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media/image19.jpg" ContentType="image/gif"/>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tags/tag6.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0.xml" ContentType="application/vnd.openxmlformats-officedocument.presentationml.notesSlide+xml"/>
  <Override PartName="/ppt/media/image59.jpg" ContentType="image/png"/>
  <Override PartName="/ppt/media/image6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4.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7.xml" ContentType="application/vnd.openxmlformats-officedocument.presentationml.notesSlide+xml"/>
  <Override PartName="/ppt/tags/tag9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0.xml" ContentType="application/vnd.openxmlformats-officedocument.presentationml.notesSlide+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9" r:id="rId2"/>
  </p:sldMasterIdLst>
  <p:notesMasterIdLst>
    <p:notesMasterId r:id="rId106"/>
  </p:notesMasterIdLst>
  <p:handoutMasterIdLst>
    <p:handoutMasterId r:id="rId107"/>
  </p:handoutMasterIdLst>
  <p:sldIdLst>
    <p:sldId id="371" r:id="rId3"/>
    <p:sldId id="2235" r:id="rId4"/>
    <p:sldId id="2238" r:id="rId5"/>
    <p:sldId id="1084" r:id="rId6"/>
    <p:sldId id="2234" r:id="rId7"/>
    <p:sldId id="262" r:id="rId8"/>
    <p:sldId id="2255" r:id="rId9"/>
    <p:sldId id="1323" r:id="rId10"/>
    <p:sldId id="2257" r:id="rId11"/>
    <p:sldId id="2258" r:id="rId12"/>
    <p:sldId id="2331" r:id="rId13"/>
    <p:sldId id="2227" r:id="rId14"/>
    <p:sldId id="2259" r:id="rId15"/>
    <p:sldId id="2210" r:id="rId16"/>
    <p:sldId id="2211" r:id="rId17"/>
    <p:sldId id="2260" r:id="rId18"/>
    <p:sldId id="2148" r:id="rId19"/>
    <p:sldId id="2152" r:id="rId20"/>
    <p:sldId id="2151" r:id="rId21"/>
    <p:sldId id="2159" r:id="rId22"/>
    <p:sldId id="2160" r:id="rId23"/>
    <p:sldId id="2161" r:id="rId24"/>
    <p:sldId id="2163" r:id="rId25"/>
    <p:sldId id="2261" r:id="rId26"/>
    <p:sldId id="2352" r:id="rId27"/>
    <p:sldId id="2265" r:id="rId28"/>
    <p:sldId id="2303" r:id="rId29"/>
    <p:sldId id="2312" r:id="rId30"/>
    <p:sldId id="2313" r:id="rId31"/>
    <p:sldId id="2322" r:id="rId32"/>
    <p:sldId id="2344" r:id="rId33"/>
    <p:sldId id="2336" r:id="rId34"/>
    <p:sldId id="2351" r:id="rId35"/>
    <p:sldId id="2347" r:id="rId36"/>
    <p:sldId id="2345" r:id="rId37"/>
    <p:sldId id="2348" r:id="rId38"/>
    <p:sldId id="2349" r:id="rId39"/>
    <p:sldId id="2353" r:id="rId40"/>
    <p:sldId id="2317" r:id="rId41"/>
    <p:sldId id="2316" r:id="rId42"/>
    <p:sldId id="2341" r:id="rId43"/>
    <p:sldId id="2320" r:id="rId44"/>
    <p:sldId id="2355" r:id="rId45"/>
    <p:sldId id="2269" r:id="rId46"/>
    <p:sldId id="2319" r:id="rId47"/>
    <p:sldId id="2304" r:id="rId48"/>
    <p:sldId id="2325" r:id="rId49"/>
    <p:sldId id="2208" r:id="rId50"/>
    <p:sldId id="2338" r:id="rId51"/>
    <p:sldId id="2339" r:id="rId52"/>
    <p:sldId id="2340" r:id="rId53"/>
    <p:sldId id="2218" r:id="rId54"/>
    <p:sldId id="2219" r:id="rId55"/>
    <p:sldId id="2220" r:id="rId56"/>
    <p:sldId id="2298" r:id="rId57"/>
    <p:sldId id="2299" r:id="rId58"/>
    <p:sldId id="2300" r:id="rId59"/>
    <p:sldId id="2343" r:id="rId60"/>
    <p:sldId id="2266" r:id="rId61"/>
    <p:sldId id="2327" r:id="rId62"/>
    <p:sldId id="2289" r:id="rId63"/>
    <p:sldId id="2328" r:id="rId64"/>
    <p:sldId id="2293" r:id="rId65"/>
    <p:sldId id="2286" r:id="rId66"/>
    <p:sldId id="2287" r:id="rId67"/>
    <p:sldId id="2307" r:id="rId68"/>
    <p:sldId id="2268" r:id="rId69"/>
    <p:sldId id="2212" r:id="rId70"/>
    <p:sldId id="2332" r:id="rId71"/>
    <p:sldId id="2308" r:id="rId72"/>
    <p:sldId id="2356" r:id="rId73"/>
    <p:sldId id="2214" r:id="rId74"/>
    <p:sldId id="2264" r:id="rId75"/>
    <p:sldId id="2333" r:id="rId76"/>
    <p:sldId id="2357" r:id="rId77"/>
    <p:sldId id="2334" r:id="rId78"/>
    <p:sldId id="2207" r:id="rId79"/>
    <p:sldId id="2267" r:id="rId80"/>
    <p:sldId id="2277" r:id="rId81"/>
    <p:sldId id="2326" r:id="rId82"/>
    <p:sldId id="2278" r:id="rId83"/>
    <p:sldId id="2279" r:id="rId84"/>
    <p:sldId id="2280" r:id="rId85"/>
    <p:sldId id="2358" r:id="rId86"/>
    <p:sldId id="2359" r:id="rId87"/>
    <p:sldId id="358" r:id="rId88"/>
    <p:sldId id="2262" r:id="rId89"/>
    <p:sldId id="1090" r:id="rId90"/>
    <p:sldId id="1328" r:id="rId91"/>
    <p:sldId id="1329" r:id="rId92"/>
    <p:sldId id="1330" r:id="rId93"/>
    <p:sldId id="1325" r:id="rId94"/>
    <p:sldId id="1326" r:id="rId95"/>
    <p:sldId id="1313" r:id="rId96"/>
    <p:sldId id="1331" r:id="rId97"/>
    <p:sldId id="1332" r:id="rId98"/>
    <p:sldId id="1333" r:id="rId99"/>
    <p:sldId id="1334" r:id="rId100"/>
    <p:sldId id="1320" r:id="rId101"/>
    <p:sldId id="1335" r:id="rId102"/>
    <p:sldId id="1336" r:id="rId103"/>
    <p:sldId id="1337" r:id="rId104"/>
    <p:sldId id="1338"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前期回顾" id="{88660AAC-F2A1-4EF2-A8F4-9C11318435A0}">
          <p14:sldIdLst>
            <p14:sldId id="371"/>
            <p14:sldId id="2235"/>
            <p14:sldId id="2238"/>
            <p14:sldId id="1084"/>
            <p14:sldId id="2234"/>
            <p14:sldId id="262"/>
            <p14:sldId id="2255"/>
            <p14:sldId id="1323"/>
            <p14:sldId id="2257"/>
          </p14:sldIdLst>
        </p14:section>
        <p14:section name="宏观环境洞察" id="{4C158F9E-C408-44DE-A418-12FE9FB38B79}">
          <p14:sldIdLst>
            <p14:sldId id="2258"/>
            <p14:sldId id="2331"/>
            <p14:sldId id="2227"/>
          </p14:sldIdLst>
        </p14:section>
        <p14:section name="受众洞察" id="{AB2BF7F7-7DBF-48F7-BAEE-B015062F54E3}">
          <p14:sldIdLst>
            <p14:sldId id="2259"/>
            <p14:sldId id="2210"/>
            <p14:sldId id="2211"/>
          </p14:sldIdLst>
        </p14:section>
        <p14:section name="对标洞察" id="{8A8373B8-328A-4C0E-A84C-20185C32B09C}">
          <p14:sldIdLst>
            <p14:sldId id="2260"/>
            <p14:sldId id="2148"/>
            <p14:sldId id="2152"/>
            <p14:sldId id="2151"/>
            <p14:sldId id="2159"/>
            <p14:sldId id="2160"/>
            <p14:sldId id="2161"/>
            <p14:sldId id="2163"/>
          </p14:sldIdLst>
        </p14:section>
        <p14:section name="阶段一-传播具体建议" id="{5B2D1663-995B-47FC-80A9-0E1E1A678629}">
          <p14:sldIdLst>
            <p14:sldId id="2261"/>
            <p14:sldId id="2352"/>
            <p14:sldId id="2265"/>
            <p14:sldId id="2303"/>
            <p14:sldId id="2312"/>
            <p14:sldId id="2313"/>
            <p14:sldId id="2322"/>
            <p14:sldId id="2344"/>
            <p14:sldId id="2336"/>
            <p14:sldId id="2351"/>
            <p14:sldId id="2347"/>
            <p14:sldId id="2345"/>
            <p14:sldId id="2348"/>
            <p14:sldId id="2349"/>
            <p14:sldId id="2353"/>
            <p14:sldId id="2317"/>
            <p14:sldId id="2316"/>
            <p14:sldId id="2341"/>
            <p14:sldId id="2320"/>
            <p14:sldId id="2355"/>
            <p14:sldId id="2269"/>
            <p14:sldId id="2319"/>
            <p14:sldId id="2304"/>
            <p14:sldId id="2325"/>
            <p14:sldId id="2208"/>
            <p14:sldId id="2338"/>
            <p14:sldId id="2339"/>
            <p14:sldId id="2340"/>
            <p14:sldId id="2218"/>
            <p14:sldId id="2219"/>
            <p14:sldId id="2220"/>
            <p14:sldId id="2298"/>
            <p14:sldId id="2299"/>
            <p14:sldId id="2300"/>
            <p14:sldId id="2343"/>
            <p14:sldId id="2266"/>
            <p14:sldId id="2327"/>
            <p14:sldId id="2289"/>
            <p14:sldId id="2328"/>
            <p14:sldId id="2293"/>
            <p14:sldId id="2286"/>
            <p14:sldId id="2287"/>
            <p14:sldId id="2307"/>
            <p14:sldId id="2268"/>
            <p14:sldId id="2212"/>
            <p14:sldId id="2332"/>
            <p14:sldId id="2308"/>
            <p14:sldId id="2356"/>
            <p14:sldId id="2214"/>
            <p14:sldId id="2264"/>
            <p14:sldId id="2333"/>
            <p14:sldId id="2357"/>
            <p14:sldId id="2334"/>
            <p14:sldId id="2207"/>
          </p14:sldIdLst>
        </p14:section>
        <p14:section name="对内传播" id="{5490C08B-4EE7-44DD-A4FD-A3C5512DD8CB}">
          <p14:sldIdLst>
            <p14:sldId id="2267"/>
            <p14:sldId id="2277"/>
            <p14:sldId id="2326"/>
            <p14:sldId id="2278"/>
            <p14:sldId id="2279"/>
            <p14:sldId id="2280"/>
            <p14:sldId id="2358"/>
            <p14:sldId id="2359"/>
            <p14:sldId id="358"/>
          </p14:sldIdLst>
        </p14:section>
        <p14:section name="附录-对标机构研究" id="{BAF87C4B-AB08-42D0-A7A2-6C22FC2BA1FA}">
          <p14:sldIdLst>
            <p14:sldId id="2262"/>
            <p14:sldId id="1090"/>
            <p14:sldId id="1328"/>
            <p14:sldId id="1329"/>
            <p14:sldId id="1330"/>
            <p14:sldId id="1325"/>
            <p14:sldId id="1326"/>
            <p14:sldId id="1313"/>
            <p14:sldId id="1331"/>
            <p14:sldId id="1332"/>
            <p14:sldId id="1333"/>
            <p14:sldId id="1334"/>
            <p14:sldId id="1320"/>
            <p14:sldId id="1335"/>
            <p14:sldId id="1336"/>
            <p14:sldId id="1337"/>
            <p14:sldId id="1338"/>
          </p14:sldIdLst>
        </p14:section>
      </p14:sectionLst>
    </p:ext>
    <p:ext uri="{EFAFB233-063F-42B5-8137-9DF3F51BA10A}">
      <p15:sldGuideLst xmlns:p15="http://schemas.microsoft.com/office/powerpoint/2012/main">
        <p15:guide id="1" orient="horz" pos="2160" userDrawn="1">
          <p15:clr>
            <a:srgbClr val="A4A3A4"/>
          </p15:clr>
        </p15:guide>
        <p15:guide id="3" pos="393" userDrawn="1">
          <p15:clr>
            <a:srgbClr val="A4A3A4"/>
          </p15:clr>
        </p15:guide>
        <p15:guide id="4" orient="horz" pos="3997" userDrawn="1">
          <p15:clr>
            <a:srgbClr val="A4A3A4"/>
          </p15:clr>
        </p15:guide>
        <p15:guide id="6" orient="horz" pos="255" userDrawn="1">
          <p15:clr>
            <a:srgbClr val="A4A3A4"/>
          </p15:clr>
        </p15:guide>
        <p15:guide id="8" orient="horz" pos="618" userDrawn="1">
          <p15:clr>
            <a:srgbClr val="A4A3A4"/>
          </p15:clr>
        </p15:guide>
        <p15:guide id="9" pos="1912" userDrawn="1">
          <p15:clr>
            <a:srgbClr val="A4A3A4"/>
          </p15:clr>
        </p15:guide>
        <p15:guide id="10" pos="7287" userDrawn="1">
          <p15:clr>
            <a:srgbClr val="A4A3A4"/>
          </p15:clr>
        </p15:guide>
        <p15:guide id="11"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ia CC" initials="TC" lastIdx="2" clrIdx="0">
    <p:extLst>
      <p:ext uri="{19B8F6BF-5375-455C-9EA6-DF929625EA0E}">
        <p15:presenceInfo xmlns:p15="http://schemas.microsoft.com/office/powerpoint/2012/main" userId="d40a0aa6cc948e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2D97C8"/>
    <a:srgbClr val="E5F4FA"/>
    <a:srgbClr val="4F4F4F"/>
    <a:srgbClr val="202020"/>
    <a:srgbClr val="FFFFFF"/>
    <a:srgbClr val="D9D9D9"/>
    <a:srgbClr val="458744"/>
    <a:srgbClr val="8BB8E8"/>
    <a:srgbClr val="2428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93343" autoAdjust="0"/>
  </p:normalViewPr>
  <p:slideViewPr>
    <p:cSldViewPr snapToGrid="0" snapToObjects="1">
      <p:cViewPr varScale="1">
        <p:scale>
          <a:sx n="62" d="100"/>
          <a:sy n="62" d="100"/>
        </p:scale>
        <p:origin x="880" y="48"/>
      </p:cViewPr>
      <p:guideLst>
        <p:guide orient="horz" pos="2160"/>
        <p:guide pos="393"/>
        <p:guide orient="horz" pos="3997"/>
        <p:guide orient="horz" pos="255"/>
        <p:guide orient="horz" pos="618"/>
        <p:guide pos="1912"/>
        <p:guide pos="7287"/>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62" d="100"/>
          <a:sy n="62" d="100"/>
        </p:scale>
        <p:origin x="2452" y="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handoutMaster" Target="handoutMasters/handout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charts/_rels/chart1.xml.rels><?xml version="1.0" encoding="UTF-8" standalone="yes"?>
<Relationships xmlns="http://schemas.openxmlformats.org/package/2006/relationships"><Relationship Id="rId3" Type="http://schemas.openxmlformats.org/officeDocument/2006/relationships/oleObject" Target="file:///\\Users\zhonghao\Desktop\&#23545;&#26631;&#23439;&#35266;&#29615;&#2265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zhonghao\Desktop\&#23545;&#26631;&#23439;&#35266;&#29615;&#2265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4">
                  <a:lumMod val="40000"/>
                  <a:lumOff val="60000"/>
                </a:schemeClr>
              </a:solidFill>
              <a:ln>
                <a:noFill/>
              </a:ln>
              <a:effectLst/>
            </c:spPr>
            <c:extLst>
              <c:ext xmlns:c16="http://schemas.microsoft.com/office/drawing/2014/chart" uri="{C3380CC4-5D6E-409C-BE32-E72D297353CC}">
                <c16:uniqueId val="{00000003-FB35-7042-8338-EC515DE24698}"/>
              </c:ext>
            </c:extLst>
          </c:dPt>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2-FB35-7042-8338-EC515DE24698}"/>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Sheet1!$A$65:$A$67</c:f>
              <c:strCache>
                <c:ptCount val="3"/>
                <c:pt idx="0">
                  <c:v>电商公益</c:v>
                </c:pt>
                <c:pt idx="1">
                  <c:v>公益日</c:v>
                </c:pt>
                <c:pt idx="2">
                  <c:v>行为公益</c:v>
                </c:pt>
              </c:strCache>
            </c:strRef>
          </c:cat>
          <c:val>
            <c:numRef>
              <c:f>Sheet1!$B$65:$B$67</c:f>
              <c:numCache>
                <c:formatCode>0.00%</c:formatCode>
                <c:ptCount val="3"/>
                <c:pt idx="0">
                  <c:v>0.13300000000000001</c:v>
                </c:pt>
                <c:pt idx="1">
                  <c:v>0.17399999999999999</c:v>
                </c:pt>
                <c:pt idx="2">
                  <c:v>0.42199999999999999</c:v>
                </c:pt>
              </c:numCache>
            </c:numRef>
          </c:val>
          <c:extLst>
            <c:ext xmlns:c16="http://schemas.microsoft.com/office/drawing/2014/chart" uri="{C3380CC4-5D6E-409C-BE32-E72D297353CC}">
              <c16:uniqueId val="{00000000-FB35-7042-8338-EC515DE24698}"/>
            </c:ext>
          </c:extLst>
        </c:ser>
        <c:dLbls>
          <c:showLegendKey val="0"/>
          <c:showVal val="0"/>
          <c:showCatName val="0"/>
          <c:showSerName val="0"/>
          <c:showPercent val="0"/>
          <c:showBubbleSize val="0"/>
        </c:dLbls>
        <c:gapWidth val="92"/>
        <c:axId val="2013828928"/>
        <c:axId val="2013424624"/>
      </c:barChart>
      <c:catAx>
        <c:axId val="20138289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crossAx val="2013424624"/>
        <c:crosses val="autoZero"/>
        <c:auto val="1"/>
        <c:lblAlgn val="ctr"/>
        <c:lblOffset val="100"/>
        <c:noMultiLvlLbl val="0"/>
      </c:catAx>
      <c:valAx>
        <c:axId val="2013424624"/>
        <c:scaling>
          <c:orientation val="minMax"/>
        </c:scaling>
        <c:delete val="1"/>
        <c:axPos val="b"/>
        <c:numFmt formatCode="0.00%" sourceLinked="1"/>
        <c:majorTickMark val="none"/>
        <c:minorTickMark val="none"/>
        <c:tickLblPos val="nextTo"/>
        <c:crossAx val="2013828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3">
                  <a:lumMod val="60000"/>
                  <a:lumOff val="40000"/>
                </a:schemeClr>
              </a:solidFill>
              <a:ln>
                <a:noFill/>
              </a:ln>
              <a:effectLst/>
            </c:spPr>
            <c:extLst>
              <c:ext xmlns:c16="http://schemas.microsoft.com/office/drawing/2014/chart" uri="{C3380CC4-5D6E-409C-BE32-E72D297353CC}">
                <c16:uniqueId val="{00000001-33FD-BE49-9A86-284D54FE18E9}"/>
              </c:ext>
            </c:extLst>
          </c:dPt>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3-33FD-BE49-9A86-284D54FE18E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Sheet1!$A$27:$A$29</c:f>
              <c:strCache>
                <c:ptCount val="3"/>
                <c:pt idx="0">
                  <c:v>传统媒体为主</c:v>
                </c:pt>
                <c:pt idx="1">
                  <c:v>新媒体为主</c:v>
                </c:pt>
                <c:pt idx="2">
                  <c:v>二者兼有</c:v>
                </c:pt>
              </c:strCache>
            </c:strRef>
          </c:cat>
          <c:val>
            <c:numRef>
              <c:f>Sheet1!$B$27:$B$29</c:f>
              <c:numCache>
                <c:formatCode>0%</c:formatCode>
                <c:ptCount val="3"/>
                <c:pt idx="0">
                  <c:v>0.06</c:v>
                </c:pt>
                <c:pt idx="1">
                  <c:v>0.36</c:v>
                </c:pt>
                <c:pt idx="2">
                  <c:v>0.57999999999999996</c:v>
                </c:pt>
              </c:numCache>
            </c:numRef>
          </c:val>
          <c:extLst>
            <c:ext xmlns:c16="http://schemas.microsoft.com/office/drawing/2014/chart" uri="{C3380CC4-5D6E-409C-BE32-E72D297353CC}">
              <c16:uniqueId val="{00000004-33FD-BE49-9A86-284D54FE18E9}"/>
            </c:ext>
          </c:extLst>
        </c:ser>
        <c:dLbls>
          <c:showLegendKey val="0"/>
          <c:showVal val="0"/>
          <c:showCatName val="0"/>
          <c:showSerName val="0"/>
          <c:showPercent val="0"/>
          <c:showBubbleSize val="0"/>
        </c:dLbls>
        <c:gapWidth val="131"/>
        <c:overlap val="-27"/>
        <c:axId val="945042608"/>
        <c:axId val="944876592"/>
      </c:barChart>
      <c:catAx>
        <c:axId val="945042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944876592"/>
        <c:crosses val="autoZero"/>
        <c:auto val="1"/>
        <c:lblAlgn val="ctr"/>
        <c:lblOffset val="100"/>
        <c:noMultiLvlLbl val="0"/>
      </c:catAx>
      <c:valAx>
        <c:axId val="944876592"/>
        <c:scaling>
          <c:orientation val="minMax"/>
        </c:scaling>
        <c:delete val="1"/>
        <c:axPos val="l"/>
        <c:numFmt formatCode="0%" sourceLinked="1"/>
        <c:majorTickMark val="none"/>
        <c:minorTickMark val="none"/>
        <c:tickLblPos val="nextTo"/>
        <c:crossAx val="945042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4">
                <a:lumMod val="60000"/>
                <a:lumOff val="40000"/>
              </a:schemeClr>
            </a:solidFill>
            <a:ln>
              <a:noFill/>
            </a:ln>
            <a:effectLst/>
          </c:spPr>
          <c:invertIfNegative val="0"/>
          <c:dPt>
            <c:idx val="5"/>
            <c:invertIfNegative val="0"/>
            <c:bubble3D val="0"/>
            <c:spPr>
              <a:solidFill>
                <a:srgbClr val="2D97C8"/>
              </a:solidFill>
              <a:ln>
                <a:noFill/>
              </a:ln>
              <a:effectLst/>
            </c:spPr>
            <c:extLst>
              <c:ext xmlns:c16="http://schemas.microsoft.com/office/drawing/2014/chart" uri="{C3380CC4-5D6E-409C-BE32-E72D297353CC}">
                <c16:uniqueId val="{00000001-F191-41BF-B3D5-CB0E260FCA61}"/>
              </c:ext>
            </c:extLst>
          </c:dPt>
          <c:dPt>
            <c:idx val="6"/>
            <c:invertIfNegative val="0"/>
            <c:bubble3D val="0"/>
            <c:spPr>
              <a:solidFill>
                <a:srgbClr val="2D97C8"/>
              </a:solidFill>
              <a:ln>
                <a:noFill/>
              </a:ln>
              <a:effectLst/>
            </c:spPr>
            <c:extLst>
              <c:ext xmlns:c16="http://schemas.microsoft.com/office/drawing/2014/chart" uri="{C3380CC4-5D6E-409C-BE32-E72D297353CC}">
                <c16:uniqueId val="{00000003-F191-41BF-B3D5-CB0E260FCA61}"/>
              </c:ext>
            </c:extLst>
          </c:dPt>
          <c:dLbls>
            <c:dLbl>
              <c:idx val="5"/>
              <c:delete val="1"/>
              <c:extLst>
                <c:ext xmlns:c15="http://schemas.microsoft.com/office/drawing/2012/chart" uri="{CE6537A1-D6FC-4f65-9D91-7224C49458BB}"/>
                <c:ext xmlns:c16="http://schemas.microsoft.com/office/drawing/2014/chart" uri="{C3380CC4-5D6E-409C-BE32-E72D297353CC}">
                  <c16:uniqueId val="{00000001-F191-41BF-B3D5-CB0E260FCA61}"/>
                </c:ext>
              </c:extLst>
            </c:dLbl>
            <c:dLbl>
              <c:idx val="6"/>
              <c:delete val="1"/>
              <c:extLst>
                <c:ext xmlns:c15="http://schemas.microsoft.com/office/drawing/2012/chart" uri="{CE6537A1-D6FC-4f65-9D91-7224C49458BB}"/>
                <c:ext xmlns:c16="http://schemas.microsoft.com/office/drawing/2014/chart" uri="{C3380CC4-5D6E-409C-BE32-E72D297353CC}">
                  <c16:uniqueId val="{00000003-F191-41BF-B3D5-CB0E260FCA6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Sheet1!$A$1:$A$7</c:f>
              <c:numCache>
                <c:formatCode>General</c:formatCode>
                <c:ptCount val="7"/>
                <c:pt idx="0">
                  <c:v>7</c:v>
                </c:pt>
                <c:pt idx="1">
                  <c:v>6</c:v>
                </c:pt>
                <c:pt idx="2">
                  <c:v>5</c:v>
                </c:pt>
                <c:pt idx="3">
                  <c:v>4</c:v>
                </c:pt>
                <c:pt idx="4">
                  <c:v>3</c:v>
                </c:pt>
                <c:pt idx="5">
                  <c:v>2</c:v>
                </c:pt>
                <c:pt idx="6">
                  <c:v>1</c:v>
                </c:pt>
              </c:numCache>
            </c:numRef>
          </c:cat>
          <c:val>
            <c:numRef>
              <c:f>Sheet1!$B$1:$B$7</c:f>
              <c:numCache>
                <c:formatCode>0.00%</c:formatCode>
                <c:ptCount val="7"/>
                <c:pt idx="0">
                  <c:v>5.8200000000000002E-2</c:v>
                </c:pt>
                <c:pt idx="1">
                  <c:v>0.21049999999999999</c:v>
                </c:pt>
                <c:pt idx="2">
                  <c:v>0.32900000000000001</c:v>
                </c:pt>
                <c:pt idx="3">
                  <c:v>0.37419999999999998</c:v>
                </c:pt>
                <c:pt idx="4">
                  <c:v>0.43919999999999998</c:v>
                </c:pt>
                <c:pt idx="5">
                  <c:v>0.53779999999999994</c:v>
                </c:pt>
                <c:pt idx="6">
                  <c:v>0.54459999999999997</c:v>
                </c:pt>
              </c:numCache>
            </c:numRef>
          </c:val>
          <c:extLst>
            <c:ext xmlns:c16="http://schemas.microsoft.com/office/drawing/2014/chart" uri="{C3380CC4-5D6E-409C-BE32-E72D297353CC}">
              <c16:uniqueId val="{00000004-F191-41BF-B3D5-CB0E260FCA61}"/>
            </c:ext>
          </c:extLst>
        </c:ser>
        <c:dLbls>
          <c:showLegendKey val="0"/>
          <c:showVal val="0"/>
          <c:showCatName val="0"/>
          <c:showSerName val="0"/>
          <c:showPercent val="0"/>
          <c:showBubbleSize val="0"/>
        </c:dLbls>
        <c:gapWidth val="182"/>
        <c:axId val="125285871"/>
        <c:axId val="125287503"/>
      </c:barChart>
      <c:catAx>
        <c:axId val="125285871"/>
        <c:scaling>
          <c:orientation val="minMax"/>
        </c:scaling>
        <c:delete val="1"/>
        <c:axPos val="l"/>
        <c:numFmt formatCode="General" sourceLinked="1"/>
        <c:majorTickMark val="none"/>
        <c:minorTickMark val="none"/>
        <c:tickLblPos val="nextTo"/>
        <c:crossAx val="125287503"/>
        <c:crosses val="autoZero"/>
        <c:auto val="1"/>
        <c:lblAlgn val="ctr"/>
        <c:lblOffset val="100"/>
        <c:noMultiLvlLbl val="0"/>
      </c:catAx>
      <c:valAx>
        <c:axId val="125287503"/>
        <c:scaling>
          <c:orientation val="minMax"/>
        </c:scaling>
        <c:delete val="1"/>
        <c:axPos val="b"/>
        <c:numFmt formatCode="0.00%" sourceLinked="1"/>
        <c:majorTickMark val="none"/>
        <c:minorTickMark val="none"/>
        <c:tickLblPos val="nextTo"/>
        <c:crossAx val="125285871"/>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选择人数</c:v>
                </c:pt>
              </c:strCache>
            </c:strRef>
          </c:tx>
          <c:dPt>
            <c:idx val="0"/>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1-4AA9-42DB-8526-FEFFDFA8780A}"/>
              </c:ext>
            </c:extLst>
          </c:dPt>
          <c:dPt>
            <c:idx val="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3-4AA9-42DB-8526-FEFFDFA8780A}"/>
              </c:ext>
            </c:extLst>
          </c:dPt>
          <c:dPt>
            <c:idx val="2"/>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5-4AA9-42DB-8526-FEFFDFA8780A}"/>
              </c:ext>
            </c:extLst>
          </c:dPt>
          <c:dPt>
            <c:idx val="3"/>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7-4AA9-42DB-8526-FEFFDFA8780A}"/>
              </c:ext>
            </c:extLst>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solidFill>
                    <a:latin typeface="+mn-ea"/>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25岁以下</c:v>
                </c:pt>
                <c:pt idx="1">
                  <c:v>25~35岁</c:v>
                </c:pt>
                <c:pt idx="2">
                  <c:v>35~60岁</c:v>
                </c:pt>
                <c:pt idx="3">
                  <c:v>60岁以上</c:v>
                </c:pt>
              </c:strCache>
            </c:strRef>
          </c:cat>
          <c:val>
            <c:numRef>
              <c:f>Sheet1!$B$2:$B$5</c:f>
              <c:numCache>
                <c:formatCode>General</c:formatCode>
                <c:ptCount val="4"/>
                <c:pt idx="0">
                  <c:v>6</c:v>
                </c:pt>
                <c:pt idx="1">
                  <c:v>16</c:v>
                </c:pt>
                <c:pt idx="2">
                  <c:v>30</c:v>
                </c:pt>
                <c:pt idx="3">
                  <c:v>6</c:v>
                </c:pt>
              </c:numCache>
            </c:numRef>
          </c:val>
          <c:extLst>
            <c:ext xmlns:c16="http://schemas.microsoft.com/office/drawing/2014/chart" uri="{C3380CC4-5D6E-409C-BE32-E72D297353CC}">
              <c16:uniqueId val="{00000008-4AA9-42DB-8526-FEFFDFA8780A}"/>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1106211618765596"/>
          <c:y val="0.248463003005165"/>
          <c:w val="0.319519365119659"/>
          <c:h val="0.50997614719961604"/>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选择人数</c:v>
                </c:pt>
              </c:strCache>
            </c:strRef>
          </c:tx>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1872-428A-9346-6639BBA42CC4}"/>
              </c:ext>
            </c:extLst>
          </c:dPt>
          <c:dPt>
            <c:idx val="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3-1872-428A-9346-6639BBA42CC4}"/>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5-1872-428A-9346-6639BBA42CC4}"/>
              </c:ext>
            </c:extLst>
          </c:dPt>
          <c:dPt>
            <c:idx val="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7-1872-428A-9346-6639BBA42CC4}"/>
              </c:ext>
            </c:extLst>
          </c:dPt>
          <c:dLbls>
            <c:dLbl>
              <c:idx val="3"/>
              <c:layout>
                <c:manualLayout>
                  <c:x val="0.13930199336096799"/>
                  <c:y val="4.318726204093899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872-428A-9346-6639BBA42CC4}"/>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solidFill>
                    <a:latin typeface="+mn-ea"/>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100万元以上</c:v>
                </c:pt>
                <c:pt idx="1">
                  <c:v>50~100万元</c:v>
                </c:pt>
                <c:pt idx="2">
                  <c:v>15~50万元</c:v>
                </c:pt>
                <c:pt idx="3">
                  <c:v>15万元以下</c:v>
                </c:pt>
              </c:strCache>
            </c:strRef>
          </c:cat>
          <c:val>
            <c:numRef>
              <c:f>Sheet1!$B$2:$B$5</c:f>
              <c:numCache>
                <c:formatCode>General</c:formatCode>
                <c:ptCount val="4"/>
                <c:pt idx="0">
                  <c:v>21</c:v>
                </c:pt>
                <c:pt idx="1">
                  <c:v>16</c:v>
                </c:pt>
                <c:pt idx="2">
                  <c:v>8</c:v>
                </c:pt>
                <c:pt idx="3">
                  <c:v>2</c:v>
                </c:pt>
              </c:numCache>
            </c:numRef>
          </c:val>
          <c:extLst>
            <c:ext xmlns:c16="http://schemas.microsoft.com/office/drawing/2014/chart" uri="{C3380CC4-5D6E-409C-BE32-E72D297353CC}">
              <c16:uniqueId val="{00000008-1872-428A-9346-6639BBA42CC4}"/>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0812372493626901"/>
          <c:y val="0.22507890588545101"/>
          <c:w val="0.43620615283439801"/>
          <c:h val="0.51259395110448802"/>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勾选人数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时尚新潮</c:v>
                </c:pt>
                <c:pt idx="1">
                  <c:v>亲切友好</c:v>
                </c:pt>
                <c:pt idx="2">
                  <c:v>稳重实干</c:v>
                </c:pt>
                <c:pt idx="3">
                  <c:v>文化底蕴</c:v>
                </c:pt>
                <c:pt idx="4">
                  <c:v>节能低碳</c:v>
                </c:pt>
                <c:pt idx="5">
                  <c:v>安全放心</c:v>
                </c:pt>
                <c:pt idx="6">
                  <c:v>社会责任</c:v>
                </c:pt>
                <c:pt idx="7">
                  <c:v>绿色健康</c:v>
                </c:pt>
              </c:strCache>
            </c:strRef>
          </c:cat>
          <c:val>
            <c:numRef>
              <c:f>Sheet1!$B$2:$B$9</c:f>
              <c:numCache>
                <c:formatCode>General</c:formatCode>
                <c:ptCount val="8"/>
                <c:pt idx="0">
                  <c:v>4</c:v>
                </c:pt>
                <c:pt idx="1">
                  <c:v>5</c:v>
                </c:pt>
                <c:pt idx="2">
                  <c:v>9</c:v>
                </c:pt>
                <c:pt idx="3">
                  <c:v>11</c:v>
                </c:pt>
                <c:pt idx="4">
                  <c:v>12</c:v>
                </c:pt>
                <c:pt idx="5">
                  <c:v>16</c:v>
                </c:pt>
                <c:pt idx="6">
                  <c:v>26</c:v>
                </c:pt>
                <c:pt idx="7">
                  <c:v>29</c:v>
                </c:pt>
              </c:numCache>
            </c:numRef>
          </c:val>
          <c:extLst>
            <c:ext xmlns:c16="http://schemas.microsoft.com/office/drawing/2014/chart" uri="{C3380CC4-5D6E-409C-BE32-E72D297353CC}">
              <c16:uniqueId val="{00000000-24F3-4F72-881B-BD9E1AC9CBE6}"/>
            </c:ext>
          </c:extLst>
        </c:ser>
        <c:dLbls>
          <c:showLegendKey val="0"/>
          <c:showVal val="0"/>
          <c:showCatName val="0"/>
          <c:showSerName val="0"/>
          <c:showPercent val="0"/>
          <c:showBubbleSize val="0"/>
        </c:dLbls>
        <c:gapWidth val="62"/>
        <c:axId val="469180040"/>
        <c:axId val="469181352"/>
      </c:barChart>
      <c:catAx>
        <c:axId val="469180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solidFill>
                <a:latin typeface="+mn-ea"/>
                <a:ea typeface="+mn-ea"/>
                <a:cs typeface="+mn-cs"/>
              </a:defRPr>
            </a:pPr>
            <a:endParaRPr lang="zh-CN"/>
          </a:p>
        </c:txPr>
        <c:crossAx val="469181352"/>
        <c:crosses val="autoZero"/>
        <c:auto val="1"/>
        <c:lblAlgn val="ctr"/>
        <c:lblOffset val="100"/>
        <c:noMultiLvlLbl val="0"/>
      </c:catAx>
      <c:valAx>
        <c:axId val="469181352"/>
        <c:scaling>
          <c:orientation val="minMax"/>
        </c:scaling>
        <c:delete val="1"/>
        <c:axPos val="b"/>
        <c:numFmt formatCode="General" sourceLinked="1"/>
        <c:majorTickMark val="none"/>
        <c:minorTickMark val="none"/>
        <c:tickLblPos val="nextTo"/>
        <c:crossAx val="469180040"/>
        <c:crosses val="autoZero"/>
        <c:crossBetween val="between"/>
      </c:valAx>
      <c:spPr>
        <a:noFill/>
        <a:ln>
          <a:noFill/>
        </a:ln>
        <a:effectLst/>
      </c:spPr>
    </c:plotArea>
    <c:legend>
      <c:legendPos val="r"/>
      <c:layout>
        <c:manualLayout>
          <c:xMode val="edge"/>
          <c:yMode val="edge"/>
          <c:x val="0.56659771869351105"/>
          <c:y val="0.71222686583195605"/>
          <c:w val="0.228211064007357"/>
          <c:h val="0.147750602353757"/>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895D26B-0D9A-431F-880E-C382AFCA7E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09D9C83-1AF6-411F-8431-153C7A9E15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1E364-4E05-45FC-A2D0-4B88332C9AA6}" type="datetimeFigureOut">
              <a:rPr lang="zh-CN" altLang="en-US" smtClean="0"/>
              <a:t>2020/6/21</a:t>
            </a:fld>
            <a:endParaRPr lang="zh-CN" altLang="en-US"/>
          </a:p>
        </p:txBody>
      </p:sp>
      <p:sp>
        <p:nvSpPr>
          <p:cNvPr id="4" name="页脚占位符 3">
            <a:extLst>
              <a:ext uri="{FF2B5EF4-FFF2-40B4-BE49-F238E27FC236}">
                <a16:creationId xmlns:a16="http://schemas.microsoft.com/office/drawing/2014/main" id="{B51BD99F-DCC5-44B5-8BC7-142E660445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50449A6-2B47-49E6-8079-F63011D443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7C7E7F-7AFE-44E4-92C7-6EB6EDBC9F84}" type="slidenum">
              <a:rPr lang="zh-CN" altLang="en-US" smtClean="0"/>
              <a:t>‹#›</a:t>
            </a:fld>
            <a:endParaRPr lang="zh-CN" altLang="en-US"/>
          </a:p>
        </p:txBody>
      </p:sp>
    </p:spTree>
    <p:extLst>
      <p:ext uri="{BB962C8B-B14F-4D97-AF65-F5344CB8AC3E}">
        <p14:creationId xmlns:p14="http://schemas.microsoft.com/office/powerpoint/2010/main" val="3584873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849EF-FD31-4465-936B-DAC2227DA074}" type="datetimeFigureOut">
              <a:rPr lang="zh-CN" altLang="en-US" smtClean="0"/>
              <a:t>2020/6/21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EA60A-13EB-4993-A940-1D6C680D2D53}" type="slidenum">
              <a:rPr lang="zh-CN" altLang="en-US" smtClean="0"/>
              <a:t>‹#›</a:t>
            </a:fld>
            <a:endParaRPr lang="zh-CN" altLang="en-US"/>
          </a:p>
        </p:txBody>
      </p:sp>
    </p:spTree>
    <p:extLst>
      <p:ext uri="{BB962C8B-B14F-4D97-AF65-F5344CB8AC3E}">
        <p14:creationId xmlns:p14="http://schemas.microsoft.com/office/powerpoint/2010/main" val="2122448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upperquad.com/"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newday.agency/"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1</a:t>
            </a:fld>
            <a:endParaRPr lang="zh-CN" altLang="en-US"/>
          </a:p>
        </p:txBody>
      </p:sp>
    </p:spTree>
    <p:extLst>
      <p:ext uri="{BB962C8B-B14F-4D97-AF65-F5344CB8AC3E}">
        <p14:creationId xmlns:p14="http://schemas.microsoft.com/office/powerpoint/2010/main" val="9247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D4EA60A-13EB-4993-A940-1D6C680D2D53}" type="slidenum">
              <a:rPr lang="zh-CN" altLang="en-US" smtClean="0"/>
              <a:t>20</a:t>
            </a:fld>
            <a:endParaRPr lang="zh-CN" altLang="en-US"/>
          </a:p>
        </p:txBody>
      </p:sp>
    </p:spTree>
    <p:extLst>
      <p:ext uri="{BB962C8B-B14F-4D97-AF65-F5344CB8AC3E}">
        <p14:creationId xmlns:p14="http://schemas.microsoft.com/office/powerpoint/2010/main" val="383778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24</a:t>
            </a:fld>
            <a:endParaRPr lang="zh-CN" altLang="en-US"/>
          </a:p>
        </p:txBody>
      </p:sp>
    </p:spTree>
    <p:extLst>
      <p:ext uri="{BB962C8B-B14F-4D97-AF65-F5344CB8AC3E}">
        <p14:creationId xmlns:p14="http://schemas.microsoft.com/office/powerpoint/2010/main" val="74709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26</a:t>
            </a:fld>
            <a:endParaRPr lang="zh-CN" altLang="en-US"/>
          </a:p>
        </p:txBody>
      </p:sp>
    </p:spTree>
    <p:extLst>
      <p:ext uri="{BB962C8B-B14F-4D97-AF65-F5344CB8AC3E}">
        <p14:creationId xmlns:p14="http://schemas.microsoft.com/office/powerpoint/2010/main" val="2214228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l-NL" altLang="zh-CN" dirty="0">
                <a:hlinkClick r:id="rId3"/>
              </a:rPr>
              <a:t>https://www.upperquad.com/</a:t>
            </a:r>
            <a:endParaRPr lang="nl-NL" altLang="zh-CN" dirty="0"/>
          </a:p>
          <a:p>
            <a:r>
              <a:rPr lang="nl-NL" altLang="zh-CN" dirty="0">
                <a:hlinkClick r:id="rId4"/>
              </a:rPr>
              <a:t>https://newday.agency/</a:t>
            </a:r>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40</a:t>
            </a:fld>
            <a:endParaRPr lang="zh-CN" altLang="en-US"/>
          </a:p>
        </p:txBody>
      </p:sp>
    </p:spTree>
    <p:extLst>
      <p:ext uri="{BB962C8B-B14F-4D97-AF65-F5344CB8AC3E}">
        <p14:creationId xmlns:p14="http://schemas.microsoft.com/office/powerpoint/2010/main" val="2443586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48</a:t>
            </a:fld>
            <a:endParaRPr lang="zh-CN" altLang="en-US"/>
          </a:p>
        </p:txBody>
      </p:sp>
    </p:spTree>
    <p:extLst>
      <p:ext uri="{BB962C8B-B14F-4D97-AF65-F5344CB8AC3E}">
        <p14:creationId xmlns:p14="http://schemas.microsoft.com/office/powerpoint/2010/main" val="3933077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49</a:t>
            </a:fld>
            <a:endParaRPr lang="zh-CN" altLang="en-US"/>
          </a:p>
        </p:txBody>
      </p:sp>
    </p:spTree>
    <p:extLst>
      <p:ext uri="{BB962C8B-B14F-4D97-AF65-F5344CB8AC3E}">
        <p14:creationId xmlns:p14="http://schemas.microsoft.com/office/powerpoint/2010/main" val="3195077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50</a:t>
            </a:fld>
            <a:endParaRPr lang="zh-CN" altLang="en-US"/>
          </a:p>
        </p:txBody>
      </p:sp>
    </p:spTree>
    <p:extLst>
      <p:ext uri="{BB962C8B-B14F-4D97-AF65-F5344CB8AC3E}">
        <p14:creationId xmlns:p14="http://schemas.microsoft.com/office/powerpoint/2010/main" val="3405988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51</a:t>
            </a:fld>
            <a:endParaRPr lang="zh-CN" altLang="en-US"/>
          </a:p>
        </p:txBody>
      </p:sp>
    </p:spTree>
    <p:extLst>
      <p:ext uri="{BB962C8B-B14F-4D97-AF65-F5344CB8AC3E}">
        <p14:creationId xmlns:p14="http://schemas.microsoft.com/office/powerpoint/2010/main" val="380408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59</a:t>
            </a:fld>
            <a:endParaRPr lang="zh-CN" altLang="en-US"/>
          </a:p>
        </p:txBody>
      </p:sp>
    </p:spTree>
    <p:extLst>
      <p:ext uri="{BB962C8B-B14F-4D97-AF65-F5344CB8AC3E}">
        <p14:creationId xmlns:p14="http://schemas.microsoft.com/office/powerpoint/2010/main" val="3981353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67</a:t>
            </a:fld>
            <a:endParaRPr lang="zh-CN" altLang="en-US"/>
          </a:p>
        </p:txBody>
      </p:sp>
    </p:spTree>
    <p:extLst>
      <p:ext uri="{BB962C8B-B14F-4D97-AF65-F5344CB8AC3E}">
        <p14:creationId xmlns:p14="http://schemas.microsoft.com/office/powerpoint/2010/main" val="97971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4</a:t>
            </a:fld>
            <a:endParaRPr lang="zh-CN" altLang="en-US"/>
          </a:p>
        </p:txBody>
      </p:sp>
    </p:spTree>
    <p:extLst>
      <p:ext uri="{BB962C8B-B14F-4D97-AF65-F5344CB8AC3E}">
        <p14:creationId xmlns:p14="http://schemas.microsoft.com/office/powerpoint/2010/main" val="4093531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72</a:t>
            </a:fld>
            <a:endParaRPr lang="zh-CN" altLang="en-US"/>
          </a:p>
        </p:txBody>
      </p:sp>
    </p:spTree>
    <p:extLst>
      <p:ext uri="{BB962C8B-B14F-4D97-AF65-F5344CB8AC3E}">
        <p14:creationId xmlns:p14="http://schemas.microsoft.com/office/powerpoint/2010/main" val="125801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cs typeface="Heiti SC Light" charset="-122"/>
              </a:rPr>
              <a:t>“蓝色先锋”海洋保护培训项目：</a:t>
            </a:r>
            <a:r>
              <a:rPr lang="ca-ES" dirty="0"/>
              <a:t>https://mp.weixin.qq.com/s/lcKWrVTzsvuz0Vqk4jjAlQ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cs typeface="Heiti SC Light" charset="-122"/>
              </a:rPr>
              <a:t>2020</a:t>
            </a:r>
            <a:r>
              <a:rPr lang="zh-CN" altLang="en-US" sz="1200" dirty="0">
                <a:latin typeface="+mn-ea"/>
                <a:cs typeface="Heiti SC Light" charset="-122"/>
              </a:rPr>
              <a:t>示范公益保护地评选：</a:t>
            </a:r>
            <a:r>
              <a:rPr lang="ca-ES" dirty="0"/>
              <a:t>https://mp.weixin.qq.com/s/-BrtjmDWnRSckM1h0JMIYA</a:t>
            </a:r>
          </a:p>
        </p:txBody>
      </p:sp>
      <p:sp>
        <p:nvSpPr>
          <p:cNvPr id="4" name="灯片编号占位符 3"/>
          <p:cNvSpPr>
            <a:spLocks noGrp="1"/>
          </p:cNvSpPr>
          <p:nvPr>
            <p:ph type="sldNum" sz="quarter" idx="5"/>
          </p:nvPr>
        </p:nvSpPr>
        <p:spPr/>
        <p:txBody>
          <a:bodyPr/>
          <a:lstStyle/>
          <a:p>
            <a:fld id="{FD4EA60A-13EB-4993-A940-1D6C680D2D53}" type="slidenum">
              <a:rPr lang="zh-CN" altLang="en-US" smtClean="0"/>
              <a:t>75</a:t>
            </a:fld>
            <a:endParaRPr lang="zh-CN" altLang="en-US"/>
          </a:p>
        </p:txBody>
      </p:sp>
    </p:spTree>
    <p:extLst>
      <p:ext uri="{BB962C8B-B14F-4D97-AF65-F5344CB8AC3E}">
        <p14:creationId xmlns:p14="http://schemas.microsoft.com/office/powerpoint/2010/main" val="2735314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78</a:t>
            </a:fld>
            <a:endParaRPr lang="zh-CN" altLang="en-US"/>
          </a:p>
        </p:txBody>
      </p:sp>
    </p:spTree>
    <p:extLst>
      <p:ext uri="{BB962C8B-B14F-4D97-AF65-F5344CB8AC3E}">
        <p14:creationId xmlns:p14="http://schemas.microsoft.com/office/powerpoint/2010/main" val="3658922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84</a:t>
            </a:fld>
            <a:endParaRPr lang="zh-CN" altLang="en-US"/>
          </a:p>
        </p:txBody>
      </p:sp>
    </p:spTree>
    <p:extLst>
      <p:ext uri="{BB962C8B-B14F-4D97-AF65-F5344CB8AC3E}">
        <p14:creationId xmlns:p14="http://schemas.microsoft.com/office/powerpoint/2010/main" val="2228617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87</a:t>
            </a:fld>
            <a:endParaRPr lang="zh-CN" altLang="en-US"/>
          </a:p>
        </p:txBody>
      </p:sp>
    </p:spTree>
    <p:extLst>
      <p:ext uri="{BB962C8B-B14F-4D97-AF65-F5344CB8AC3E}">
        <p14:creationId xmlns:p14="http://schemas.microsoft.com/office/powerpoint/2010/main" val="4284593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88</a:t>
            </a:fld>
            <a:endParaRPr lang="zh-CN" altLang="en-US"/>
          </a:p>
        </p:txBody>
      </p:sp>
    </p:spTree>
    <p:extLst>
      <p:ext uri="{BB962C8B-B14F-4D97-AF65-F5344CB8AC3E}">
        <p14:creationId xmlns:p14="http://schemas.microsoft.com/office/powerpoint/2010/main" val="2882790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Source</a:t>
            </a:r>
            <a:r>
              <a:rPr kumimoji="1" lang="zh-CN" altLang="en-US" dirty="0"/>
              <a:t>：</a:t>
            </a:r>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89</a:t>
            </a:fld>
            <a:endParaRPr lang="zh-CN" altLang="en-US"/>
          </a:p>
        </p:txBody>
      </p:sp>
    </p:spTree>
    <p:extLst>
      <p:ext uri="{BB962C8B-B14F-4D97-AF65-F5344CB8AC3E}">
        <p14:creationId xmlns:p14="http://schemas.microsoft.com/office/powerpoint/2010/main" val="4103000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90</a:t>
            </a:fld>
            <a:endParaRPr lang="zh-CN" altLang="en-US"/>
          </a:p>
        </p:txBody>
      </p:sp>
    </p:spTree>
    <p:extLst>
      <p:ext uri="{BB962C8B-B14F-4D97-AF65-F5344CB8AC3E}">
        <p14:creationId xmlns:p14="http://schemas.microsoft.com/office/powerpoint/2010/main" val="1956793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91</a:t>
            </a:fld>
            <a:endParaRPr lang="zh-CN" altLang="en-US"/>
          </a:p>
        </p:txBody>
      </p:sp>
    </p:spTree>
    <p:extLst>
      <p:ext uri="{BB962C8B-B14F-4D97-AF65-F5344CB8AC3E}">
        <p14:creationId xmlns:p14="http://schemas.microsoft.com/office/powerpoint/2010/main" val="171815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92</a:t>
            </a:fld>
            <a:endParaRPr lang="zh-CN" altLang="en-US"/>
          </a:p>
        </p:txBody>
      </p:sp>
    </p:spTree>
    <p:extLst>
      <p:ext uri="{BB962C8B-B14F-4D97-AF65-F5344CB8AC3E}">
        <p14:creationId xmlns:p14="http://schemas.microsoft.com/office/powerpoint/2010/main" val="349689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8</a:t>
            </a:fld>
            <a:endParaRPr lang="zh-CN" altLang="en-US"/>
          </a:p>
        </p:txBody>
      </p:sp>
    </p:spTree>
    <p:extLst>
      <p:ext uri="{BB962C8B-B14F-4D97-AF65-F5344CB8AC3E}">
        <p14:creationId xmlns:p14="http://schemas.microsoft.com/office/powerpoint/2010/main" val="1084356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93</a:t>
            </a:fld>
            <a:endParaRPr lang="zh-CN" altLang="en-US"/>
          </a:p>
        </p:txBody>
      </p:sp>
    </p:spTree>
    <p:extLst>
      <p:ext uri="{BB962C8B-B14F-4D97-AF65-F5344CB8AC3E}">
        <p14:creationId xmlns:p14="http://schemas.microsoft.com/office/powerpoint/2010/main" val="39527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Source</a:t>
            </a:r>
            <a:r>
              <a:rPr kumimoji="1" lang="zh-CN" altLang="en-US" dirty="0"/>
              <a:t>：</a:t>
            </a:r>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94</a:t>
            </a:fld>
            <a:endParaRPr lang="zh-CN" altLang="en-US"/>
          </a:p>
        </p:txBody>
      </p:sp>
    </p:spTree>
    <p:extLst>
      <p:ext uri="{BB962C8B-B14F-4D97-AF65-F5344CB8AC3E}">
        <p14:creationId xmlns:p14="http://schemas.microsoft.com/office/powerpoint/2010/main" val="3118204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95</a:t>
            </a:fld>
            <a:endParaRPr lang="zh-CN" altLang="en-US"/>
          </a:p>
        </p:txBody>
      </p:sp>
    </p:spTree>
    <p:extLst>
      <p:ext uri="{BB962C8B-B14F-4D97-AF65-F5344CB8AC3E}">
        <p14:creationId xmlns:p14="http://schemas.microsoft.com/office/powerpoint/2010/main" val="1165023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96</a:t>
            </a:fld>
            <a:endParaRPr lang="zh-CN" altLang="en-US"/>
          </a:p>
        </p:txBody>
      </p:sp>
    </p:spTree>
    <p:extLst>
      <p:ext uri="{BB962C8B-B14F-4D97-AF65-F5344CB8AC3E}">
        <p14:creationId xmlns:p14="http://schemas.microsoft.com/office/powerpoint/2010/main" val="977988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97</a:t>
            </a:fld>
            <a:endParaRPr lang="zh-CN" altLang="en-US"/>
          </a:p>
        </p:txBody>
      </p:sp>
    </p:spTree>
    <p:extLst>
      <p:ext uri="{BB962C8B-B14F-4D97-AF65-F5344CB8AC3E}">
        <p14:creationId xmlns:p14="http://schemas.microsoft.com/office/powerpoint/2010/main" val="1039680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98</a:t>
            </a:fld>
            <a:endParaRPr lang="zh-CN" altLang="en-US"/>
          </a:p>
        </p:txBody>
      </p:sp>
    </p:spTree>
    <p:extLst>
      <p:ext uri="{BB962C8B-B14F-4D97-AF65-F5344CB8AC3E}">
        <p14:creationId xmlns:p14="http://schemas.microsoft.com/office/powerpoint/2010/main" val="4120729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99</a:t>
            </a:fld>
            <a:endParaRPr lang="zh-CN" altLang="en-US"/>
          </a:p>
        </p:txBody>
      </p:sp>
    </p:spTree>
    <p:extLst>
      <p:ext uri="{BB962C8B-B14F-4D97-AF65-F5344CB8AC3E}">
        <p14:creationId xmlns:p14="http://schemas.microsoft.com/office/powerpoint/2010/main" val="1137463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Source</a:t>
            </a:r>
            <a:r>
              <a:rPr kumimoji="1" lang="zh-CN" altLang="en-US" dirty="0"/>
              <a:t>：</a:t>
            </a:r>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100</a:t>
            </a:fld>
            <a:endParaRPr lang="zh-CN" altLang="en-US"/>
          </a:p>
        </p:txBody>
      </p:sp>
    </p:spTree>
    <p:extLst>
      <p:ext uri="{BB962C8B-B14F-4D97-AF65-F5344CB8AC3E}">
        <p14:creationId xmlns:p14="http://schemas.microsoft.com/office/powerpoint/2010/main" val="483902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101</a:t>
            </a:fld>
            <a:endParaRPr lang="zh-CN" altLang="en-US"/>
          </a:p>
        </p:txBody>
      </p:sp>
    </p:spTree>
    <p:extLst>
      <p:ext uri="{BB962C8B-B14F-4D97-AF65-F5344CB8AC3E}">
        <p14:creationId xmlns:p14="http://schemas.microsoft.com/office/powerpoint/2010/main" val="3275083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102</a:t>
            </a:fld>
            <a:endParaRPr lang="zh-CN" altLang="en-US"/>
          </a:p>
        </p:txBody>
      </p:sp>
    </p:spTree>
    <p:extLst>
      <p:ext uri="{BB962C8B-B14F-4D97-AF65-F5344CB8AC3E}">
        <p14:creationId xmlns:p14="http://schemas.microsoft.com/office/powerpoint/2010/main" val="209326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10</a:t>
            </a:fld>
            <a:endParaRPr lang="zh-CN" altLang="en-US"/>
          </a:p>
        </p:txBody>
      </p:sp>
    </p:spTree>
    <p:extLst>
      <p:ext uri="{BB962C8B-B14F-4D97-AF65-F5344CB8AC3E}">
        <p14:creationId xmlns:p14="http://schemas.microsoft.com/office/powerpoint/2010/main" val="4268538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103</a:t>
            </a:fld>
            <a:endParaRPr lang="zh-CN" altLang="en-US"/>
          </a:p>
        </p:txBody>
      </p:sp>
    </p:spTree>
    <p:extLst>
      <p:ext uri="{BB962C8B-B14F-4D97-AF65-F5344CB8AC3E}">
        <p14:creationId xmlns:p14="http://schemas.microsoft.com/office/powerpoint/2010/main" val="3147446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13</a:t>
            </a:fld>
            <a:endParaRPr lang="zh-CN" altLang="en-US"/>
          </a:p>
        </p:txBody>
      </p:sp>
    </p:spTree>
    <p:extLst>
      <p:ext uri="{BB962C8B-B14F-4D97-AF65-F5344CB8AC3E}">
        <p14:creationId xmlns:p14="http://schemas.microsoft.com/office/powerpoint/2010/main" val="2430424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16</a:t>
            </a:fld>
            <a:endParaRPr lang="zh-CN" altLang="en-US"/>
          </a:p>
        </p:txBody>
      </p:sp>
    </p:spTree>
    <p:extLst>
      <p:ext uri="{BB962C8B-B14F-4D97-AF65-F5344CB8AC3E}">
        <p14:creationId xmlns:p14="http://schemas.microsoft.com/office/powerpoint/2010/main" val="1423287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D4EA60A-13EB-4993-A940-1D6C680D2D53}" type="slidenum">
              <a:rPr lang="zh-CN" altLang="en-US" smtClean="0"/>
              <a:t>17</a:t>
            </a:fld>
            <a:endParaRPr lang="zh-CN" altLang="en-US"/>
          </a:p>
        </p:txBody>
      </p:sp>
    </p:spTree>
    <p:extLst>
      <p:ext uri="{BB962C8B-B14F-4D97-AF65-F5344CB8AC3E}">
        <p14:creationId xmlns:p14="http://schemas.microsoft.com/office/powerpoint/2010/main" val="2295268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D4EA60A-13EB-4993-A940-1D6C680D2D53}" type="slidenum">
              <a:rPr lang="zh-CN" altLang="en-US" smtClean="0"/>
              <a:t>18</a:t>
            </a:fld>
            <a:endParaRPr lang="zh-CN" altLang="en-US"/>
          </a:p>
        </p:txBody>
      </p:sp>
    </p:spTree>
    <p:extLst>
      <p:ext uri="{BB962C8B-B14F-4D97-AF65-F5344CB8AC3E}">
        <p14:creationId xmlns:p14="http://schemas.microsoft.com/office/powerpoint/2010/main" val="689142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D4EA60A-13EB-4993-A940-1D6C680D2D53}" type="slidenum">
              <a:rPr lang="zh-CN" altLang="en-US" smtClean="0"/>
              <a:t>19</a:t>
            </a:fld>
            <a:endParaRPr lang="zh-CN" altLang="en-US"/>
          </a:p>
        </p:txBody>
      </p:sp>
    </p:spTree>
    <p:extLst>
      <p:ext uri="{BB962C8B-B14F-4D97-AF65-F5344CB8AC3E}">
        <p14:creationId xmlns:p14="http://schemas.microsoft.com/office/powerpoint/2010/main" val="1834243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4AC8DCF4-C98A-483E-AC8D-A5F9B9A7845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13885"/>
          <a:stretch/>
        </p:blipFill>
        <p:spPr>
          <a:xfrm>
            <a:off x="0" y="0"/>
            <a:ext cx="10498509"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841101" y="6185960"/>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2128155" y="1436914"/>
            <a:ext cx="5162551"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2479899" y="2592050"/>
            <a:ext cx="4386265"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2726344" y="3159467"/>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15941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C0B9-3ABF-7343-A0B2-4781677ADB6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840CB14-6B01-854F-8EC5-AE22AEB3CD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CBE918-3293-0941-BE5A-8597FA28DFB4}"/>
              </a:ext>
            </a:extLst>
          </p:cNvPr>
          <p:cNvSpPr>
            <a:spLocks noGrp="1"/>
          </p:cNvSpPr>
          <p:nvPr>
            <p:ph type="dt" sz="half" idx="10"/>
          </p:nvPr>
        </p:nvSpPr>
        <p:spPr/>
        <p:txBody>
          <a:bodyPr/>
          <a:lstStyle/>
          <a:p>
            <a:fld id="{6BA63678-9053-B448-9E46-5717D90AA0EE}" type="datetimeFigureOut">
              <a:rPr lang="en-GB" smtClean="0"/>
              <a:t>21/06/2020</a:t>
            </a:fld>
            <a:endParaRPr lang="en-GB"/>
          </a:p>
        </p:txBody>
      </p:sp>
      <p:sp>
        <p:nvSpPr>
          <p:cNvPr id="5" name="Footer Placeholder 4">
            <a:extLst>
              <a:ext uri="{FF2B5EF4-FFF2-40B4-BE49-F238E27FC236}">
                <a16:creationId xmlns:a16="http://schemas.microsoft.com/office/drawing/2014/main" id="{EB3D5262-6644-3848-9117-7787A120B8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085B3-E71A-DA45-B85E-2EFB1846C0FD}"/>
              </a:ext>
            </a:extLst>
          </p:cNvPr>
          <p:cNvSpPr>
            <a:spLocks noGrp="1"/>
          </p:cNvSpPr>
          <p:nvPr>
            <p:ph type="sldNum" sz="quarter" idx="12"/>
          </p:nvPr>
        </p:nvSpPr>
        <p:spPr/>
        <p:txBody>
          <a:bodyPr/>
          <a:lstStyle/>
          <a:p>
            <a:fld id="{A72800D2-D166-A24A-9903-54E5AEFB8952}" type="slidenum">
              <a:rPr lang="en-GB" smtClean="0"/>
              <a:t>‹#›</a:t>
            </a:fld>
            <a:endParaRPr lang="en-GB"/>
          </a:p>
        </p:txBody>
      </p:sp>
    </p:spTree>
    <p:extLst>
      <p:ext uri="{BB962C8B-B14F-4D97-AF65-F5344CB8AC3E}">
        <p14:creationId xmlns:p14="http://schemas.microsoft.com/office/powerpoint/2010/main" val="75623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3041712" y="777600"/>
            <a:ext cx="7320000" cy="860400"/>
          </a:xfrm>
        </p:spPr>
        <p:txBody>
          <a:bodyPr/>
          <a:lstStyle>
            <a:lvl1pPr>
              <a:defRPr>
                <a:solidFill>
                  <a:srgbClr val="646464"/>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3041712" y="1753200"/>
            <a:ext cx="7320000" cy="968400"/>
          </a:xfrm>
        </p:spPr>
        <p:txBody>
          <a:bodyPr/>
          <a:lstStyle>
            <a:lvl1pPr marL="0" indent="0" algn="l">
              <a:buNone/>
              <a:defRPr sz="2000">
                <a:solidFill>
                  <a:srgbClr val="646464"/>
                </a:solidFill>
              </a:defRPr>
            </a:lvl1pPr>
            <a:lvl2pPr marL="0" indent="0" algn="l">
              <a:buNone/>
              <a:defRPr sz="1600">
                <a:solidFill>
                  <a:srgbClr val="646464"/>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pic>
        <p:nvPicPr>
          <p:cNvPr id="11" name="Picture 2"/>
          <p:cNvPicPr>
            <a:picLocks noChangeAspect="1" noChangeArrowheads="1"/>
          </p:cNvPicPr>
          <p:nvPr userDrawn="1"/>
        </p:nvPicPr>
        <p:blipFill>
          <a:blip r:embed="rId2" cstate="print"/>
          <a:srcRect/>
          <a:stretch>
            <a:fillRect/>
          </a:stretch>
        </p:blipFill>
        <p:spPr bwMode="auto">
          <a:xfrm>
            <a:off x="3029257" y="5745156"/>
            <a:ext cx="1311311" cy="745200"/>
          </a:xfrm>
          <a:prstGeom prst="rect">
            <a:avLst/>
          </a:prstGeom>
          <a:noFill/>
          <a:ln w="9525">
            <a:noFill/>
            <a:miter lim="800000"/>
            <a:headEnd/>
            <a:tailEnd/>
          </a:ln>
          <a:effectLst/>
        </p:spPr>
      </p:pic>
      <p:grpSp>
        <p:nvGrpSpPr>
          <p:cNvPr id="10" name="Group 9"/>
          <p:cNvGrpSpPr/>
          <p:nvPr userDrawn="1"/>
        </p:nvGrpSpPr>
        <p:grpSpPr>
          <a:xfrm>
            <a:off x="-1407" y="2405319"/>
            <a:ext cx="12193405" cy="3346232"/>
            <a:chOff x="-1055" y="2405319"/>
            <a:chExt cx="9145054" cy="3346232"/>
          </a:xfrm>
        </p:grpSpPr>
        <p:sp>
          <p:nvSpPr>
            <p:cNvPr id="9" name="Freeform 8"/>
            <p:cNvSpPr>
              <a:spLocks/>
            </p:cNvSpPr>
            <p:nvPr userDrawn="1"/>
          </p:nvSpPr>
          <p:spPr bwMode="gray">
            <a:xfrm>
              <a:off x="2273866" y="2405319"/>
              <a:ext cx="6870133"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endParaRPr>
            </a:p>
          </p:txBody>
        </p:sp>
        <p:pic>
          <p:nvPicPr>
            <p:cNvPr id="14" name="Picture 3"/>
            <p:cNvPicPr>
              <a:picLocks noChangeAspect="1" noChangeArrowheads="1"/>
            </p:cNvPicPr>
            <p:nvPr userDrawn="1"/>
          </p:nvPicPr>
          <p:blipFill>
            <a:blip r:embed="rId3" cstate="print"/>
            <a:srcRect/>
            <a:stretch>
              <a:fillRect/>
            </a:stretch>
          </p:blipFill>
          <p:spPr bwMode="auto">
            <a:xfrm>
              <a:off x="-1055" y="4411633"/>
              <a:ext cx="2285060" cy="1339918"/>
            </a:xfrm>
            <a:prstGeom prst="rect">
              <a:avLst/>
            </a:prstGeom>
            <a:noFill/>
            <a:ln w="9525">
              <a:noFill/>
              <a:miter lim="800000"/>
              <a:headEnd/>
              <a:tailEnd/>
            </a:ln>
            <a:effectLst/>
          </p:spPr>
        </p:pic>
      </p:grpSp>
    </p:spTree>
    <p:extLst>
      <p:ext uri="{BB962C8B-B14F-4D97-AF65-F5344CB8AC3E}">
        <p14:creationId xmlns:p14="http://schemas.microsoft.com/office/powerpoint/2010/main" val="407099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2" name="Title 1"/>
          <p:cNvSpPr>
            <a:spLocks noGrp="1"/>
          </p:cNvSpPr>
          <p:nvPr>
            <p:ph type="ctrTitle"/>
          </p:nvPr>
        </p:nvSpPr>
        <p:spPr>
          <a:xfrm>
            <a:off x="3041712" y="777600"/>
            <a:ext cx="7320000" cy="860400"/>
          </a:xfrm>
        </p:spPr>
        <p:txBody>
          <a:bodyPr/>
          <a:lstStyle>
            <a:lvl1pPr>
              <a:defRPr>
                <a:solidFill>
                  <a:srgbClr val="646464"/>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3041712" y="1753200"/>
            <a:ext cx="7320000" cy="968400"/>
          </a:xfrm>
        </p:spPr>
        <p:txBody>
          <a:bodyPr/>
          <a:lstStyle>
            <a:lvl1pPr marL="0" indent="0" algn="l">
              <a:buNone/>
              <a:defRPr sz="2000">
                <a:solidFill>
                  <a:srgbClr val="646464"/>
                </a:solidFill>
              </a:defRPr>
            </a:lvl1pPr>
            <a:lvl2pPr marL="0" indent="0" algn="l">
              <a:buNone/>
              <a:defRPr sz="1600">
                <a:solidFill>
                  <a:srgbClr val="646464"/>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pic>
        <p:nvPicPr>
          <p:cNvPr id="11" name="Picture 2"/>
          <p:cNvPicPr>
            <a:picLocks noChangeAspect="1" noChangeArrowheads="1"/>
          </p:cNvPicPr>
          <p:nvPr userDrawn="1"/>
        </p:nvPicPr>
        <p:blipFill>
          <a:blip r:embed="rId2" cstate="print"/>
          <a:srcRect/>
          <a:stretch>
            <a:fillRect/>
          </a:stretch>
        </p:blipFill>
        <p:spPr bwMode="auto">
          <a:xfrm>
            <a:off x="3029257" y="5745156"/>
            <a:ext cx="1311311" cy="745200"/>
          </a:xfrm>
          <a:prstGeom prst="rect">
            <a:avLst/>
          </a:prstGeom>
          <a:noFill/>
          <a:ln w="9525">
            <a:noFill/>
            <a:miter lim="800000"/>
            <a:headEnd/>
            <a:tailEnd/>
          </a:ln>
          <a:effectLst/>
        </p:spPr>
      </p:pic>
      <p:sp>
        <p:nvSpPr>
          <p:cNvPr id="9" name="Freeform 8"/>
          <p:cNvSpPr>
            <a:spLocks/>
          </p:cNvSpPr>
          <p:nvPr userDrawn="1"/>
        </p:nvSpPr>
        <p:spPr bwMode="gray">
          <a:xfrm>
            <a:off x="3031822" y="2405319"/>
            <a:ext cx="9160177"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endParaRPr>
          </a:p>
        </p:txBody>
      </p:sp>
      <p:sp>
        <p:nvSpPr>
          <p:cNvPr id="7" name="Freeform 6"/>
          <p:cNvSpPr/>
          <p:nvPr userDrawn="1"/>
        </p:nvSpPr>
        <p:spPr>
          <a:xfrm>
            <a:off x="-12192" y="3000376"/>
            <a:ext cx="3048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3"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646464"/>
              </a:solidFill>
            </a:endParaRPr>
          </a:p>
        </p:txBody>
      </p:sp>
      <p:sp>
        <p:nvSpPr>
          <p:cNvPr id="8" name="TextBox 7"/>
          <p:cNvSpPr txBox="1"/>
          <p:nvPr userDrawn="1"/>
        </p:nvSpPr>
        <p:spPr>
          <a:xfrm>
            <a:off x="87091" y="4047893"/>
            <a:ext cx="2381045" cy="664797"/>
          </a:xfrm>
          <a:prstGeom prst="rect">
            <a:avLst/>
          </a:prstGeom>
          <a:noFill/>
        </p:spPr>
        <p:txBody>
          <a:bodyPr wrap="square" lIns="0" tIns="36576" rIns="0" bIns="0" rtlCol="0">
            <a:spAutoFit/>
          </a:bodyPr>
          <a:lstStyle/>
          <a:p>
            <a:pPr marL="0" indent="0" algn="l">
              <a:lnSpc>
                <a:spcPct val="85000"/>
              </a:lnSpc>
              <a:spcAft>
                <a:spcPts val="600"/>
              </a:spcAft>
              <a:buClr>
                <a:schemeClr val="accent2"/>
              </a:buClr>
              <a:buSzPct val="70000"/>
              <a:buFontTx/>
              <a:buNone/>
            </a:pPr>
            <a:r>
              <a:rPr lang="en-US" sz="1600" b="1" dirty="0">
                <a:solidFill>
                  <a:schemeClr val="accent2"/>
                </a:solidFill>
              </a:rPr>
              <a:t>Placeholder image — to replace this image, select View&gt;Notes Page</a:t>
            </a:r>
          </a:p>
        </p:txBody>
      </p:sp>
    </p:spTree>
    <p:extLst>
      <p:ext uri="{BB962C8B-B14F-4D97-AF65-F5344CB8AC3E}">
        <p14:creationId xmlns:p14="http://schemas.microsoft.com/office/powerpoint/2010/main" val="74314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46464"/>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lvl1pPr>
              <a:defRPr>
                <a:solidFill>
                  <a:srgbClr val="646464"/>
                </a:solidFill>
              </a:defRPr>
            </a:lvl1pPr>
          </a:lstStyle>
          <a:p>
            <a:r>
              <a:rPr lang="en-GB"/>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Tree>
    <p:extLst>
      <p:ext uri="{BB962C8B-B14F-4D97-AF65-F5344CB8AC3E}">
        <p14:creationId xmlns:p14="http://schemas.microsoft.com/office/powerpoint/2010/main" val="272043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46464"/>
                </a:solidFill>
              </a:defRPr>
            </a:lvl1pPr>
          </a:lstStyle>
          <a:p>
            <a:r>
              <a:rPr lang="en-US"/>
              <a:t>Click to edit Master title style</a:t>
            </a:r>
            <a:endParaRPr lang="en-GB"/>
          </a:p>
        </p:txBody>
      </p:sp>
      <p:sp>
        <p:nvSpPr>
          <p:cNvPr id="5" name="Footer Placeholder 4"/>
          <p:cNvSpPr>
            <a:spLocks noGrp="1"/>
          </p:cNvSpPr>
          <p:nvPr>
            <p:ph type="ftr" sz="quarter" idx="11"/>
          </p:nvPr>
        </p:nvSpPr>
        <p:spPr/>
        <p:txBody>
          <a:bodyPr/>
          <a:lstStyle>
            <a:lvl1pPr>
              <a:defRPr>
                <a:solidFill>
                  <a:srgbClr val="646464"/>
                </a:solidFill>
              </a:defRPr>
            </a:lvl1pPr>
          </a:lstStyle>
          <a:p>
            <a:r>
              <a:rPr lang="en-GB"/>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Tree>
    <p:extLst>
      <p:ext uri="{BB962C8B-B14F-4D97-AF65-F5344CB8AC3E}">
        <p14:creationId xmlns:p14="http://schemas.microsoft.com/office/powerpoint/2010/main" val="326248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46464"/>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600" y="1425599"/>
            <a:ext cx="5384800" cy="4698000"/>
          </a:xfrm>
        </p:spPr>
        <p:txBody>
          <a:bodyPr/>
          <a:lstStyle>
            <a:lvl1pPr>
              <a:defRPr sz="2400">
                <a:solidFill>
                  <a:srgbClr val="646464"/>
                </a:solidFill>
              </a:defRPr>
            </a:lvl1pPr>
            <a:lvl2pPr>
              <a:defRPr sz="2400">
                <a:solidFill>
                  <a:srgbClr val="646464"/>
                </a:solidFill>
              </a:defRPr>
            </a:lvl2pPr>
            <a:lvl3pPr>
              <a:defRPr sz="2000">
                <a:solidFill>
                  <a:srgbClr val="646464"/>
                </a:solidFill>
              </a:defRPr>
            </a:lvl3pPr>
            <a:lvl4pPr>
              <a:defRPr sz="1800">
                <a:solidFill>
                  <a:srgbClr val="646464"/>
                </a:solidFill>
              </a:defRPr>
            </a:lvl4pPr>
            <a:lvl5pPr>
              <a:defRPr sz="1800">
                <a:solidFill>
                  <a:srgbClr val="646464"/>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425599"/>
            <a:ext cx="5384800" cy="4698000"/>
          </a:xfrm>
        </p:spPr>
        <p:txBody>
          <a:bodyPr/>
          <a:lstStyle>
            <a:lvl1pPr>
              <a:defRPr sz="2400">
                <a:solidFill>
                  <a:srgbClr val="646464"/>
                </a:solidFill>
              </a:defRPr>
            </a:lvl1pPr>
            <a:lvl2pPr>
              <a:defRPr sz="2400">
                <a:solidFill>
                  <a:srgbClr val="646464"/>
                </a:solidFill>
              </a:defRPr>
            </a:lvl2pPr>
            <a:lvl3pPr>
              <a:defRPr sz="2000">
                <a:solidFill>
                  <a:srgbClr val="646464"/>
                </a:solidFill>
              </a:defRPr>
            </a:lvl3pPr>
            <a:lvl4pPr>
              <a:defRPr sz="1800">
                <a:solidFill>
                  <a:srgbClr val="646464"/>
                </a:solidFill>
              </a:defRPr>
            </a:lvl4pPr>
            <a:lvl5pPr>
              <a:defRPr sz="1800">
                <a:solidFill>
                  <a:srgbClr val="646464"/>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lvl1pPr>
              <a:defRPr>
                <a:solidFill>
                  <a:srgbClr val="646464"/>
                </a:solidFill>
              </a:defRPr>
            </a:lvl1pPr>
          </a:lstStyle>
          <a:p>
            <a:r>
              <a:rPr lang="en-GB"/>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Tree>
    <p:extLst>
      <p:ext uri="{BB962C8B-B14F-4D97-AF65-F5344CB8AC3E}">
        <p14:creationId xmlns:p14="http://schemas.microsoft.com/office/powerpoint/2010/main" val="11674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46464"/>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600" y="2177999"/>
            <a:ext cx="5390400" cy="3945600"/>
          </a:xfrm>
        </p:spPr>
        <p:txBody>
          <a:bodyPr/>
          <a:lstStyle>
            <a:lvl1pPr>
              <a:defRPr sz="2400">
                <a:solidFill>
                  <a:srgbClr val="646464"/>
                </a:solidFill>
              </a:defRPr>
            </a:lvl1pPr>
            <a:lvl2pPr>
              <a:defRPr sz="2400">
                <a:solidFill>
                  <a:srgbClr val="646464"/>
                </a:solidFill>
              </a:defRPr>
            </a:lvl2pPr>
            <a:lvl3pPr>
              <a:defRPr sz="2000">
                <a:solidFill>
                  <a:srgbClr val="646464"/>
                </a:solidFill>
              </a:defRPr>
            </a:lvl3pPr>
            <a:lvl4pPr>
              <a:defRPr sz="1800">
                <a:solidFill>
                  <a:srgbClr val="646464"/>
                </a:solidFill>
              </a:defRPr>
            </a:lvl4pPr>
            <a:lvl5pPr>
              <a:defRPr sz="1800">
                <a:solidFill>
                  <a:srgbClr val="646464"/>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1600" y="2177999"/>
            <a:ext cx="5390400" cy="3945600"/>
          </a:xfrm>
        </p:spPr>
        <p:txBody>
          <a:bodyPr/>
          <a:lstStyle>
            <a:lvl1pPr>
              <a:defRPr sz="2400">
                <a:solidFill>
                  <a:srgbClr val="646464"/>
                </a:solidFill>
              </a:defRPr>
            </a:lvl1pPr>
            <a:lvl2pPr>
              <a:defRPr sz="2400">
                <a:solidFill>
                  <a:srgbClr val="646464"/>
                </a:solidFill>
              </a:defRPr>
            </a:lvl2pPr>
            <a:lvl3pPr>
              <a:defRPr sz="2000">
                <a:solidFill>
                  <a:srgbClr val="646464"/>
                </a:solidFill>
              </a:defRPr>
            </a:lvl3pPr>
            <a:lvl4pPr>
              <a:defRPr sz="1800">
                <a:solidFill>
                  <a:srgbClr val="646464"/>
                </a:solidFill>
              </a:defRPr>
            </a:lvl4pPr>
            <a:lvl5pPr>
              <a:defRPr sz="1800">
                <a:solidFill>
                  <a:srgbClr val="646464"/>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lvl1pPr>
              <a:defRPr>
                <a:solidFill>
                  <a:srgbClr val="646464"/>
                </a:solidFill>
              </a:defRPr>
            </a:lvl1pPr>
          </a:lstStyle>
          <a:p>
            <a:r>
              <a:rPr lang="en-GB"/>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10" name="Text Placeholder 9"/>
          <p:cNvSpPr>
            <a:spLocks noGrp="1"/>
          </p:cNvSpPr>
          <p:nvPr>
            <p:ph type="body" sz="quarter" idx="12"/>
          </p:nvPr>
        </p:nvSpPr>
        <p:spPr>
          <a:xfrm>
            <a:off x="609600" y="1425600"/>
            <a:ext cx="5390400" cy="640800"/>
          </a:xfrm>
        </p:spPr>
        <p:txBody>
          <a:bodyPr anchor="b" anchorCtr="0"/>
          <a:lstStyle>
            <a:lvl1pPr>
              <a:buNone/>
              <a:defRPr b="1">
                <a:solidFill>
                  <a:srgbClr val="646464"/>
                </a:solidFill>
              </a:defRPr>
            </a:lvl1pPr>
          </a:lstStyle>
          <a:p>
            <a:pPr lvl="0"/>
            <a:endParaRPr lang="en-GB" dirty="0"/>
          </a:p>
        </p:txBody>
      </p:sp>
      <p:sp>
        <p:nvSpPr>
          <p:cNvPr id="11" name="Text Placeholder 9"/>
          <p:cNvSpPr>
            <a:spLocks noGrp="1"/>
          </p:cNvSpPr>
          <p:nvPr>
            <p:ph type="body" sz="quarter" idx="13"/>
          </p:nvPr>
        </p:nvSpPr>
        <p:spPr>
          <a:xfrm>
            <a:off x="6201600" y="1425600"/>
            <a:ext cx="5390400" cy="640800"/>
          </a:xfrm>
        </p:spPr>
        <p:txBody>
          <a:bodyPr anchor="b" anchorCtr="0"/>
          <a:lstStyle>
            <a:lvl1pPr>
              <a:buNone/>
              <a:defRPr b="1">
                <a:solidFill>
                  <a:srgbClr val="646464"/>
                </a:solidFill>
              </a:defRPr>
            </a:lvl1pPr>
          </a:lstStyle>
          <a:p>
            <a:pPr lvl="0"/>
            <a:endParaRPr lang="en-GB" dirty="0"/>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Tree>
    <p:extLst>
      <p:ext uri="{BB962C8B-B14F-4D97-AF65-F5344CB8AC3E}">
        <p14:creationId xmlns:p14="http://schemas.microsoft.com/office/powerpoint/2010/main" val="139935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lvl1pPr>
              <a:defRPr>
                <a:solidFill>
                  <a:srgbClr val="646464"/>
                </a:solidFill>
              </a:defRPr>
            </a:lvl1pPr>
          </a:lstStyle>
          <a:p>
            <a:r>
              <a:rPr lang="en-US"/>
              <a:t>Presentation title</a:t>
            </a:r>
            <a:endParaRPr lang="en-US" dirty="0"/>
          </a:p>
        </p:txBody>
      </p:sp>
      <p:sp>
        <p:nvSpPr>
          <p:cNvPr id="3" name="Text Placeholder 2"/>
          <p:cNvSpPr>
            <a:spLocks noGrp="1"/>
          </p:cNvSpPr>
          <p:nvPr>
            <p:ph type="body" sz="quarter" idx="11"/>
          </p:nvPr>
        </p:nvSpPr>
        <p:spPr>
          <a:xfrm>
            <a:off x="607485" y="1025526"/>
            <a:ext cx="10972800" cy="1643063"/>
          </a:xfrm>
        </p:spPr>
        <p:txBody>
          <a:bodyPr/>
          <a:lstStyle>
            <a:lvl1pPr marL="0" indent="0" algn="l">
              <a:lnSpc>
                <a:spcPct val="85000"/>
              </a:lnSpc>
              <a:spcBef>
                <a:spcPts val="0"/>
              </a:spcBef>
              <a:buNone/>
              <a:defRPr sz="5000" b="1">
                <a:solidFill>
                  <a:srgbClr val="646464"/>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Tree>
    <p:extLst>
      <p:ext uri="{BB962C8B-B14F-4D97-AF65-F5344CB8AC3E}">
        <p14:creationId xmlns:p14="http://schemas.microsoft.com/office/powerpoint/2010/main" val="391509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t>Presentation title</a:t>
            </a:r>
            <a:endParaRPr lang="en-US" dirty="0"/>
          </a:p>
        </p:txBody>
      </p:sp>
      <p:sp>
        <p:nvSpPr>
          <p:cNvPr id="6" name="Freeform 5"/>
          <p:cNvSpPr>
            <a:spLocks/>
          </p:cNvSpPr>
          <p:nvPr userDrawn="1"/>
        </p:nvSpPr>
        <p:spPr bwMode="gray">
          <a:xfrm>
            <a:off x="609600" y="1029601"/>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Tree>
    <p:extLst>
      <p:ext uri="{BB962C8B-B14F-4D97-AF65-F5344CB8AC3E}">
        <p14:creationId xmlns:p14="http://schemas.microsoft.com/office/powerpoint/2010/main" val="183910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rgbClr val="646464"/>
                </a:solidFil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lvl1pPr>
              <a:defRPr>
                <a:solidFill>
                  <a:srgbClr val="646464"/>
                </a:solidFill>
              </a:defRPr>
            </a:lvl1pPr>
          </a:lstStyle>
          <a:p>
            <a:r>
              <a:rPr lang="en-US"/>
              <a:t>Presentation title</a:t>
            </a:r>
            <a:endParaRPr lang="en-US" dirty="0"/>
          </a:p>
        </p:txBody>
      </p:sp>
      <p:sp>
        <p:nvSpPr>
          <p:cNvPr id="6"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endParaRPr>
          </a:p>
        </p:txBody>
      </p:sp>
    </p:spTree>
    <p:extLst>
      <p:ext uri="{BB962C8B-B14F-4D97-AF65-F5344CB8AC3E}">
        <p14:creationId xmlns:p14="http://schemas.microsoft.com/office/powerpoint/2010/main" val="42152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76C3B84D-C8AD-4E1C-BF6B-4ED21D1B9F3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18633"/>
          <a:stretch/>
        </p:blipFill>
        <p:spPr>
          <a:xfrm>
            <a:off x="0" y="0"/>
            <a:ext cx="9919607"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392064" y="6185960"/>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348339" y="898070"/>
            <a:ext cx="4901297"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381675" y="2053206"/>
            <a:ext cx="4582211"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424013" y="2620623"/>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1740168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rgbClr val="646464"/>
                </a:solidFil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lvl1pPr>
              <a:defRPr>
                <a:solidFill>
                  <a:srgbClr val="646464"/>
                </a:solidFill>
              </a:defRPr>
            </a:lvl1pPr>
          </a:lstStyle>
          <a:p>
            <a:r>
              <a:rPr lang="en-US"/>
              <a:t>Presentation title</a:t>
            </a:r>
            <a:endParaRPr lang="en-US" dirty="0"/>
          </a:p>
        </p:txBody>
      </p:sp>
      <p:pic>
        <p:nvPicPr>
          <p:cNvPr id="7" name="Picture 2"/>
          <p:cNvPicPr>
            <a:picLocks noChangeAspect="1" noChangeArrowheads="1"/>
          </p:cNvPicPr>
          <p:nvPr userDrawn="1"/>
        </p:nvPicPr>
        <p:blipFill>
          <a:blip r:embed="rId2" cstate="print"/>
          <a:srcRect/>
          <a:stretch>
            <a:fillRect/>
          </a:stretch>
        </p:blipFill>
        <p:spPr bwMode="auto">
          <a:xfrm>
            <a:off x="609601"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146130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rgbClr val="646464"/>
                </a:solidFil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lvl1pPr>
              <a:defRPr>
                <a:solidFill>
                  <a:srgbClr val="646464"/>
                </a:solidFill>
              </a:defRPr>
            </a:lvl1pPr>
          </a:lstStyle>
          <a:p>
            <a:r>
              <a:rPr lang="en-US"/>
              <a:t>Presentation title</a:t>
            </a:r>
            <a:endParaRPr lang="en-US" dirty="0"/>
          </a:p>
        </p:txBody>
      </p:sp>
      <p:sp>
        <p:nvSpPr>
          <p:cNvPr id="5"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endParaRPr>
          </a:p>
        </p:txBody>
      </p:sp>
    </p:spTree>
    <p:extLst>
      <p:ext uri="{BB962C8B-B14F-4D97-AF65-F5344CB8AC3E}">
        <p14:creationId xmlns:p14="http://schemas.microsoft.com/office/powerpoint/2010/main" val="2702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lvl1pPr>
              <a:defRPr>
                <a:solidFill>
                  <a:srgbClr val="646464"/>
                </a:solidFill>
              </a:defRPr>
            </a:lvl1pPr>
          </a:lstStyle>
          <a:p>
            <a:r>
              <a:rPr lang="en-US"/>
              <a:t>Presentation title</a:t>
            </a:r>
            <a:endParaRPr lang="en-US" dirty="0"/>
          </a:p>
        </p:txBody>
      </p:sp>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noProof="0" dirty="0">
              <a:solidFill>
                <a:srgbClr val="646464"/>
              </a:solidFill>
            </a:endParaRPr>
          </a:p>
        </p:txBody>
      </p:sp>
    </p:spTree>
    <p:extLst>
      <p:ext uri="{BB962C8B-B14F-4D97-AF65-F5344CB8AC3E}">
        <p14:creationId xmlns:p14="http://schemas.microsoft.com/office/powerpoint/2010/main" val="23780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noProof="0" dirty="0">
              <a:solidFill>
                <a:schemeClr val="bg1"/>
              </a:solidFill>
            </a:endParaRPr>
          </a:p>
        </p:txBody>
      </p:sp>
      <p:sp>
        <p:nvSpPr>
          <p:cNvPr id="8" name="Content Placeholder 2"/>
          <p:cNvSpPr>
            <a:spLocks noGrp="1"/>
          </p:cNvSpPr>
          <p:nvPr>
            <p:ph idx="1"/>
          </p:nvPr>
        </p:nvSpPr>
        <p:spPr>
          <a:xfrm>
            <a:off x="607483" y="719139"/>
            <a:ext cx="46752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rgbClr val="646464"/>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rgbClr val="646464"/>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rgbClr val="646464"/>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rgbClr val="646464"/>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rgbClr val="646464"/>
                </a:solidFill>
                <a:latin typeface="Arial" pitchFamily="34"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8007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88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00"/>
            <a:ext cx="10972800" cy="419088"/>
          </a:xfrm>
        </p:spPr>
        <p:txBody>
          <a:bodyPr/>
          <a:lstStyle>
            <a:lvl1pPr>
              <a:defRPr>
                <a:solidFill>
                  <a:srgbClr val="646464"/>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10" name="Text Placeholder 10"/>
          <p:cNvSpPr>
            <a:spLocks noGrp="1"/>
          </p:cNvSpPr>
          <p:nvPr>
            <p:ph type="body" sz="quarter" idx="11"/>
          </p:nvPr>
        </p:nvSpPr>
        <p:spPr>
          <a:xfrm>
            <a:off x="609600" y="620688"/>
            <a:ext cx="10972800" cy="442800"/>
          </a:xfrm>
        </p:spPr>
        <p:txBody>
          <a:bodyPr/>
          <a:lstStyle>
            <a:lvl1pPr marL="0" indent="0">
              <a:buNone/>
              <a:defRPr sz="2200">
                <a:solidFill>
                  <a:srgbClr val="646464"/>
                </a:solidFill>
                <a:latin typeface="+mj-lt"/>
              </a:defRPr>
            </a:lvl1pPr>
          </a:lstStyle>
          <a:p>
            <a:pPr lvl="0"/>
            <a:r>
              <a:rPr lang="en-US" dirty="0"/>
              <a:t>Click to edit Master</a:t>
            </a:r>
            <a:endParaRPr lang="en-IN" dirty="0"/>
          </a:p>
        </p:txBody>
      </p:sp>
    </p:spTree>
    <p:extLst>
      <p:ext uri="{BB962C8B-B14F-4D97-AF65-F5344CB8AC3E}">
        <p14:creationId xmlns:p14="http://schemas.microsoft.com/office/powerpoint/2010/main" val="354254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Cover Page 1/3">
    <p:spTree>
      <p:nvGrpSpPr>
        <p:cNvPr id="1" name=""/>
        <p:cNvGrpSpPr/>
        <p:nvPr/>
      </p:nvGrpSpPr>
      <p:grpSpPr>
        <a:xfrm>
          <a:off x="0" y="0"/>
          <a:ext cx="0" cy="0"/>
          <a:chOff x="0" y="0"/>
          <a:chExt cx="0" cy="0"/>
        </a:xfrm>
      </p:grpSpPr>
      <p:sp>
        <p:nvSpPr>
          <p:cNvPr id="2" name="Title 1"/>
          <p:cNvSpPr>
            <a:spLocks noGrp="1"/>
          </p:cNvSpPr>
          <p:nvPr>
            <p:ph type="ctrTitle"/>
          </p:nvPr>
        </p:nvSpPr>
        <p:spPr>
          <a:xfrm>
            <a:off x="3036529" y="598866"/>
            <a:ext cx="8517297" cy="808038"/>
          </a:xfrm>
        </p:spPr>
        <p:txBody>
          <a:bodyPr anchor="b" anchorCtr="0"/>
          <a:lstStyle>
            <a:lvl1pPr>
              <a:defRPr>
                <a:solidFill>
                  <a:schemeClr val="tx2"/>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3036529" y="1457705"/>
            <a:ext cx="8517297" cy="579438"/>
          </a:xfrm>
        </p:spPr>
        <p:txBody>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8" name="Text Placeholder 47"/>
          <p:cNvSpPr>
            <a:spLocks noGrp="1"/>
          </p:cNvSpPr>
          <p:nvPr>
            <p:ph type="body" sz="quarter" idx="10"/>
          </p:nvPr>
        </p:nvSpPr>
        <p:spPr>
          <a:xfrm>
            <a:off x="3036531" y="2085484"/>
            <a:ext cx="3733709" cy="315912"/>
          </a:xfrm>
        </p:spPr>
        <p:txBody>
          <a:bodyPr wrap="none" anchor="ctr" anchorCtr="0"/>
          <a:lstStyle>
            <a:lvl1pPr>
              <a:defRPr sz="1600">
                <a:solidFill>
                  <a:schemeClr val="tx1"/>
                </a:solidFill>
              </a:defRPr>
            </a:lvl1pPr>
          </a:lstStyle>
          <a:p>
            <a:pPr lvl="0"/>
            <a:r>
              <a:rPr lang="en-US" dirty="0"/>
              <a:t>Click to edit Master text styles</a:t>
            </a:r>
          </a:p>
        </p:txBody>
      </p:sp>
      <p:sp>
        <p:nvSpPr>
          <p:cNvPr id="45" name="AutoShape 89"/>
          <p:cNvSpPr>
            <a:spLocks noChangeAspect="1" noChangeArrowheads="1"/>
          </p:cNvSpPr>
          <p:nvPr userDrawn="1"/>
        </p:nvSpPr>
        <p:spPr bwMode="gray">
          <a:xfrm rot="5400000">
            <a:off x="857422" y="3543730"/>
            <a:ext cx="1314453" cy="3048344"/>
          </a:xfrm>
          <a:custGeom>
            <a:avLst/>
            <a:gdLst>
              <a:gd name="connsiteX0" fmla="*/ 0 w 3313112"/>
              <a:gd name="connsiteY0" fmla="*/ 2279114 h 2279114"/>
              <a:gd name="connsiteX1" fmla="*/ 2509749 w 3313112"/>
              <a:gd name="connsiteY1" fmla="*/ 0 h 2279114"/>
              <a:gd name="connsiteX2" fmla="*/ 3313112 w 3313112"/>
              <a:gd name="connsiteY2" fmla="*/ 2279114 h 2279114"/>
              <a:gd name="connsiteX3" fmla="*/ 0 w 3313112"/>
              <a:gd name="connsiteY3" fmla="*/ 2279114 h 2279114"/>
              <a:gd name="connsiteX0" fmla="*/ 0 w 919162"/>
              <a:gd name="connsiteY0" fmla="*/ 2209264 h 2279114"/>
              <a:gd name="connsiteX1" fmla="*/ 115799 w 919162"/>
              <a:gd name="connsiteY1" fmla="*/ 0 h 2279114"/>
              <a:gd name="connsiteX2" fmla="*/ 919162 w 919162"/>
              <a:gd name="connsiteY2" fmla="*/ 2279114 h 2279114"/>
              <a:gd name="connsiteX3" fmla="*/ 0 w 919162"/>
              <a:gd name="connsiteY3" fmla="*/ 2209264 h 2279114"/>
              <a:gd name="connsiteX0" fmla="*/ 0 w 1283493"/>
              <a:gd name="connsiteY0" fmla="*/ 2278320 h 2279114"/>
              <a:gd name="connsiteX1" fmla="*/ 480130 w 1283493"/>
              <a:gd name="connsiteY1" fmla="*/ 0 h 2279114"/>
              <a:gd name="connsiteX2" fmla="*/ 1283493 w 1283493"/>
              <a:gd name="connsiteY2" fmla="*/ 2279114 h 2279114"/>
              <a:gd name="connsiteX3" fmla="*/ 0 w 1283493"/>
              <a:gd name="connsiteY3" fmla="*/ 2278320 h 2279114"/>
              <a:gd name="connsiteX0" fmla="*/ 0 w 1309690"/>
              <a:gd name="connsiteY0" fmla="*/ 2278320 h 2286258"/>
              <a:gd name="connsiteX1" fmla="*/ 480130 w 1309690"/>
              <a:gd name="connsiteY1" fmla="*/ 0 h 2286258"/>
              <a:gd name="connsiteX2" fmla="*/ 1309690 w 1309690"/>
              <a:gd name="connsiteY2" fmla="*/ 2286258 h 2286258"/>
              <a:gd name="connsiteX3" fmla="*/ 0 w 1309690"/>
              <a:gd name="connsiteY3" fmla="*/ 2278320 h 2286258"/>
              <a:gd name="connsiteX0" fmla="*/ 0 w 1312072"/>
              <a:gd name="connsiteY0" fmla="*/ 2280701 h 2286258"/>
              <a:gd name="connsiteX1" fmla="*/ 482512 w 1312072"/>
              <a:gd name="connsiteY1" fmla="*/ 0 h 2286258"/>
              <a:gd name="connsiteX2" fmla="*/ 1312072 w 1312072"/>
              <a:gd name="connsiteY2" fmla="*/ 2286258 h 2286258"/>
              <a:gd name="connsiteX3" fmla="*/ 0 w 1312072"/>
              <a:gd name="connsiteY3" fmla="*/ 2280701 h 2286258"/>
              <a:gd name="connsiteX0" fmla="*/ 0 w 1314453"/>
              <a:gd name="connsiteY0" fmla="*/ 2283082 h 2286258"/>
              <a:gd name="connsiteX1" fmla="*/ 484893 w 1314453"/>
              <a:gd name="connsiteY1" fmla="*/ 0 h 2286258"/>
              <a:gd name="connsiteX2" fmla="*/ 1314453 w 1314453"/>
              <a:gd name="connsiteY2" fmla="*/ 2286258 h 2286258"/>
              <a:gd name="connsiteX3" fmla="*/ 0 w 1314453"/>
              <a:gd name="connsiteY3" fmla="*/ 2283082 h 2286258"/>
            </a:gdLst>
            <a:ahLst/>
            <a:cxnLst>
              <a:cxn ang="0">
                <a:pos x="connsiteX0" y="connsiteY0"/>
              </a:cxn>
              <a:cxn ang="0">
                <a:pos x="connsiteX1" y="connsiteY1"/>
              </a:cxn>
              <a:cxn ang="0">
                <a:pos x="connsiteX2" y="connsiteY2"/>
              </a:cxn>
              <a:cxn ang="0">
                <a:pos x="connsiteX3" y="connsiteY3"/>
              </a:cxn>
            </a:cxnLst>
            <a:rect l="l" t="t" r="r" b="b"/>
            <a:pathLst>
              <a:path w="1314453" h="2286258">
                <a:moveTo>
                  <a:pt x="0" y="2283082"/>
                </a:moveTo>
                <a:lnTo>
                  <a:pt x="484893" y="0"/>
                </a:lnTo>
                <a:lnTo>
                  <a:pt x="1314453" y="2286258"/>
                </a:lnTo>
                <a:lnTo>
                  <a:pt x="0" y="2283082"/>
                </a:lnTo>
                <a:close/>
              </a:path>
            </a:pathLst>
          </a:custGeom>
          <a:blipFill dpi="0" rotWithShape="0">
            <a:blip r:embed="rId2" cstate="print"/>
            <a:srcRect/>
            <a:tile tx="0" ty="0" sx="100000" sy="100000" flip="none" algn="tl"/>
          </a:blipFill>
          <a:ln w="9525">
            <a:noFill/>
            <a:miter lim="800000"/>
            <a:headEnd/>
            <a:tailEnd/>
          </a:ln>
          <a:effectLst/>
        </p:spPr>
        <p:txBody>
          <a:bodyPr rot="10800000" vert="eaVert" wrap="none" lIns="0" tIns="0" rIns="0" bIns="0" anchor="ctr"/>
          <a:lstStyle/>
          <a:p>
            <a:endParaRPr lang="en-GB" sz="1800" noProof="0" dirty="0">
              <a:solidFill>
                <a:schemeClr val="tx1"/>
              </a:solidFill>
            </a:endParaRPr>
          </a:p>
        </p:txBody>
      </p:sp>
      <p:sp>
        <p:nvSpPr>
          <p:cNvPr id="46" name="Freeform 8"/>
          <p:cNvSpPr>
            <a:spLocks/>
          </p:cNvSpPr>
          <p:nvPr userDrawn="1"/>
        </p:nvSpPr>
        <p:spPr bwMode="gray">
          <a:xfrm>
            <a:off x="3038821" y="2403073"/>
            <a:ext cx="9153180" cy="249308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pic>
        <p:nvPicPr>
          <p:cNvPr id="3074" name="Picture 2" descr="C:\Users\x81870\Desktop\EY_Logo2_grey_CMYK.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31067" y="5749263"/>
            <a:ext cx="1309363" cy="745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4056" t="2338" r="87690" b="86318"/>
          <a:stretch/>
        </p:blipFill>
        <p:spPr bwMode="auto">
          <a:xfrm>
            <a:off x="-3295153" y="1413570"/>
            <a:ext cx="3018972" cy="97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userDrawn="1"/>
        </p:nvSpPr>
        <p:spPr>
          <a:xfrm>
            <a:off x="-4465173" y="44624"/>
            <a:ext cx="4242361" cy="1224000"/>
          </a:xfrm>
          <a:prstGeom prst="rect">
            <a:avLst/>
          </a:prstGeom>
          <a:solidFill>
            <a:srgbClr val="FFE87F"/>
          </a:solidFill>
        </p:spPr>
        <p:txBody>
          <a:bodyPr wrap="square" lIns="36000" tIns="36576" rIns="36000" bIns="36000" rtlCol="0">
            <a:noAutofit/>
          </a:bodyPr>
          <a:lstStyle/>
          <a:p>
            <a:pPr>
              <a:lnSpc>
                <a:spcPct val="100000"/>
              </a:lnSpc>
              <a:spcAft>
                <a:spcPts val="200"/>
              </a:spcAft>
              <a:buClr>
                <a:schemeClr val="accent2"/>
              </a:buClr>
              <a:buSzPct val="70000"/>
            </a:pPr>
            <a:r>
              <a:rPr lang="en-US" sz="1200" b="1" dirty="0">
                <a:solidFill>
                  <a:schemeClr val="accent1"/>
                </a:solidFill>
              </a:rPr>
              <a:t>About color themes</a:t>
            </a:r>
          </a:p>
          <a:p>
            <a:pPr marL="347663">
              <a:lnSpc>
                <a:spcPct val="100000"/>
              </a:lnSpc>
              <a:spcAft>
                <a:spcPts val="200"/>
              </a:spcAft>
              <a:buSzPct val="100000"/>
            </a:pPr>
            <a:r>
              <a:rPr lang="en-US" sz="1000" b="1" dirty="0">
                <a:solidFill>
                  <a:schemeClr val="accent1"/>
                </a:solidFill>
              </a:rPr>
              <a:t>Choose the appropriate design theme</a:t>
            </a:r>
            <a:r>
              <a:rPr lang="en-US" sz="1000" b="1" baseline="0" dirty="0">
                <a:solidFill>
                  <a:schemeClr val="accent1"/>
                </a:solidFill>
              </a:rPr>
              <a:t> </a:t>
            </a:r>
            <a:r>
              <a:rPr lang="en-US" sz="1000" b="1" dirty="0">
                <a:solidFill>
                  <a:schemeClr val="accent1"/>
                </a:solidFill>
              </a:rPr>
              <a:t>for your presentation. </a:t>
            </a:r>
            <a:r>
              <a:rPr lang="en-US" sz="1000" dirty="0">
                <a:solidFill>
                  <a:schemeClr val="accent1"/>
                </a:solidFill>
              </a:rPr>
              <a:t>The first two options on</a:t>
            </a:r>
            <a:r>
              <a:rPr lang="en-US" sz="1000" baseline="0" dirty="0">
                <a:solidFill>
                  <a:schemeClr val="accent1"/>
                </a:solidFill>
              </a:rPr>
              <a:t> </a:t>
            </a:r>
            <a:r>
              <a:rPr lang="en-US" sz="1000" dirty="0">
                <a:solidFill>
                  <a:schemeClr val="accent1"/>
                </a:solidFill>
              </a:rPr>
              <a:t>the design tab are correct EY themes, these two are the only ones that should</a:t>
            </a:r>
            <a:r>
              <a:rPr lang="en-US" sz="1000" baseline="0" dirty="0">
                <a:solidFill>
                  <a:schemeClr val="accent1"/>
                </a:solidFill>
              </a:rPr>
              <a:t> be used</a:t>
            </a:r>
            <a:r>
              <a:rPr lang="en-US" sz="1000" dirty="0">
                <a:solidFill>
                  <a:schemeClr val="accent1"/>
                </a:solidFill>
              </a:rPr>
              <a:t>. (1) dark backgrounds for onscreen; (2) light</a:t>
            </a:r>
            <a:r>
              <a:rPr lang="en-US" sz="1000" baseline="0" dirty="0">
                <a:solidFill>
                  <a:schemeClr val="accent1"/>
                </a:solidFill>
              </a:rPr>
              <a:t> </a:t>
            </a:r>
            <a:r>
              <a:rPr lang="en-US" sz="1000" dirty="0">
                <a:solidFill>
                  <a:schemeClr val="accent1"/>
                </a:solidFill>
              </a:rPr>
              <a:t>backgrounds for handouts.</a:t>
            </a:r>
          </a:p>
        </p:txBody>
      </p:sp>
      <p:sp>
        <p:nvSpPr>
          <p:cNvPr id="21" name="Rectangle 20"/>
          <p:cNvSpPr/>
          <p:nvPr userDrawn="1"/>
        </p:nvSpPr>
        <p:spPr>
          <a:xfrm>
            <a:off x="-3313045" y="1648346"/>
            <a:ext cx="2034116" cy="684076"/>
          </a:xfrm>
          <a:prstGeom prst="rect">
            <a:avLst/>
          </a:prstGeom>
          <a:no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22" name="Oval 21"/>
          <p:cNvSpPr/>
          <p:nvPr userDrawn="1"/>
        </p:nvSpPr>
        <p:spPr>
          <a:xfrm>
            <a:off x="-3409056" y="1540334"/>
            <a:ext cx="316992"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rgbClr val="FFFFFF"/>
                </a:solidFill>
              </a:rPr>
              <a:t>1</a:t>
            </a:r>
          </a:p>
        </p:txBody>
      </p:sp>
      <p:sp>
        <p:nvSpPr>
          <p:cNvPr id="23" name="Oval 22"/>
          <p:cNvSpPr/>
          <p:nvPr userDrawn="1"/>
        </p:nvSpPr>
        <p:spPr>
          <a:xfrm>
            <a:off x="-4398123" y="307994"/>
            <a:ext cx="316992"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rgbClr val="FFFFFF"/>
                </a:solidFill>
              </a:rPr>
              <a:t>!</a:t>
            </a:r>
          </a:p>
        </p:txBody>
      </p:sp>
      <p:sp>
        <p:nvSpPr>
          <p:cNvPr id="24" name="Oval 23"/>
          <p:cNvSpPr/>
          <p:nvPr userDrawn="1"/>
        </p:nvSpPr>
        <p:spPr>
          <a:xfrm>
            <a:off x="-2352939" y="1540334"/>
            <a:ext cx="316992"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rgbClr val="FFFFFF"/>
                </a:solidFill>
              </a:rPr>
              <a:t>2</a:t>
            </a:r>
          </a:p>
        </p:txBody>
      </p:sp>
    </p:spTree>
    <p:extLst>
      <p:ext uri="{BB962C8B-B14F-4D97-AF65-F5344CB8AC3E}">
        <p14:creationId xmlns:p14="http://schemas.microsoft.com/office/powerpoint/2010/main" val="2629553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00"/>
            <a:ext cx="10972800" cy="419088"/>
          </a:xfrm>
        </p:spPr>
        <p:txBody>
          <a:bodyPr/>
          <a:lstStyle>
            <a:lvl1pPr>
              <a:defRPr>
                <a:solidFill>
                  <a:srgbClr val="646464"/>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600" y="1425599"/>
            <a:ext cx="5384800" cy="4698000"/>
          </a:xfrm>
        </p:spPr>
        <p:txBody>
          <a:bodyPr/>
          <a:lstStyle>
            <a:lvl1pPr>
              <a:defRPr sz="2400">
                <a:solidFill>
                  <a:srgbClr val="646464"/>
                </a:solidFill>
              </a:defRPr>
            </a:lvl1pPr>
            <a:lvl2pPr>
              <a:defRPr sz="2400">
                <a:solidFill>
                  <a:srgbClr val="646464"/>
                </a:solidFill>
              </a:defRPr>
            </a:lvl2pPr>
            <a:lvl3pPr>
              <a:defRPr sz="2000">
                <a:solidFill>
                  <a:srgbClr val="646464"/>
                </a:solidFill>
              </a:defRPr>
            </a:lvl3pPr>
            <a:lvl4pPr>
              <a:defRPr sz="1800">
                <a:solidFill>
                  <a:srgbClr val="646464"/>
                </a:solidFill>
              </a:defRPr>
            </a:lvl4pPr>
            <a:lvl5pPr>
              <a:defRPr sz="1800">
                <a:solidFill>
                  <a:srgbClr val="646464"/>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425599"/>
            <a:ext cx="5384800" cy="4698000"/>
          </a:xfrm>
        </p:spPr>
        <p:txBody>
          <a:bodyPr/>
          <a:lstStyle>
            <a:lvl1pPr>
              <a:defRPr sz="2400">
                <a:solidFill>
                  <a:srgbClr val="646464"/>
                </a:solidFill>
              </a:defRPr>
            </a:lvl1pPr>
            <a:lvl2pPr>
              <a:defRPr sz="2400">
                <a:solidFill>
                  <a:srgbClr val="646464"/>
                </a:solidFill>
              </a:defRPr>
            </a:lvl2pPr>
            <a:lvl3pPr>
              <a:defRPr sz="2000">
                <a:solidFill>
                  <a:srgbClr val="646464"/>
                </a:solidFill>
              </a:defRPr>
            </a:lvl3pPr>
            <a:lvl4pPr>
              <a:defRPr sz="1800">
                <a:solidFill>
                  <a:srgbClr val="646464"/>
                </a:solidFill>
              </a:defRPr>
            </a:lvl4pPr>
            <a:lvl5pPr>
              <a:defRPr sz="1800">
                <a:solidFill>
                  <a:srgbClr val="646464"/>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13" name="Text Placeholder 10"/>
          <p:cNvSpPr>
            <a:spLocks noGrp="1"/>
          </p:cNvSpPr>
          <p:nvPr>
            <p:ph type="body" sz="quarter" idx="11"/>
          </p:nvPr>
        </p:nvSpPr>
        <p:spPr>
          <a:xfrm>
            <a:off x="609600" y="620688"/>
            <a:ext cx="10972800" cy="442800"/>
          </a:xfrm>
        </p:spPr>
        <p:txBody>
          <a:bodyPr/>
          <a:lstStyle>
            <a:lvl1pPr marL="0" indent="0">
              <a:buNone/>
              <a:defRPr sz="2200"/>
            </a:lvl1pPr>
          </a:lstStyle>
          <a:p>
            <a:pPr lvl="0"/>
            <a:r>
              <a:rPr lang="en-US" dirty="0"/>
              <a:t>Click to edit Master</a:t>
            </a:r>
            <a:endParaRPr lang="en-IN" dirty="0"/>
          </a:p>
        </p:txBody>
      </p:sp>
    </p:spTree>
    <p:extLst>
      <p:ext uri="{BB962C8B-B14F-4D97-AF65-F5344CB8AC3E}">
        <p14:creationId xmlns:p14="http://schemas.microsoft.com/office/powerpoint/2010/main" val="113873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00"/>
            <a:ext cx="10972800" cy="419088"/>
          </a:xfrm>
        </p:spPr>
        <p:txBody>
          <a:bodyPr/>
          <a:lstStyle>
            <a:lvl1pPr>
              <a:defRPr>
                <a:solidFill>
                  <a:srgbClr val="646464"/>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600" y="1425600"/>
            <a:ext cx="10972800" cy="4698000"/>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11" name="Text Placeholder 10"/>
          <p:cNvSpPr>
            <a:spLocks noGrp="1"/>
          </p:cNvSpPr>
          <p:nvPr>
            <p:ph type="body" sz="quarter" idx="11"/>
          </p:nvPr>
        </p:nvSpPr>
        <p:spPr>
          <a:xfrm>
            <a:off x="609600" y="620688"/>
            <a:ext cx="10972800" cy="442800"/>
          </a:xfrm>
        </p:spPr>
        <p:txBody>
          <a:bodyPr/>
          <a:lstStyle>
            <a:lvl1pPr marL="0" indent="0">
              <a:buNone/>
              <a:defRPr sz="2200"/>
            </a:lvl1pPr>
          </a:lstStyle>
          <a:p>
            <a:pPr lvl="0"/>
            <a:r>
              <a:rPr lang="en-US" dirty="0"/>
              <a:t>Click to edit Master</a:t>
            </a:r>
            <a:endParaRPr lang="en-IN" dirty="0"/>
          </a:p>
        </p:txBody>
      </p:sp>
    </p:spTree>
    <p:extLst>
      <p:ext uri="{BB962C8B-B14F-4D97-AF65-F5344CB8AC3E}">
        <p14:creationId xmlns:p14="http://schemas.microsoft.com/office/powerpoint/2010/main" val="66083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00"/>
            <a:ext cx="10972800" cy="419088"/>
          </a:xfrm>
        </p:spPr>
        <p:txBody>
          <a:bodyPr/>
          <a:lstStyle>
            <a:lvl1pPr>
              <a:defRPr>
                <a:solidFill>
                  <a:srgbClr val="646464"/>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600" y="1425599"/>
            <a:ext cx="5384800" cy="4698000"/>
          </a:xfrm>
        </p:spPr>
        <p:txBody>
          <a:bodyPr/>
          <a:lstStyle>
            <a:lvl1pPr>
              <a:defRPr sz="2400">
                <a:solidFill>
                  <a:srgbClr val="646464"/>
                </a:solidFill>
              </a:defRPr>
            </a:lvl1pPr>
            <a:lvl2pPr>
              <a:defRPr sz="2400">
                <a:solidFill>
                  <a:srgbClr val="646464"/>
                </a:solidFill>
              </a:defRPr>
            </a:lvl2pPr>
            <a:lvl3pPr>
              <a:defRPr sz="2000">
                <a:solidFill>
                  <a:srgbClr val="646464"/>
                </a:solidFill>
              </a:defRPr>
            </a:lvl3pPr>
            <a:lvl4pPr>
              <a:defRPr sz="1800">
                <a:solidFill>
                  <a:srgbClr val="646464"/>
                </a:solidFill>
              </a:defRPr>
            </a:lvl4pPr>
            <a:lvl5pPr>
              <a:defRPr sz="1800">
                <a:solidFill>
                  <a:srgbClr val="646464"/>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425599"/>
            <a:ext cx="5384800" cy="4698000"/>
          </a:xfrm>
        </p:spPr>
        <p:txBody>
          <a:bodyPr/>
          <a:lstStyle>
            <a:lvl1pPr>
              <a:defRPr sz="2400">
                <a:solidFill>
                  <a:srgbClr val="646464"/>
                </a:solidFill>
              </a:defRPr>
            </a:lvl1pPr>
            <a:lvl2pPr>
              <a:defRPr sz="2400">
                <a:solidFill>
                  <a:srgbClr val="646464"/>
                </a:solidFill>
              </a:defRPr>
            </a:lvl2pPr>
            <a:lvl3pPr>
              <a:defRPr sz="2000">
                <a:solidFill>
                  <a:srgbClr val="646464"/>
                </a:solidFill>
              </a:defRPr>
            </a:lvl3pPr>
            <a:lvl4pPr>
              <a:defRPr sz="1800">
                <a:solidFill>
                  <a:srgbClr val="646464"/>
                </a:solidFill>
              </a:defRPr>
            </a:lvl4pPr>
            <a:lvl5pPr>
              <a:defRPr sz="1800">
                <a:solidFill>
                  <a:srgbClr val="646464"/>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13" name="Text Placeholder 10"/>
          <p:cNvSpPr>
            <a:spLocks noGrp="1"/>
          </p:cNvSpPr>
          <p:nvPr>
            <p:ph type="body" sz="quarter" idx="11"/>
          </p:nvPr>
        </p:nvSpPr>
        <p:spPr>
          <a:xfrm>
            <a:off x="609600" y="620688"/>
            <a:ext cx="10972800" cy="442800"/>
          </a:xfrm>
        </p:spPr>
        <p:txBody>
          <a:bodyPr/>
          <a:lstStyle>
            <a:lvl1pPr marL="0" indent="0">
              <a:buNone/>
              <a:defRPr sz="2200">
                <a:latin typeface="+mj-lt"/>
              </a:defRPr>
            </a:lvl1pPr>
          </a:lstStyle>
          <a:p>
            <a:pPr lvl="0"/>
            <a:r>
              <a:rPr lang="en-US" dirty="0"/>
              <a:t>Click to edit Master</a:t>
            </a:r>
            <a:endParaRPr lang="en-IN" dirty="0"/>
          </a:p>
        </p:txBody>
      </p:sp>
    </p:spTree>
    <p:extLst>
      <p:ext uri="{BB962C8B-B14F-4D97-AF65-F5344CB8AC3E}">
        <p14:creationId xmlns:p14="http://schemas.microsoft.com/office/powerpoint/2010/main" val="77253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73F6F57-60ED-4CCF-B122-A9F0C639A7A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5336"/>
          <a:stretch/>
        </p:blipFill>
        <p:spPr>
          <a:xfrm>
            <a:off x="1869620" y="0"/>
            <a:ext cx="10321617"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10532108" y="6167063"/>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3067048" y="1069457"/>
            <a:ext cx="4868638"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3067048" y="2081676"/>
            <a:ext cx="4697188"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3067048" y="2677652"/>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39483694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00"/>
            <a:ext cx="10972800" cy="419088"/>
          </a:xfrm>
        </p:spPr>
        <p:txBody>
          <a:bodyPr/>
          <a:lstStyle>
            <a:lvl1pPr>
              <a:defRPr>
                <a:solidFill>
                  <a:srgbClr val="646464"/>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rgbClr val="646464"/>
              </a:solidFill>
            </a:endParaRPr>
          </a:p>
        </p:txBody>
      </p:sp>
      <p:sp>
        <p:nvSpPr>
          <p:cNvPr id="10" name="Text Placeholder 10"/>
          <p:cNvSpPr>
            <a:spLocks noGrp="1"/>
          </p:cNvSpPr>
          <p:nvPr>
            <p:ph type="body" sz="quarter" idx="11"/>
          </p:nvPr>
        </p:nvSpPr>
        <p:spPr>
          <a:xfrm>
            <a:off x="609600" y="620688"/>
            <a:ext cx="10972800" cy="442800"/>
          </a:xfrm>
        </p:spPr>
        <p:txBody>
          <a:bodyPr/>
          <a:lstStyle>
            <a:lvl1pPr marL="0" indent="0">
              <a:buNone/>
              <a:defRPr sz="2200">
                <a:latin typeface="+mj-lt"/>
              </a:defRPr>
            </a:lvl1pPr>
          </a:lstStyle>
          <a:p>
            <a:pPr lvl="0"/>
            <a:r>
              <a:rPr lang="en-US" dirty="0"/>
              <a:t>Click to edit Master</a:t>
            </a:r>
            <a:endParaRPr lang="en-IN" dirty="0"/>
          </a:p>
        </p:txBody>
      </p:sp>
    </p:spTree>
    <p:extLst>
      <p:ext uri="{BB962C8B-B14F-4D97-AF65-F5344CB8AC3E}">
        <p14:creationId xmlns:p14="http://schemas.microsoft.com/office/powerpoint/2010/main" val="222065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rgbClr val="8FD2E9"/>
            </a:gs>
            <a:gs pos="100000">
              <a:srgbClr val="2EA9DF"/>
            </a:gs>
          </a:gsLst>
          <a:lin ang="2700000" scaled="0"/>
        </a:gradFill>
        <a:effectLst/>
      </p:bgPr>
    </p:bg>
    <p:spTree>
      <p:nvGrpSpPr>
        <p:cNvPr id="1" name=""/>
        <p:cNvGrpSpPr/>
        <p:nvPr/>
      </p:nvGrpSpPr>
      <p:grpSpPr>
        <a:xfrm>
          <a:off x="0" y="0"/>
          <a:ext cx="0" cy="0"/>
          <a:chOff x="0" y="0"/>
          <a:chExt cx="0" cy="0"/>
        </a:xfrm>
      </p:grpSpPr>
      <p:sp>
        <p:nvSpPr>
          <p:cNvPr id="9" name="内容占位符 8"/>
          <p:cNvSpPr>
            <a:spLocks noGrp="1"/>
          </p:cNvSpPr>
          <p:nvPr>
            <p:ph sz="quarter" idx="13" hasCustomPrompt="1"/>
          </p:nvPr>
        </p:nvSpPr>
        <p:spPr>
          <a:xfrm>
            <a:off x="9239198" y="571500"/>
            <a:ext cx="3340100" cy="7786688"/>
          </a:xfrm>
        </p:spPr>
        <p:txBody>
          <a:bodyPr>
            <a:noAutofit/>
          </a:bodyPr>
          <a:lstStyle>
            <a:lvl1pPr marL="0" indent="0" algn="r">
              <a:buNone/>
              <a:defRPr sz="50000" b="1" baseline="0">
                <a:solidFill>
                  <a:srgbClr val="2D97C8"/>
                </a:solidFill>
                <a:latin typeface="Impact" panose="020B0806030902050204" pitchFamily="34" charset="0"/>
              </a:defRPr>
            </a:lvl1pPr>
            <a:lvl2pPr>
              <a:defRPr sz="9600"/>
            </a:lvl2pPr>
            <a:lvl3pPr>
              <a:defRPr sz="9600"/>
            </a:lvl3pPr>
            <a:lvl4pPr>
              <a:defRPr sz="9600"/>
            </a:lvl4pPr>
            <a:lvl5pPr>
              <a:defRPr sz="9600"/>
            </a:lvl5pPr>
          </a:lstStyle>
          <a:p>
            <a:pPr lvl="0"/>
            <a:r>
              <a:rPr lang="en-US" altLang="zh-CN" dirty="0"/>
              <a:t>1</a:t>
            </a:r>
            <a:endParaRPr lang="zh-CN" altLang="en-US" dirty="0"/>
          </a:p>
        </p:txBody>
      </p:sp>
      <p:sp>
        <p:nvSpPr>
          <p:cNvPr id="12" name="文本占位符 11"/>
          <p:cNvSpPr>
            <a:spLocks noGrp="1"/>
          </p:cNvSpPr>
          <p:nvPr>
            <p:ph type="body" sz="quarter" idx="14"/>
          </p:nvPr>
        </p:nvSpPr>
        <p:spPr>
          <a:xfrm>
            <a:off x="770633" y="1644653"/>
            <a:ext cx="6865938" cy="2307600"/>
          </a:xfrm>
        </p:spPr>
        <p:txBody>
          <a:bodyPr>
            <a:normAutofit/>
          </a:bodyPr>
          <a:lstStyle>
            <a:lvl1pPr marL="284400" indent="-284400">
              <a:spcBef>
                <a:spcPts val="0"/>
              </a:spcBef>
              <a:buFont typeface="Arial" panose="020B0604020202020204" pitchFamily="34" charset="0"/>
              <a:buChar char="•"/>
              <a:defRPr sz="1800" b="1">
                <a:solidFill>
                  <a:schemeClr val="bg1"/>
                </a:solidFill>
              </a:defRPr>
            </a:lvl1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494685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6A6A7-E46A-462E-A7C2-968A70180301}"/>
              </a:ext>
            </a:extLst>
          </p:cNvPr>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sp>
        <p:nvSpPr>
          <p:cNvPr id="4" name="文本占位符 3">
            <a:extLst>
              <a:ext uri="{FF2B5EF4-FFF2-40B4-BE49-F238E27FC236}">
                <a16:creationId xmlns:a16="http://schemas.microsoft.com/office/drawing/2014/main" id="{CCDC6E7E-55E5-4278-9E4B-FDA90A4CBFC0}"/>
              </a:ext>
            </a:extLst>
          </p:cNvPr>
          <p:cNvSpPr>
            <a:spLocks noGrp="1"/>
          </p:cNvSpPr>
          <p:nvPr>
            <p:ph type="body" sz="quarter" idx="10"/>
          </p:nvPr>
        </p:nvSpPr>
        <p:spPr>
          <a:xfrm>
            <a:off x="719138"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a:extLst>
              <a:ext uri="{FF2B5EF4-FFF2-40B4-BE49-F238E27FC236}">
                <a16:creationId xmlns:a16="http://schemas.microsoft.com/office/drawing/2014/main" id="{82F3EB4D-99F7-4570-A9AE-68858219AFC4}"/>
              </a:ext>
            </a:extLst>
          </p:cNvPr>
          <p:cNvSpPr>
            <a:spLocks noGrp="1"/>
          </p:cNvSpPr>
          <p:nvPr>
            <p:ph sz="quarter" idx="11"/>
          </p:nvPr>
        </p:nvSpPr>
        <p:spPr>
          <a:xfrm>
            <a:off x="6613297"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8" name="文本占位符 7">
            <a:extLst>
              <a:ext uri="{FF2B5EF4-FFF2-40B4-BE49-F238E27FC236}">
                <a16:creationId xmlns:a16="http://schemas.microsoft.com/office/drawing/2014/main" id="{A2814C56-CF68-4CED-BFE8-83E387F082B6}"/>
              </a:ext>
            </a:extLst>
          </p:cNvPr>
          <p:cNvSpPr>
            <a:spLocks noGrp="1"/>
          </p:cNvSpPr>
          <p:nvPr>
            <p:ph type="body" sz="quarter" idx="12"/>
          </p:nvPr>
        </p:nvSpPr>
        <p:spPr>
          <a:xfrm>
            <a:off x="699633" y="930961"/>
            <a:ext cx="10682444" cy="648000"/>
          </a:xfrm>
        </p:spPr>
        <p:txBody>
          <a:bodyPr>
            <a:normAutofit/>
          </a:bodyPr>
          <a:lstStyle>
            <a:lvl1pPr marL="0" indent="0">
              <a:lnSpc>
                <a:spcPct val="90000"/>
              </a:lnSpc>
              <a:spcBef>
                <a:spcPts val="0"/>
              </a:spcBef>
              <a:buFont typeface="Arial" panose="020B0604020202020204" pitchFamily="34" charset="0"/>
              <a:buNone/>
              <a:defRPr sz="1800">
                <a:solidFill>
                  <a:srgbClr val="2D97C8"/>
                </a:solidFill>
              </a:defRPr>
            </a:lvl1pPr>
          </a:lstStyle>
          <a:p>
            <a:pPr lvl="0"/>
            <a:r>
              <a:rPr lang="zh-CN" altLang="en-US"/>
              <a:t>单击此处编辑母版文本样式</a:t>
            </a:r>
          </a:p>
        </p:txBody>
      </p:sp>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56"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36"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2"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44780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6A6A7-E46A-462E-A7C2-968A70180301}"/>
              </a:ext>
            </a:extLst>
          </p:cNvPr>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62"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2450803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62"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4089723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White-2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9"/>
          <p:cNvSpPr/>
          <p:nvPr userDrawn="1"/>
        </p:nvSpPr>
        <p:spPr>
          <a:xfrm>
            <a:off x="-1" y="0"/>
            <a:ext cx="4132385" cy="6858000"/>
          </a:xfrm>
          <a:prstGeom prst="rect">
            <a:avLst/>
          </a:prstGeom>
          <a:solidFill>
            <a:schemeClr val="bg1">
              <a:alpha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hasCustomPrompt="1"/>
          </p:nvPr>
        </p:nvSpPr>
        <p:spPr>
          <a:xfrm>
            <a:off x="566014" y="1387177"/>
            <a:ext cx="3141777" cy="1099407"/>
          </a:xfrm>
        </p:spPr>
        <p:txBody>
          <a:bodyPr>
            <a:noAutofit/>
          </a:bodyPr>
          <a:lstStyle>
            <a:lvl1pPr>
              <a:lnSpc>
                <a:spcPct val="150000"/>
              </a:lnSpc>
              <a:defRPr sz="4000" b="0">
                <a:solidFill>
                  <a:srgbClr val="2D97C8"/>
                </a:solidFill>
              </a:defRPr>
            </a:lvl1pPr>
          </a:lstStyle>
          <a:p>
            <a:r>
              <a:rPr lang="zh-CN" altLang="en-US" dirty="0"/>
              <a:t>标题</a:t>
            </a:r>
          </a:p>
        </p:txBody>
      </p:sp>
      <p:sp>
        <p:nvSpPr>
          <p:cNvPr id="18" name="文本占位符 16"/>
          <p:cNvSpPr>
            <a:spLocks noGrp="1"/>
          </p:cNvSpPr>
          <p:nvPr>
            <p:ph type="body" sz="quarter" idx="13"/>
          </p:nvPr>
        </p:nvSpPr>
        <p:spPr>
          <a:xfrm>
            <a:off x="585097" y="410933"/>
            <a:ext cx="3403534" cy="378338"/>
          </a:xfrm>
        </p:spPr>
        <p:txBody>
          <a:bodyPr>
            <a:normAutofit/>
          </a:bodyPr>
          <a:lstStyle>
            <a:lvl1pPr marL="0" indent="0">
              <a:buFont typeface="Arial" panose="020B0604020202020204" pitchFamily="34" charset="0"/>
              <a:buNone/>
              <a:defRPr sz="1400" b="1">
                <a:solidFill>
                  <a:schemeClr val="bg1">
                    <a:lumMod val="50000"/>
                  </a:schemeClr>
                </a:solidFill>
              </a:defRPr>
            </a:lvl1pPr>
          </a:lstStyle>
          <a:p>
            <a:pPr lvl="0"/>
            <a:r>
              <a:rPr lang="zh-CN" altLang="en-US"/>
              <a:t>单击此处编辑母版文本样式</a:t>
            </a:r>
          </a:p>
        </p:txBody>
      </p:sp>
      <p:grpSp>
        <p:nvGrpSpPr>
          <p:cNvPr id="13" name="组合 12">
            <a:extLst>
              <a:ext uri="{FF2B5EF4-FFF2-40B4-BE49-F238E27FC236}">
                <a16:creationId xmlns:a16="http://schemas.microsoft.com/office/drawing/2014/main" id="{B9896B4F-A1CA-4A38-8397-8C053533FB62}"/>
              </a:ext>
            </a:extLst>
          </p:cNvPr>
          <p:cNvGrpSpPr/>
          <p:nvPr userDrawn="1"/>
        </p:nvGrpSpPr>
        <p:grpSpPr>
          <a:xfrm>
            <a:off x="1005561" y="6469618"/>
            <a:ext cx="699109" cy="173092"/>
            <a:chOff x="9132884" y="6469618"/>
            <a:chExt cx="699109" cy="173092"/>
          </a:xfrm>
        </p:grpSpPr>
        <p:cxnSp>
          <p:nvCxnSpPr>
            <p:cNvPr id="21" name="Straight Connector 26">
              <a:extLst>
                <a:ext uri="{FF2B5EF4-FFF2-40B4-BE49-F238E27FC236}">
                  <a16:creationId xmlns:a16="http://schemas.microsoft.com/office/drawing/2014/main" id="{6E52A5CA-C9C0-47CE-936D-9394F1088C12}"/>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22" name="Picture 27">
              <a:extLst>
                <a:ext uri="{FF2B5EF4-FFF2-40B4-BE49-F238E27FC236}">
                  <a16:creationId xmlns:a16="http://schemas.microsoft.com/office/drawing/2014/main" id="{75AEBEFB-C92B-4892-9F7F-F6E0746C46C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23" name="Straight Connector 29">
              <a:extLst>
                <a:ext uri="{FF2B5EF4-FFF2-40B4-BE49-F238E27FC236}">
                  <a16:creationId xmlns:a16="http://schemas.microsoft.com/office/drawing/2014/main" id="{3399B7EA-C3A4-4939-9DB9-BD6328400E09}"/>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24" name="灯片编号占位符 15">
            <a:extLst>
              <a:ext uri="{FF2B5EF4-FFF2-40B4-BE49-F238E27FC236}">
                <a16:creationId xmlns:a16="http://schemas.microsoft.com/office/drawing/2014/main" id="{722A670D-206F-4C58-8F4F-D8A95B6FD0EA}"/>
              </a:ext>
            </a:extLst>
          </p:cNvPr>
          <p:cNvSpPr>
            <a:spLocks noGrp="1"/>
          </p:cNvSpPr>
          <p:nvPr>
            <p:ph type="sldNum" sz="quarter" idx="14"/>
          </p:nvPr>
        </p:nvSpPr>
        <p:spPr>
          <a:xfrm>
            <a:off x="491441"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5" name="文本占位符 5">
            <a:extLst>
              <a:ext uri="{FF2B5EF4-FFF2-40B4-BE49-F238E27FC236}">
                <a16:creationId xmlns:a16="http://schemas.microsoft.com/office/drawing/2014/main" id="{B185E244-8049-42D5-B74A-509C60E0EACB}"/>
              </a:ext>
            </a:extLst>
          </p:cNvPr>
          <p:cNvSpPr>
            <a:spLocks noGrp="1"/>
          </p:cNvSpPr>
          <p:nvPr>
            <p:ph type="body" sz="quarter" idx="15" hasCustomPrompt="1"/>
          </p:nvPr>
        </p:nvSpPr>
        <p:spPr>
          <a:xfrm>
            <a:off x="1788907"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dirty="0"/>
              <a:t>项目名称</a:t>
            </a:r>
          </a:p>
        </p:txBody>
      </p:sp>
    </p:spTree>
    <p:extLst>
      <p:ext uri="{BB962C8B-B14F-4D97-AF65-F5344CB8AC3E}">
        <p14:creationId xmlns:p14="http://schemas.microsoft.com/office/powerpoint/2010/main" val="414844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F872-0D1F-43AF-9C08-CED76F9563DA}"/>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745E1E3D-3DD3-490D-89A4-C4C6BED51F41}"/>
              </a:ext>
            </a:extLst>
          </p:cNvPr>
          <p:cNvSpPr>
            <a:spLocks noGrp="1"/>
          </p:cNvSpPr>
          <p:nvPr>
            <p:ph type="ftr" sz="quarter" idx="10"/>
          </p:nvPr>
        </p:nvSpPr>
        <p:spPr/>
        <p:txBody>
          <a:bodyPr/>
          <a:lstStyle/>
          <a:p>
            <a:r>
              <a:rPr lang="zh-CN" altLang="en-US"/>
              <a:t>项目名称</a:t>
            </a:r>
            <a:endParaRPr lang="zh-CN" altLang="en-US" dirty="0"/>
          </a:p>
        </p:txBody>
      </p:sp>
      <p:sp>
        <p:nvSpPr>
          <p:cNvPr id="4" name="灯片编号占位符 3">
            <a:extLst>
              <a:ext uri="{FF2B5EF4-FFF2-40B4-BE49-F238E27FC236}">
                <a16:creationId xmlns:a16="http://schemas.microsoft.com/office/drawing/2014/main" id="{544DFCA2-FF19-4180-ACA1-5004FC63981D}"/>
              </a:ext>
            </a:extLst>
          </p:cNvPr>
          <p:cNvSpPr>
            <a:spLocks noGrp="1"/>
          </p:cNvSpPr>
          <p:nvPr>
            <p:ph type="sldNum" sz="quarter" idx="11"/>
          </p:nvPr>
        </p:nvSpPr>
        <p:spPr/>
        <p:txBody>
          <a:bodyPr/>
          <a:lstStyle/>
          <a:p>
            <a:fld id="{C167BD86-1AB1-4B86-B553-5831AE3AD45E}" type="slidenum">
              <a:rPr lang="zh-CN" altLang="en-US" smtClean="0"/>
              <a:pPr/>
              <a:t>‹#›</a:t>
            </a:fld>
            <a:endParaRPr lang="zh-CN" altLang="en-US" dirty="0"/>
          </a:p>
        </p:txBody>
      </p:sp>
    </p:spTree>
    <p:extLst>
      <p:ext uri="{BB962C8B-B14F-4D97-AF65-F5344CB8AC3E}">
        <p14:creationId xmlns:p14="http://schemas.microsoft.com/office/powerpoint/2010/main" val="341392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2.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44286" y="438604"/>
            <a:ext cx="6648450" cy="55743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583" y="1577509"/>
            <a:ext cx="4809600" cy="3574215"/>
          </a:xfrm>
          <a:prstGeom prst="rect">
            <a:avLst/>
          </a:prstGeom>
        </p:spPr>
        <p:txBody>
          <a:bodyPr vert="horz" lIns="0" tIns="45720" rIns="91440" bIns="45720" rtlCol="0">
            <a:normAutofit/>
          </a:bodyPr>
          <a:lstStyle/>
          <a:p>
            <a:pPr lvl="0"/>
            <a:r>
              <a:rPr lang="zh-CN" altLang="en-US" dirty="0"/>
              <a:t>页内章节标题</a:t>
            </a:r>
            <a:endParaRPr lang="en-US" altLang="zh-CN" dirty="0"/>
          </a:p>
          <a:p>
            <a:pPr lvl="1"/>
            <a:endParaRPr lang="en-US" altLang="zh-CN" dirty="0"/>
          </a:p>
          <a:p>
            <a:pPr lvl="1"/>
            <a:r>
              <a:rPr lang="zh-CN" altLang="en-US" dirty="0"/>
              <a:t>第二级</a:t>
            </a:r>
            <a:endParaRPr lang="en-US" altLang="zh-CN" dirty="0"/>
          </a:p>
          <a:p>
            <a:pPr lvl="1"/>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p>
        </p:txBody>
      </p:sp>
      <p:sp>
        <p:nvSpPr>
          <p:cNvPr id="15" name="页脚占位符 14">
            <a:extLst>
              <a:ext uri="{FF2B5EF4-FFF2-40B4-BE49-F238E27FC236}">
                <a16:creationId xmlns:a16="http://schemas.microsoft.com/office/drawing/2014/main" id="{A0AEF73F-26F7-408A-AFF4-42F5D170A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lumMod val="65000"/>
                    <a:lumOff val="35000"/>
                  </a:schemeClr>
                </a:solidFill>
              </a:defRPr>
            </a:lvl1pPr>
          </a:lstStyle>
          <a:p>
            <a:r>
              <a:rPr lang="zh-CN" altLang="en-US" dirty="0"/>
              <a:t>项目名称</a:t>
            </a:r>
          </a:p>
        </p:txBody>
      </p:sp>
      <p:sp>
        <p:nvSpPr>
          <p:cNvPr id="16" name="灯片编号占位符 15">
            <a:extLst>
              <a:ext uri="{FF2B5EF4-FFF2-40B4-BE49-F238E27FC236}">
                <a16:creationId xmlns:a16="http://schemas.microsoft.com/office/drawing/2014/main" id="{77640ACC-9321-4CCB-BABC-1B762968A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lumMod val="65000"/>
                    <a:lumOff val="35000"/>
                  </a:schemeClr>
                </a:solidFill>
              </a:defRPr>
            </a:lvl1pPr>
          </a:lstStyle>
          <a:p>
            <a:fld id="{C167BD86-1AB1-4B86-B553-5831AE3AD45E}" type="slidenum">
              <a:rPr lang="zh-CN" altLang="en-US" smtClean="0"/>
              <a:pPr/>
              <a:t>‹#›</a:t>
            </a:fld>
            <a:endParaRPr lang="zh-CN" altLang="en-US" dirty="0"/>
          </a:p>
        </p:txBody>
      </p:sp>
    </p:spTree>
    <p:extLst>
      <p:ext uri="{BB962C8B-B14F-4D97-AF65-F5344CB8AC3E}">
        <p14:creationId xmlns:p14="http://schemas.microsoft.com/office/powerpoint/2010/main" val="96752786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49" r:id="rId4"/>
    <p:sldLayoutId id="2147483670" r:id="rId5"/>
    <p:sldLayoutId id="2147483671" r:id="rId6"/>
    <p:sldLayoutId id="2147483672" r:id="rId7"/>
    <p:sldLayoutId id="2147483666" r:id="rId8"/>
    <p:sldLayoutId id="2147483675" r:id="rId9"/>
    <p:sldLayoutId id="2147483708" r:id="rId10"/>
  </p:sldLayoutIdLst>
  <p:hf hdr="0" ftr="0" dt="0"/>
  <p:txStyles>
    <p:title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p:titleStyle>
    <p:body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00" indent="-284400" algn="l" defTabSz="914400" rtl="0" eaLnBrk="1" latinLnBrk="0" hangingPunct="1">
        <a:lnSpc>
          <a:spcPct val="100000"/>
        </a:lnSpc>
        <a:spcBef>
          <a:spcPts val="0"/>
        </a:spcBef>
        <a:buClr>
          <a:srgbClr val="2D97C8"/>
        </a:buClr>
        <a:buFont typeface="Arial"/>
        <a:buChar char="•"/>
        <a:defRPr sz="1400" kern="1200">
          <a:solidFill>
            <a:schemeClr val="tx1"/>
          </a:solidFill>
          <a:latin typeface="+mn-ea"/>
          <a:ea typeface="+mn-ea"/>
          <a:cs typeface="+mn-cs"/>
        </a:defRPr>
      </a:lvl2pPr>
      <a:lvl3pPr marL="799200" indent="-342000" algn="l" defTabSz="914400" rtl="0" eaLnBrk="1" latinLnBrk="0" hangingPunct="1">
        <a:lnSpc>
          <a:spcPct val="100000"/>
        </a:lnSpc>
        <a:spcBef>
          <a:spcPts val="0"/>
        </a:spcBef>
        <a:buClr>
          <a:srgbClr val="2D97C8"/>
        </a:buClr>
        <a:buFont typeface="Arial"/>
        <a:buChar char="•"/>
        <a:defRPr sz="1400" kern="1200">
          <a:solidFill>
            <a:schemeClr val="tx1"/>
          </a:solidFill>
          <a:latin typeface="+mn-lt"/>
          <a:ea typeface="Heiti SC Light"/>
          <a:cs typeface="+mn-cs"/>
        </a:defRPr>
      </a:lvl3pPr>
      <a:lvl4pPr marL="1314000" marR="0" indent="-228600" algn="l" defTabSz="914400" rtl="0" eaLnBrk="1" fontAlgn="auto" latinLnBrk="0" hangingPunct="1">
        <a:lnSpc>
          <a:spcPct val="100000"/>
        </a:lnSpc>
        <a:spcBef>
          <a:spcPts val="0"/>
        </a:spcBef>
        <a:spcAft>
          <a:spcPts val="0"/>
        </a:spcAft>
        <a:buClr>
          <a:srgbClr val="2D97C8"/>
        </a:buClr>
        <a:buSzTx/>
        <a:buFont typeface="Arial"/>
        <a:buChar char="•"/>
        <a:tabLst/>
        <a:defRPr sz="1400" b="0" kern="1200">
          <a:solidFill>
            <a:schemeClr val="tx1"/>
          </a:solidFill>
          <a:latin typeface="+mn-lt"/>
          <a:ea typeface="Heiti SC Light"/>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a:buChar char="•"/>
        <a:tabLst/>
        <a:defRPr sz="1400" kern="1200">
          <a:solidFill>
            <a:schemeClr val="tx1"/>
          </a:solidFill>
          <a:latin typeface="+mn-lt"/>
          <a:ea typeface="Heiti SC Light"/>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01600"/>
            <a:ext cx="109728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425600"/>
            <a:ext cx="10972800"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3451200" y="6415200"/>
            <a:ext cx="4579200" cy="201600"/>
          </a:xfrm>
          <a:prstGeom prst="rect">
            <a:avLst/>
          </a:prstGeom>
        </p:spPr>
        <p:txBody>
          <a:bodyPr vert="horz" lIns="0" tIns="0" rIns="0" bIns="0" rtlCol="0" anchor="t" anchorCtr="0">
            <a:noAutofit/>
          </a:bodyPr>
          <a:lstStyle>
            <a:lvl1pPr algn="l">
              <a:defRPr sz="1100">
                <a:solidFill>
                  <a:srgbClr val="646464"/>
                </a:solidFill>
              </a:defRPr>
            </a:lvl1pPr>
          </a:lstStyle>
          <a:p>
            <a:r>
              <a:rPr lang="en-GB"/>
              <a:t>Presentation title</a:t>
            </a:r>
            <a:endParaRPr lang="en-GB" dirty="0"/>
          </a:p>
        </p:txBody>
      </p:sp>
      <p:sp>
        <p:nvSpPr>
          <p:cNvPr id="7" name="TextBox 6"/>
          <p:cNvSpPr txBox="1"/>
          <p:nvPr/>
        </p:nvSpPr>
        <p:spPr>
          <a:xfrm>
            <a:off x="609600" y="6415200"/>
            <a:ext cx="960000" cy="198000"/>
          </a:xfrm>
          <a:prstGeom prst="rect">
            <a:avLst/>
          </a:prstGeom>
          <a:noFill/>
        </p:spPr>
        <p:txBody>
          <a:bodyPr wrap="square" lIns="0" tIns="0" rIns="0" bIns="0" rtlCol="0">
            <a:noAutofit/>
          </a:bodyPr>
          <a:lstStyle/>
          <a:p>
            <a:r>
              <a:rPr lang="en-GB" sz="1100" dirty="0">
                <a:solidFill>
                  <a:srgbClr val="646464"/>
                </a:solidFill>
              </a:rPr>
              <a:t>Page </a:t>
            </a:r>
            <a:fld id="{9AE4D82F-B047-469B-AC52-A46321747EAF}" type="slidenum">
              <a:rPr lang="en-GB" sz="1100" smtClean="0">
                <a:solidFill>
                  <a:srgbClr val="646464"/>
                </a:solidFill>
              </a:rPr>
              <a:pPr/>
              <a:t>‹#›</a:t>
            </a:fld>
            <a:endParaRPr lang="en-GB" sz="1100" dirty="0">
              <a:solidFill>
                <a:srgbClr val="646464"/>
              </a:solidFill>
            </a:endParaRPr>
          </a:p>
        </p:txBody>
      </p:sp>
      <p:grpSp>
        <p:nvGrpSpPr>
          <p:cNvPr id="8" name="Group 7"/>
          <p:cNvGrpSpPr/>
          <p:nvPr/>
        </p:nvGrpSpPr>
        <p:grpSpPr bwMode="gray">
          <a:xfrm>
            <a:off x="11131552" y="6450014"/>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endParaRPr>
            </a:p>
          </p:txBody>
        </p:sp>
      </p:grpSp>
    </p:spTree>
    <p:extLst>
      <p:ext uri="{BB962C8B-B14F-4D97-AF65-F5344CB8AC3E}">
        <p14:creationId xmlns:p14="http://schemas.microsoft.com/office/powerpoint/2010/main" val="406568194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56" r:id="rId16"/>
    <p:sldLayoutId id="2147483757" r:id="rId17"/>
    <p:sldLayoutId id="2147483758" r:id="rId18"/>
    <p:sldLayoutId id="2147483767" r:id="rId19"/>
    <p:sldLayoutId id="214748377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3000" b="1" kern="1200">
          <a:solidFill>
            <a:srgbClr val="646464"/>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646464"/>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646464"/>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646464"/>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646464"/>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8" Type="http://schemas.openxmlformats.org/officeDocument/2006/relationships/image" Target="../media/image249.jpeg"/><Relationship Id="rId3" Type="http://schemas.openxmlformats.org/officeDocument/2006/relationships/image" Target="../media/image244.png"/><Relationship Id="rId7" Type="http://schemas.openxmlformats.org/officeDocument/2006/relationships/image" Target="../media/image248.jpe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47.jpeg"/><Relationship Id="rId5" Type="http://schemas.openxmlformats.org/officeDocument/2006/relationships/image" Target="../media/image246.png"/><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253.tiff"/><Relationship Id="rId5" Type="http://schemas.openxmlformats.org/officeDocument/2006/relationships/image" Target="../media/image252.tiff"/><Relationship Id="rId4" Type="http://schemas.openxmlformats.org/officeDocument/2006/relationships/image" Target="../media/image251.tiff"/></Relationships>
</file>

<file path=ppt/slides/_rels/slide103.xml.rels><?xml version="1.0" encoding="UTF-8" standalone="yes"?>
<Relationships xmlns="http://schemas.openxmlformats.org/package/2006/relationships"><Relationship Id="rId3" Type="http://schemas.openxmlformats.org/officeDocument/2006/relationships/image" Target="../media/image254.tiff"/><Relationship Id="rId7" Type="http://schemas.openxmlformats.org/officeDocument/2006/relationships/image" Target="../media/image257.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56.jpeg"/><Relationship Id="rId5" Type="http://schemas.openxmlformats.org/officeDocument/2006/relationships/image" Target="../media/image255.jpeg"/><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chart" Target="../charts/chart6.xml"/><Relationship Id="rId5" Type="http://schemas.openxmlformats.org/officeDocument/2006/relationships/image" Target="../media/image38.png"/><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9" Type="http://schemas.openxmlformats.org/officeDocument/2006/relationships/tags" Target="../tags/tag45.xml"/><Relationship Id="rId21" Type="http://schemas.openxmlformats.org/officeDocument/2006/relationships/tags" Target="../tags/tag27.xml"/><Relationship Id="rId34" Type="http://schemas.openxmlformats.org/officeDocument/2006/relationships/tags" Target="../tags/tag40.xml"/><Relationship Id="rId42" Type="http://schemas.openxmlformats.org/officeDocument/2006/relationships/tags" Target="../tags/tag48.xml"/><Relationship Id="rId47" Type="http://schemas.openxmlformats.org/officeDocument/2006/relationships/tags" Target="../tags/tag53.xml"/><Relationship Id="rId50" Type="http://schemas.openxmlformats.org/officeDocument/2006/relationships/tags" Target="../tags/tag56.xml"/><Relationship Id="rId55" Type="http://schemas.openxmlformats.org/officeDocument/2006/relationships/tags" Target="../tags/tag61.xml"/><Relationship Id="rId63" Type="http://schemas.openxmlformats.org/officeDocument/2006/relationships/tags" Target="../tags/tag69.xml"/><Relationship Id="rId68" Type="http://schemas.openxmlformats.org/officeDocument/2006/relationships/slideLayout" Target="../slideLayouts/slideLayout6.xml"/><Relationship Id="rId76" Type="http://schemas.openxmlformats.org/officeDocument/2006/relationships/image" Target="../media/image43.jpg"/><Relationship Id="rId7" Type="http://schemas.openxmlformats.org/officeDocument/2006/relationships/tags" Target="../tags/tag13.xml"/><Relationship Id="rId71" Type="http://schemas.openxmlformats.org/officeDocument/2006/relationships/image" Target="../media/image22.png"/><Relationship Id="rId2" Type="http://schemas.openxmlformats.org/officeDocument/2006/relationships/tags" Target="../tags/tag8.xml"/><Relationship Id="rId16" Type="http://schemas.openxmlformats.org/officeDocument/2006/relationships/tags" Target="../tags/tag22.xml"/><Relationship Id="rId29" Type="http://schemas.openxmlformats.org/officeDocument/2006/relationships/tags" Target="../tags/tag35.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tags" Target="../tags/tag43.xml"/><Relationship Id="rId40" Type="http://schemas.openxmlformats.org/officeDocument/2006/relationships/tags" Target="../tags/tag46.xml"/><Relationship Id="rId45" Type="http://schemas.openxmlformats.org/officeDocument/2006/relationships/tags" Target="../tags/tag51.xml"/><Relationship Id="rId53" Type="http://schemas.openxmlformats.org/officeDocument/2006/relationships/tags" Target="../tags/tag59.xml"/><Relationship Id="rId58" Type="http://schemas.openxmlformats.org/officeDocument/2006/relationships/tags" Target="../tags/tag64.xml"/><Relationship Id="rId66" Type="http://schemas.openxmlformats.org/officeDocument/2006/relationships/tags" Target="../tags/tag72.xml"/><Relationship Id="rId74" Type="http://schemas.openxmlformats.org/officeDocument/2006/relationships/image" Target="../media/image19.jpg"/><Relationship Id="rId79" Type="http://schemas.openxmlformats.org/officeDocument/2006/relationships/image" Target="../media/image46.png"/><Relationship Id="rId5" Type="http://schemas.openxmlformats.org/officeDocument/2006/relationships/tags" Target="../tags/tag11.xml"/><Relationship Id="rId61" Type="http://schemas.openxmlformats.org/officeDocument/2006/relationships/tags" Target="../tags/tag67.xml"/><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4" Type="http://schemas.openxmlformats.org/officeDocument/2006/relationships/tags" Target="../tags/tag50.xml"/><Relationship Id="rId52" Type="http://schemas.openxmlformats.org/officeDocument/2006/relationships/tags" Target="../tags/tag58.xml"/><Relationship Id="rId60" Type="http://schemas.openxmlformats.org/officeDocument/2006/relationships/tags" Target="../tags/tag66.xml"/><Relationship Id="rId65" Type="http://schemas.openxmlformats.org/officeDocument/2006/relationships/tags" Target="../tags/tag71.xml"/><Relationship Id="rId73" Type="http://schemas.openxmlformats.org/officeDocument/2006/relationships/image" Target="../media/image41.png"/><Relationship Id="rId78" Type="http://schemas.openxmlformats.org/officeDocument/2006/relationships/image" Target="../media/image45.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tags" Target="../tags/tag41.xml"/><Relationship Id="rId43" Type="http://schemas.openxmlformats.org/officeDocument/2006/relationships/tags" Target="../tags/tag49.xml"/><Relationship Id="rId48" Type="http://schemas.openxmlformats.org/officeDocument/2006/relationships/tags" Target="../tags/tag54.xml"/><Relationship Id="rId56" Type="http://schemas.openxmlformats.org/officeDocument/2006/relationships/tags" Target="../tags/tag62.xml"/><Relationship Id="rId64" Type="http://schemas.openxmlformats.org/officeDocument/2006/relationships/tags" Target="../tags/tag70.xml"/><Relationship Id="rId69" Type="http://schemas.openxmlformats.org/officeDocument/2006/relationships/notesSlide" Target="../notesSlides/notesSlide7.xml"/><Relationship Id="rId77" Type="http://schemas.openxmlformats.org/officeDocument/2006/relationships/image" Target="../media/image44.jpeg"/><Relationship Id="rId8" Type="http://schemas.openxmlformats.org/officeDocument/2006/relationships/tags" Target="../tags/tag14.xml"/><Relationship Id="rId51" Type="http://schemas.openxmlformats.org/officeDocument/2006/relationships/tags" Target="../tags/tag57.xml"/><Relationship Id="rId72" Type="http://schemas.openxmlformats.org/officeDocument/2006/relationships/image" Target="../media/image40.jpeg"/><Relationship Id="rId3" Type="http://schemas.openxmlformats.org/officeDocument/2006/relationships/tags" Target="../tags/tag9.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tags" Target="../tags/tag44.xml"/><Relationship Id="rId46" Type="http://schemas.openxmlformats.org/officeDocument/2006/relationships/tags" Target="../tags/tag52.xml"/><Relationship Id="rId59" Type="http://schemas.openxmlformats.org/officeDocument/2006/relationships/tags" Target="../tags/tag65.xml"/><Relationship Id="rId67" Type="http://schemas.openxmlformats.org/officeDocument/2006/relationships/tags" Target="../tags/tag73.xml"/><Relationship Id="rId20" Type="http://schemas.openxmlformats.org/officeDocument/2006/relationships/tags" Target="../tags/tag26.xml"/><Relationship Id="rId41" Type="http://schemas.openxmlformats.org/officeDocument/2006/relationships/tags" Target="../tags/tag47.xml"/><Relationship Id="rId54" Type="http://schemas.openxmlformats.org/officeDocument/2006/relationships/tags" Target="../tags/tag60.xml"/><Relationship Id="rId62" Type="http://schemas.openxmlformats.org/officeDocument/2006/relationships/tags" Target="../tags/tag68.xml"/><Relationship Id="rId70" Type="http://schemas.openxmlformats.org/officeDocument/2006/relationships/image" Target="../media/image39.jpg"/><Relationship Id="rId75" Type="http://schemas.openxmlformats.org/officeDocument/2006/relationships/image" Target="../media/image42.jpg"/><Relationship Id="rId1" Type="http://schemas.openxmlformats.org/officeDocument/2006/relationships/tags" Target="../tags/tag7.xml"/><Relationship Id="rId6" Type="http://schemas.openxmlformats.org/officeDocument/2006/relationships/tags" Target="../tags/tag12.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tags" Target="../tags/tag42.xml"/><Relationship Id="rId49" Type="http://schemas.openxmlformats.org/officeDocument/2006/relationships/tags" Target="../tags/tag55.xml"/><Relationship Id="rId57" Type="http://schemas.openxmlformats.org/officeDocument/2006/relationships/tags" Target="../tags/tag63.xml"/></Relationships>
</file>

<file path=ppt/slides/_rels/slide1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tags" Target="../tags/tag76.xml"/><Relationship Id="rId7" Type="http://schemas.openxmlformats.org/officeDocument/2006/relationships/image" Target="../media/image4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8.xml"/><Relationship Id="rId5" Type="http://schemas.openxmlformats.org/officeDocument/2006/relationships/slideLayout" Target="../slideLayouts/slideLayout6.xml"/><Relationship Id="rId10" Type="http://schemas.openxmlformats.org/officeDocument/2006/relationships/image" Target="../media/image50.svg"/><Relationship Id="rId4" Type="http://schemas.openxmlformats.org/officeDocument/2006/relationships/tags" Target="../tags/tag77.xml"/><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54.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svg"/></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9.jpg"/><Relationship Id="rId1" Type="http://schemas.openxmlformats.org/officeDocument/2006/relationships/slideLayout" Target="../slideLayouts/slideLayout6.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image" Target="../media/image61.jpeg"/><Relationship Id="rId1" Type="http://schemas.openxmlformats.org/officeDocument/2006/relationships/slideLayout" Target="../slideLayouts/slideLayout6.xml"/><Relationship Id="rId6" Type="http://schemas.openxmlformats.org/officeDocument/2006/relationships/image" Target="../media/image65.jpg"/><Relationship Id="rId5" Type="http://schemas.openxmlformats.org/officeDocument/2006/relationships/image" Target="../media/image64.png"/><Relationship Id="rId4" Type="http://schemas.openxmlformats.org/officeDocument/2006/relationships/image" Target="../media/image6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microsoft.com/office/2007/relationships/hdphoto" Target="../media/hdphoto1.wdp"/><Relationship Id="rId7" Type="http://schemas.openxmlformats.org/officeDocument/2006/relationships/image" Target="../media/image71.svg"/><Relationship Id="rId12" Type="http://schemas.openxmlformats.org/officeDocument/2006/relationships/image" Target="../media/image76.jpe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image" Target="../media/image68.tiff"/><Relationship Id="rId9" Type="http://schemas.openxmlformats.org/officeDocument/2006/relationships/image" Target="../media/image7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eg"/><Relationship Id="rId1" Type="http://schemas.openxmlformats.org/officeDocument/2006/relationships/slideLayout" Target="../slideLayouts/slideLayout6.xml"/><Relationship Id="rId4" Type="http://schemas.openxmlformats.org/officeDocument/2006/relationships/image" Target="../media/image92.jpg"/></Relationships>
</file>

<file path=ppt/slides/_rels/slide3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70.png"/><Relationship Id="rId7" Type="http://schemas.openxmlformats.org/officeDocument/2006/relationships/image" Target="../media/image98.png"/><Relationship Id="rId2" Type="http://schemas.openxmlformats.org/officeDocument/2006/relationships/image" Target="../media/image94.jpeg"/><Relationship Id="rId1" Type="http://schemas.openxmlformats.org/officeDocument/2006/relationships/slideLayout" Target="../slideLayouts/slideLayout6.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jpg"/><Relationship Id="rId2" Type="http://schemas.openxmlformats.org/officeDocument/2006/relationships/image" Target="../media/image102.jpeg"/><Relationship Id="rId1" Type="http://schemas.openxmlformats.org/officeDocument/2006/relationships/slideLayout" Target="../slideLayouts/slideLayout6.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eg"/></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5" Type="http://schemas.openxmlformats.org/officeDocument/2006/relationships/slideLayout" Target="../slideLayouts/slideLayout5.xml"/><Relationship Id="rId4" Type="http://schemas.openxmlformats.org/officeDocument/2006/relationships/tags" Target="../tags/tag4.xml"/></Relationships>
</file>

<file path=ppt/slides/_rels/slide40.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jpeg"/><Relationship Id="rId7"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hyperlink" Target="https://www.upperquad.com/" TargetMode="External"/><Relationship Id="rId4" Type="http://schemas.openxmlformats.org/officeDocument/2006/relationships/image" Target="../media/image109.png"/><Relationship Id="rId9" Type="http://schemas.openxmlformats.org/officeDocument/2006/relationships/image" Target="../media/image1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jp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jp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jp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6.xml"/><Relationship Id="rId1" Type="http://schemas.openxmlformats.org/officeDocument/2006/relationships/tags" Target="../tags/tag80.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slideLayout" Target="../slideLayouts/slideLayout6.xml"/><Relationship Id="rId1" Type="http://schemas.openxmlformats.org/officeDocument/2006/relationships/tags" Target="../tags/tag81.xml"/><Relationship Id="rId4" Type="http://schemas.openxmlformats.org/officeDocument/2006/relationships/image" Target="../media/image124.jpeg"/></Relationships>
</file>

<file path=ppt/slides/_rels/slide48.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tags" Target="../tags/tag83.xml"/><Relationship Id="rId7" Type="http://schemas.openxmlformats.org/officeDocument/2006/relationships/oleObject" Target="../embeddings/oleObject2.bin"/><Relationship Id="rId2" Type="http://schemas.openxmlformats.org/officeDocument/2006/relationships/tags" Target="../tags/tag82.xml"/><Relationship Id="rId1" Type="http://schemas.openxmlformats.org/officeDocument/2006/relationships/vmlDrawing" Target="../drawings/vmlDrawing2.vml"/><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tags" Target="../tags/tag84.xml"/></Relationships>
</file>

<file path=ppt/slides/_rels/slide49.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tags" Target="../tags/tag86.xml"/><Relationship Id="rId7" Type="http://schemas.openxmlformats.org/officeDocument/2006/relationships/oleObject" Target="../embeddings/oleObject3.bin"/><Relationship Id="rId2" Type="http://schemas.openxmlformats.org/officeDocument/2006/relationships/tags" Target="../tags/tag85.xml"/><Relationship Id="rId1" Type="http://schemas.openxmlformats.org/officeDocument/2006/relationships/vmlDrawing" Target="../drawings/vmlDrawing3.vml"/><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tags" Target="../tags/tag87.xml"/><Relationship Id="rId9" Type="http://schemas.openxmlformats.org/officeDocument/2006/relationships/image" Target="../media/image126.jpeg"/></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eg"/><Relationship Id="rId3" Type="http://schemas.openxmlformats.org/officeDocument/2006/relationships/slideLayout" Target="../slideLayouts/slideLayout6.xml"/><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emf"/><Relationship Id="rId15" Type="http://schemas.openxmlformats.org/officeDocument/2006/relationships/image" Target="../media/image26.jpeg"/><Relationship Id="rId10" Type="http://schemas.openxmlformats.org/officeDocument/2006/relationships/image" Target="../media/image21.png"/><Relationship Id="rId4" Type="http://schemas.openxmlformats.org/officeDocument/2006/relationships/oleObject" Target="../embeddings/oleObject1.bin"/><Relationship Id="rId9" Type="http://schemas.openxmlformats.org/officeDocument/2006/relationships/image" Target="../media/image20.png"/><Relationship Id="rId14" Type="http://schemas.openxmlformats.org/officeDocument/2006/relationships/image" Target="../media/image25.png"/></Relationships>
</file>

<file path=ppt/slides/_rels/slide50.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tags" Target="../tags/tag89.xml"/><Relationship Id="rId7" Type="http://schemas.openxmlformats.org/officeDocument/2006/relationships/oleObject" Target="../embeddings/oleObject3.bin"/><Relationship Id="rId2" Type="http://schemas.openxmlformats.org/officeDocument/2006/relationships/tags" Target="../tags/tag88.xml"/><Relationship Id="rId1" Type="http://schemas.openxmlformats.org/officeDocument/2006/relationships/vmlDrawing" Target="../drawings/vmlDrawing4.vml"/><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tags" Target="../tags/tag90.xml"/><Relationship Id="rId9" Type="http://schemas.openxmlformats.org/officeDocument/2006/relationships/image" Target="../media/image126.jpeg"/></Relationships>
</file>

<file path=ppt/slides/_rels/slide51.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tags" Target="../tags/tag92.xml"/><Relationship Id="rId7" Type="http://schemas.openxmlformats.org/officeDocument/2006/relationships/oleObject" Target="../embeddings/oleObject3.bin"/><Relationship Id="rId2" Type="http://schemas.openxmlformats.org/officeDocument/2006/relationships/tags" Target="../tags/tag91.xml"/><Relationship Id="rId1" Type="http://schemas.openxmlformats.org/officeDocument/2006/relationships/vmlDrawing" Target="../drawings/vmlDrawing5.vml"/><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tags" Target="../tags/tag93.xml"/><Relationship Id="rId9" Type="http://schemas.openxmlformats.org/officeDocument/2006/relationships/image" Target="../media/image126.jpeg"/></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6.xml"/><Relationship Id="rId1" Type="http://schemas.openxmlformats.org/officeDocument/2006/relationships/tags" Target="../tags/tag94.xml"/></Relationships>
</file>

<file path=ppt/slides/_rels/slide5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jpe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jpeg"/><Relationship Id="rId9" Type="http://schemas.openxmlformats.org/officeDocument/2006/relationships/image" Target="../media/image135.jpeg"/></Relationships>
</file>

<file path=ppt/slides/_rels/slide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5" Type="http://schemas.openxmlformats.org/officeDocument/2006/relationships/image" Target="../media/image139.jpeg"/><Relationship Id="rId4" Type="http://schemas.openxmlformats.org/officeDocument/2006/relationships/image" Target="../media/image138.png"/></Relationships>
</file>

<file path=ppt/slides/_rels/slide55.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jpeg"/><Relationship Id="rId4" Type="http://schemas.openxmlformats.org/officeDocument/2006/relationships/image" Target="../media/image142.jpeg"/><Relationship Id="rId9"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JPG"/><Relationship Id="rId4" Type="http://schemas.openxmlformats.org/officeDocument/2006/relationships/image" Target="../media/image150.jpeg"/></Relationships>
</file>

<file path=ppt/slides/_rels/slide5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6.xml"/><Relationship Id="rId4" Type="http://schemas.openxmlformats.org/officeDocument/2006/relationships/image" Target="../media/image155.jpeg"/></Relationships>
</file>

<file path=ppt/slides/_rels/slide58.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eg"/><Relationship Id="rId1" Type="http://schemas.openxmlformats.org/officeDocument/2006/relationships/slideLayout" Target="../slideLayouts/slideLayout6.xml"/><Relationship Id="rId5" Type="http://schemas.openxmlformats.org/officeDocument/2006/relationships/image" Target="../media/image159.jpg"/><Relationship Id="rId4" Type="http://schemas.openxmlformats.org/officeDocument/2006/relationships/image" Target="../media/image158.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5.xml"/><Relationship Id="rId1" Type="http://schemas.openxmlformats.org/officeDocument/2006/relationships/vmlDrawing" Target="../drawings/vmlDrawing6.vml"/><Relationship Id="rId5" Type="http://schemas.openxmlformats.org/officeDocument/2006/relationships/image" Target="../media/image125.emf"/><Relationship Id="rId4" Type="http://schemas.openxmlformats.org/officeDocument/2006/relationships/oleObject" Target="../embeddings/oleObject4.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6.xml"/><Relationship Id="rId1" Type="http://schemas.openxmlformats.org/officeDocument/2006/relationships/vmlDrawing" Target="../drawings/vmlDrawing7.vml"/><Relationship Id="rId5" Type="http://schemas.openxmlformats.org/officeDocument/2006/relationships/image" Target="../media/image125.emf"/><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slideLayout" Target="../slideLayouts/slideLayout5.xml"/><Relationship Id="rId7" Type="http://schemas.openxmlformats.org/officeDocument/2006/relationships/image" Target="../media/image167.jpeg"/><Relationship Id="rId12" Type="http://schemas.openxmlformats.org/officeDocument/2006/relationships/image" Target="../media/image172.png"/><Relationship Id="rId2" Type="http://schemas.openxmlformats.org/officeDocument/2006/relationships/tags" Target="../tags/tag97.xml"/><Relationship Id="rId1" Type="http://schemas.openxmlformats.org/officeDocument/2006/relationships/vmlDrawing" Target="../drawings/vmlDrawing8.vml"/><Relationship Id="rId6" Type="http://schemas.openxmlformats.org/officeDocument/2006/relationships/image" Target="../media/image166.jpeg"/><Relationship Id="rId11" Type="http://schemas.openxmlformats.org/officeDocument/2006/relationships/image" Target="../media/image171.png"/><Relationship Id="rId5" Type="http://schemas.openxmlformats.org/officeDocument/2006/relationships/image" Target="../media/image125.emf"/><Relationship Id="rId10" Type="http://schemas.openxmlformats.org/officeDocument/2006/relationships/image" Target="../media/image170.jpeg"/><Relationship Id="rId4" Type="http://schemas.openxmlformats.org/officeDocument/2006/relationships/oleObject" Target="../embeddings/oleObject4.bin"/><Relationship Id="rId9" Type="http://schemas.openxmlformats.org/officeDocument/2006/relationships/image" Target="../media/image1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99.xml"/><Relationship Id="rId7" Type="http://schemas.openxmlformats.org/officeDocument/2006/relationships/notesSlide" Target="../notesSlides/notesSlide20.xml"/><Relationship Id="rId2" Type="http://schemas.openxmlformats.org/officeDocument/2006/relationships/tags" Target="../tags/tag98.xml"/><Relationship Id="rId1" Type="http://schemas.openxmlformats.org/officeDocument/2006/relationships/vmlDrawing" Target="../drawings/vmlDrawing9.vml"/><Relationship Id="rId6" Type="http://schemas.openxmlformats.org/officeDocument/2006/relationships/slideLayout" Target="../slideLayouts/slideLayout5.xml"/><Relationship Id="rId5" Type="http://schemas.openxmlformats.org/officeDocument/2006/relationships/tags" Target="../tags/tag101.xml"/><Relationship Id="rId4" Type="http://schemas.openxmlformats.org/officeDocument/2006/relationships/tags" Target="../tags/tag100.xml"/><Relationship Id="rId9" Type="http://schemas.openxmlformats.org/officeDocument/2006/relationships/image" Target="../media/image12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2.xml"/><Relationship Id="rId1" Type="http://schemas.openxmlformats.org/officeDocument/2006/relationships/vmlDrawing" Target="../drawings/vmlDrawing10.vml"/><Relationship Id="rId5" Type="http://schemas.openxmlformats.org/officeDocument/2006/relationships/image" Target="../media/image125.emf"/><Relationship Id="rId4" Type="http://schemas.openxmlformats.org/officeDocument/2006/relationships/oleObject" Target="../embeddings/oleObject4.bin"/></Relationships>
</file>

<file path=ppt/slides/_rels/slide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0.jpg"/><Relationship Id="rId4" Type="http://schemas.openxmlformats.org/officeDocument/2006/relationships/image" Target="../media/image17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3.xml"/><Relationship Id="rId1" Type="http://schemas.openxmlformats.org/officeDocument/2006/relationships/vmlDrawing" Target="../drawings/vmlDrawing11.vml"/><Relationship Id="rId5" Type="http://schemas.openxmlformats.org/officeDocument/2006/relationships/image" Target="../media/image125.emf"/><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image" Target="../media/image180.png"/><Relationship Id="rId3" Type="http://schemas.openxmlformats.org/officeDocument/2006/relationships/tags" Target="../tags/tag105.xml"/><Relationship Id="rId21" Type="http://schemas.openxmlformats.org/officeDocument/2006/relationships/package" Target="../embeddings/Microsoft_Excel_Worksheet3.xlsx"/><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image" Target="../media/image179.png"/><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image" Target="../media/image178.jpg"/><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image" Target="../media/image177.png"/><Relationship Id="rId10" Type="http://schemas.openxmlformats.org/officeDocument/2006/relationships/tags" Target="../tags/tag112.xml"/><Relationship Id="rId19" Type="http://schemas.openxmlformats.org/officeDocument/2006/relationships/tags" Target="../tags/tag121.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image" Target="../media/image176.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40.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90.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7.png"/><Relationship Id="rId7" Type="http://schemas.openxmlformats.org/officeDocument/2006/relationships/image" Target="../media/image190.jpe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89.jpeg"/><Relationship Id="rId5" Type="http://schemas.openxmlformats.org/officeDocument/2006/relationships/image" Target="../media/image76.jpeg"/><Relationship Id="rId4" Type="http://schemas.openxmlformats.org/officeDocument/2006/relationships/image" Target="../media/image188.png"/><Relationship Id="rId9" Type="http://schemas.openxmlformats.org/officeDocument/2006/relationships/image" Target="../media/image192.png"/></Relationships>
</file>

<file path=ppt/slides/_rels/slide91.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3.png"/><Relationship Id="rId7"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92.xml.rels><?xml version="1.0" encoding="UTF-8" standalone="yes"?>
<Relationships xmlns="http://schemas.openxmlformats.org/package/2006/relationships"><Relationship Id="rId8" Type="http://schemas.openxmlformats.org/officeDocument/2006/relationships/image" Target="../media/image203.jpeg"/><Relationship Id="rId3" Type="http://schemas.openxmlformats.org/officeDocument/2006/relationships/image" Target="../media/image198.jpeg"/><Relationship Id="rId7" Type="http://schemas.openxmlformats.org/officeDocument/2006/relationships/image" Target="../media/image202.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01.jpeg"/><Relationship Id="rId5" Type="http://schemas.openxmlformats.org/officeDocument/2006/relationships/image" Target="../media/image200.png"/><Relationship Id="rId4" Type="http://schemas.openxmlformats.org/officeDocument/2006/relationships/image" Target="../media/image199.jpeg"/></Relationships>
</file>

<file path=ppt/slides/_rels/slide93.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4.jpeg"/><Relationship Id="rId7" Type="http://schemas.openxmlformats.org/officeDocument/2006/relationships/image" Target="../media/image207.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69.jpeg"/><Relationship Id="rId5" Type="http://schemas.openxmlformats.org/officeDocument/2006/relationships/image" Target="../media/image206.jpeg"/><Relationship Id="rId4" Type="http://schemas.openxmlformats.org/officeDocument/2006/relationships/image" Target="../media/image20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8" Type="http://schemas.openxmlformats.org/officeDocument/2006/relationships/image" Target="../media/image212.tiff"/><Relationship Id="rId3" Type="http://schemas.openxmlformats.org/officeDocument/2006/relationships/image" Target="../media/image209.png"/><Relationship Id="rId7" Type="http://schemas.openxmlformats.org/officeDocument/2006/relationships/image" Target="../media/image211.jpe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210.png"/><Relationship Id="rId10" Type="http://schemas.openxmlformats.org/officeDocument/2006/relationships/image" Target="../media/image214.png"/><Relationship Id="rId4" Type="http://schemas.microsoft.com/office/2007/relationships/hdphoto" Target="../media/hdphoto2.wdp"/><Relationship Id="rId9" Type="http://schemas.openxmlformats.org/officeDocument/2006/relationships/image" Target="../media/image213.png"/></Relationships>
</file>

<file path=ppt/slides/_rels/slide9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9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jpe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25.jpeg"/><Relationship Id="rId5" Type="http://schemas.openxmlformats.org/officeDocument/2006/relationships/image" Target="../media/image224.jpeg"/><Relationship Id="rId10" Type="http://schemas.openxmlformats.org/officeDocument/2006/relationships/image" Target="../media/image229.png"/><Relationship Id="rId4" Type="http://schemas.openxmlformats.org/officeDocument/2006/relationships/image" Target="../media/image223.jpeg"/><Relationship Id="rId9" Type="http://schemas.openxmlformats.org/officeDocument/2006/relationships/image" Target="../media/image228.png"/></Relationships>
</file>

<file path=ppt/slides/_rels/slide98.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jpeg"/><Relationship Id="rId12" Type="http://schemas.openxmlformats.org/officeDocument/2006/relationships/image" Target="../media/image239.jpe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33.jpeg"/><Relationship Id="rId11" Type="http://schemas.openxmlformats.org/officeDocument/2006/relationships/image" Target="../media/image238.jpeg"/><Relationship Id="rId5" Type="http://schemas.openxmlformats.org/officeDocument/2006/relationships/image" Target="../media/image232.jpeg"/><Relationship Id="rId10" Type="http://schemas.openxmlformats.org/officeDocument/2006/relationships/image" Target="../media/image237.jpeg"/><Relationship Id="rId4" Type="http://schemas.openxmlformats.org/officeDocument/2006/relationships/image" Target="../media/image231.svg"/><Relationship Id="rId9" Type="http://schemas.openxmlformats.org/officeDocument/2006/relationships/image" Target="../media/image236.png"/></Relationships>
</file>

<file path=ppt/slides/_rels/slide99.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43.png"/><Relationship Id="rId5" Type="http://schemas.openxmlformats.org/officeDocument/2006/relationships/image" Target="../media/image242.jpg"/><Relationship Id="rId4" Type="http://schemas.openxmlformats.org/officeDocument/2006/relationships/image" Target="../media/image2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A018C30-64A8-4715-9306-7EDE693A417B}"/>
              </a:ext>
            </a:extLst>
          </p:cNvPr>
          <p:cNvSpPr>
            <a:spLocks noGrp="1"/>
          </p:cNvSpPr>
          <p:nvPr>
            <p:ph type="title"/>
          </p:nvPr>
        </p:nvSpPr>
        <p:spPr>
          <a:xfrm>
            <a:off x="2128155" y="1322614"/>
            <a:ext cx="6377670" cy="898075"/>
          </a:xfrm>
        </p:spPr>
        <p:txBody>
          <a:bodyPr/>
          <a:lstStyle/>
          <a:p>
            <a:r>
              <a:rPr lang="zh-CN" altLang="en-US" sz="5000" dirty="0"/>
              <a:t>千岛湖水基金</a:t>
            </a:r>
            <a:br>
              <a:rPr lang="en-US" altLang="zh-CN" sz="5000" dirty="0"/>
            </a:br>
            <a:r>
              <a:rPr lang="zh-CN" altLang="en-US" sz="5000" dirty="0"/>
              <a:t>品牌咨询项目</a:t>
            </a:r>
          </a:p>
        </p:txBody>
      </p:sp>
      <p:sp>
        <p:nvSpPr>
          <p:cNvPr id="9" name="文本占位符 8">
            <a:extLst>
              <a:ext uri="{FF2B5EF4-FFF2-40B4-BE49-F238E27FC236}">
                <a16:creationId xmlns:a16="http://schemas.microsoft.com/office/drawing/2014/main" id="{9672CE41-A991-4066-8158-FF6F3A75698D}"/>
              </a:ext>
            </a:extLst>
          </p:cNvPr>
          <p:cNvSpPr>
            <a:spLocks noGrp="1"/>
          </p:cNvSpPr>
          <p:nvPr>
            <p:ph type="body" sz="quarter" idx="12"/>
          </p:nvPr>
        </p:nvSpPr>
        <p:spPr/>
        <p:txBody>
          <a:bodyPr>
            <a:noAutofit/>
          </a:bodyPr>
          <a:lstStyle/>
          <a:p>
            <a:r>
              <a:rPr lang="zh-CN" altLang="en-US" sz="2600" b="1" dirty="0">
                <a:solidFill>
                  <a:schemeClr val="bg1"/>
                </a:solidFill>
              </a:rPr>
              <a:t>三阶段汇报</a:t>
            </a:r>
          </a:p>
        </p:txBody>
      </p:sp>
      <p:sp>
        <p:nvSpPr>
          <p:cNvPr id="10" name="文本占位符 9">
            <a:extLst>
              <a:ext uri="{FF2B5EF4-FFF2-40B4-BE49-F238E27FC236}">
                <a16:creationId xmlns:a16="http://schemas.microsoft.com/office/drawing/2014/main" id="{D1610597-A88C-4009-9015-00D970D8D8FB}"/>
              </a:ext>
            </a:extLst>
          </p:cNvPr>
          <p:cNvSpPr>
            <a:spLocks noGrp="1"/>
          </p:cNvSpPr>
          <p:nvPr>
            <p:ph type="body" sz="quarter" idx="13"/>
          </p:nvPr>
        </p:nvSpPr>
        <p:spPr/>
        <p:txBody>
          <a:bodyPr>
            <a:noAutofit/>
          </a:bodyPr>
          <a:lstStyle/>
          <a:p>
            <a:r>
              <a:rPr lang="en-US" altLang="zh-CN" sz="1600" dirty="0"/>
              <a:t>2020</a:t>
            </a:r>
            <a:r>
              <a:rPr lang="zh-CN" altLang="en-US" sz="1600" dirty="0"/>
              <a:t>年</a:t>
            </a:r>
            <a:r>
              <a:rPr lang="en-US" altLang="zh-CN" sz="1600" dirty="0"/>
              <a:t>6</a:t>
            </a:r>
            <a:r>
              <a:rPr lang="zh-CN" altLang="en-US" sz="1600" dirty="0"/>
              <a:t>月</a:t>
            </a:r>
          </a:p>
        </p:txBody>
      </p:sp>
      <p:sp>
        <p:nvSpPr>
          <p:cNvPr id="2" name="灯片编号占位符 1">
            <a:extLst>
              <a:ext uri="{FF2B5EF4-FFF2-40B4-BE49-F238E27FC236}">
                <a16:creationId xmlns:a16="http://schemas.microsoft.com/office/drawing/2014/main" id="{B7D2C0CD-C5A6-4AF3-815B-7A0AEA1B4749}"/>
              </a:ext>
            </a:extLst>
          </p:cNvPr>
          <p:cNvSpPr>
            <a:spLocks noGrp="1"/>
          </p:cNvSpPr>
          <p:nvPr>
            <p:ph type="sldNum" sz="quarter" idx="4294967295"/>
          </p:nvPr>
        </p:nvSpPr>
        <p:spPr>
          <a:xfrm>
            <a:off x="9448800" y="6283325"/>
            <a:ext cx="2743200" cy="365125"/>
          </a:xfrm>
          <a:prstGeom prst="rect">
            <a:avLst/>
          </a:prstGeom>
        </p:spPr>
        <p:txBody>
          <a:bodyPr/>
          <a:lstStyle/>
          <a:p>
            <a:fld id="{75FEFD6D-9859-9D45-93A4-932876573002}" type="slidenum">
              <a:rPr lang="en-US" smtClean="0"/>
              <a:t>1</a:t>
            </a:fld>
            <a:endParaRPr lang="en-US"/>
          </a:p>
        </p:txBody>
      </p:sp>
    </p:spTree>
    <p:extLst>
      <p:ext uri="{BB962C8B-B14F-4D97-AF65-F5344CB8AC3E}">
        <p14:creationId xmlns:p14="http://schemas.microsoft.com/office/powerpoint/2010/main" val="302784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3934215"/>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800" dirty="0"/>
              <a:t>传播建议的基础</a:t>
            </a:r>
            <a:endParaRPr lang="en-US" altLang="zh-CN" sz="2800" dirty="0"/>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宏观环境洞察</a:t>
            </a: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受众洞察</a:t>
            </a: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对标洞察</a:t>
            </a:r>
          </a:p>
          <a:p>
            <a:pPr lvl="0">
              <a:spcAft>
                <a:spcPts val="1200"/>
              </a:spcAft>
            </a:pPr>
            <a:r>
              <a:rPr lang="zh-CN" altLang="en-US" sz="2600" dirty="0">
                <a:solidFill>
                  <a:schemeClr val="accent3">
                    <a:lumMod val="40000"/>
                    <a:lumOff val="60000"/>
                  </a:schemeClr>
                </a:solidFill>
              </a:rPr>
              <a:t>短期传播建议</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15231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100</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20" name="文本框 19">
            <a:extLst>
              <a:ext uri="{FF2B5EF4-FFF2-40B4-BE49-F238E27FC236}">
                <a16:creationId xmlns:a16="http://schemas.microsoft.com/office/drawing/2014/main" id="{08D3B5CA-C4FE-45FB-AA78-7DAD84593492}"/>
              </a:ext>
            </a:extLst>
          </p:cNvPr>
          <p:cNvSpPr txBox="1"/>
          <p:nvPr/>
        </p:nvSpPr>
        <p:spPr>
          <a:xfrm>
            <a:off x="6396916" y="4379117"/>
            <a:ext cx="4204324" cy="1815882"/>
          </a:xfrm>
          <a:prstGeom prst="rect">
            <a:avLst/>
          </a:prstGeom>
          <a:noFill/>
        </p:spPr>
        <p:txBody>
          <a:bodyPr wrap="square" rtlCol="0">
            <a:spAutoFit/>
          </a:bodyPr>
          <a:lstStyle/>
          <a:p>
            <a:pPr>
              <a:buClr>
                <a:srgbClr val="2D97C8"/>
              </a:buClr>
            </a:pPr>
            <a:r>
              <a:rPr lang="ja-JP" altLang="en-US" sz="1400" b="1">
                <a:latin typeface="+mn-ea"/>
                <a:cs typeface="Heiti SC Light" charset="-122"/>
              </a:rPr>
              <a:t>微博</a:t>
            </a:r>
            <a:r>
              <a:rPr lang="zh-CN" altLang="en-US" sz="1400" dirty="0">
                <a:latin typeface="+mn-ea"/>
                <a:cs typeface="Heiti SC Light" charset="-122"/>
              </a:rPr>
              <a:t>：主要公众倡导渠道，更新频率每周多次，内容亲切；</a:t>
            </a:r>
            <a:r>
              <a:rPr lang="ja-JP" altLang="en-GB" sz="1400">
                <a:latin typeface="+mn-ea"/>
                <a:cs typeface="Heiti SC Light" charset="-122"/>
              </a:rPr>
              <a:t>专门</a:t>
            </a:r>
            <a:r>
              <a:rPr lang="ja-JP" altLang="en-US" sz="1400">
                <a:latin typeface="+mn-ea"/>
                <a:cs typeface="Heiti SC Light" charset="-122"/>
              </a:rPr>
              <a:t>成立微博传播项目</a:t>
            </a:r>
            <a:r>
              <a:rPr lang="zh-CN" altLang="en-US" sz="1400" dirty="0">
                <a:latin typeface="+mn-ea"/>
                <a:cs typeface="Heiti SC Light" charset="-122"/>
              </a:rPr>
              <a:t>“</a:t>
            </a:r>
            <a:r>
              <a:rPr lang="en-US" altLang="zh-CN" sz="1400" dirty="0">
                <a:latin typeface="+mn-ea"/>
                <a:cs typeface="Heiti SC Light" charset="-122"/>
              </a:rPr>
              <a:t>Super</a:t>
            </a:r>
            <a:r>
              <a:rPr lang="zh-CN" altLang="en-US" sz="1400" dirty="0">
                <a:latin typeface="+mn-ea"/>
                <a:cs typeface="Heiti SC Light" charset="-122"/>
              </a:rPr>
              <a:t> </a:t>
            </a:r>
            <a:r>
              <a:rPr lang="en-US" altLang="zh-CN" sz="1400" dirty="0">
                <a:latin typeface="+mn-ea"/>
                <a:cs typeface="Heiti SC Light" charset="-122"/>
              </a:rPr>
              <a:t>V</a:t>
            </a:r>
            <a:r>
              <a:rPr lang="zh-CN" altLang="en-US" sz="1400" dirty="0">
                <a:latin typeface="+mn-ea"/>
                <a:cs typeface="Heiti SC Light" charset="-122"/>
              </a:rPr>
              <a:t>”</a:t>
            </a:r>
            <a:r>
              <a:rPr lang="ja-JP" altLang="en-US" sz="1400">
                <a:latin typeface="+mn-ea"/>
                <a:cs typeface="Heiti SC Light" charset="-122"/>
              </a:rPr>
              <a:t>通过</a:t>
            </a:r>
            <a:r>
              <a:rPr lang="en-US" altLang="zh-CN" sz="1400" dirty="0">
                <a:latin typeface="+mn-ea"/>
                <a:cs typeface="Heiti SC Light" charset="-122"/>
              </a:rPr>
              <a:t>KOL</a:t>
            </a:r>
            <a:r>
              <a:rPr lang="ja-JP" altLang="en-US" sz="1400">
                <a:latin typeface="+mn-ea"/>
                <a:cs typeface="Heiti SC Light" charset="-122"/>
              </a:rPr>
              <a:t>吸引更多受众</a:t>
            </a:r>
            <a:endParaRPr lang="en-US" altLang="zh-CN" sz="1400" dirty="0">
              <a:latin typeface="+mn-ea"/>
              <a:cs typeface="Heiti SC Light" charset="-122"/>
            </a:endParaRPr>
          </a:p>
          <a:p>
            <a:pPr>
              <a:buClr>
                <a:srgbClr val="2D97C8"/>
              </a:buClr>
            </a:pPr>
            <a:r>
              <a:rPr lang="ja-JP" altLang="en-US" sz="1400" b="1">
                <a:latin typeface="+mn-ea"/>
                <a:cs typeface="Heiti SC Light" charset="-122"/>
              </a:rPr>
              <a:t>微信</a:t>
            </a:r>
            <a:r>
              <a:rPr lang="zh-CN" altLang="en-US" sz="1400" dirty="0">
                <a:latin typeface="+mn-ea"/>
                <a:cs typeface="Heiti SC Light" charset="-122"/>
              </a:rPr>
              <a:t>：更偏向内容展示渠道，而非公众倡导</a:t>
            </a:r>
            <a:endParaRPr lang="en-GB" altLang="ja-JP" sz="1400" dirty="0">
              <a:latin typeface="+mn-ea"/>
              <a:cs typeface="Heiti SC Light" charset="-122"/>
            </a:endParaRPr>
          </a:p>
          <a:p>
            <a:pPr>
              <a:buClr>
                <a:srgbClr val="2D97C8"/>
              </a:buClr>
            </a:pPr>
            <a:r>
              <a:rPr lang="ja-JP" altLang="en-US" sz="1400" b="1">
                <a:latin typeface="+mn-ea"/>
                <a:cs typeface="Heiti SC Light" charset="-122"/>
              </a:rPr>
              <a:t>官网</a:t>
            </a:r>
            <a:r>
              <a:rPr lang="zh-CN" altLang="en-US" sz="1400" dirty="0">
                <a:latin typeface="+mn-ea"/>
                <a:cs typeface="Heiti SC Light" charset="-122"/>
              </a:rPr>
              <a:t>：页面设计简洁美观，保护理念明确传达</a:t>
            </a:r>
            <a:endParaRPr lang="en-GB" altLang="zh-CN" sz="1400" dirty="0">
              <a:latin typeface="+mn-ea"/>
              <a:cs typeface="Heiti SC Light" charset="-122"/>
            </a:endParaRPr>
          </a:p>
          <a:p>
            <a:pPr>
              <a:buClr>
                <a:srgbClr val="2D97C8"/>
              </a:buClr>
            </a:pPr>
            <a:endParaRPr lang="en-GB" altLang="zh-CN" sz="1400" b="1" dirty="0">
              <a:solidFill>
                <a:srgbClr val="FF0000"/>
              </a:solidFill>
              <a:latin typeface="+mn-ea"/>
              <a:cs typeface="Heiti SC Light" charset="-122"/>
            </a:endParaRPr>
          </a:p>
          <a:p>
            <a:pPr>
              <a:buClr>
                <a:srgbClr val="2D97C8"/>
              </a:buClr>
            </a:pPr>
            <a:r>
              <a:rPr lang="ja-JP" altLang="en-US" sz="1400" b="1">
                <a:latin typeface="+mn-ea"/>
                <a:cs typeface="Heiti SC Light" charset="-122"/>
              </a:rPr>
              <a:t>特点</a:t>
            </a:r>
            <a:r>
              <a:rPr lang="zh-CN" altLang="en-US" sz="1400" dirty="0">
                <a:latin typeface="+mn-ea"/>
                <a:cs typeface="Heiti SC Light" charset="-122"/>
              </a:rPr>
              <a:t>：</a:t>
            </a:r>
            <a:r>
              <a:rPr lang="ja-JP" altLang="en-US" sz="1400">
                <a:latin typeface="+mn-ea"/>
                <a:cs typeface="Heiti SC Light" charset="-122"/>
              </a:rPr>
              <a:t>通过微博触达更多受众</a:t>
            </a:r>
            <a:r>
              <a:rPr lang="zh-CN" altLang="en-US" sz="1400" dirty="0">
                <a:latin typeface="+mn-ea"/>
                <a:cs typeface="Heiti SC Light" charset="-122"/>
              </a:rPr>
              <a:t>，</a:t>
            </a:r>
            <a:r>
              <a:rPr lang="ja-JP" altLang="en-US" sz="1400">
                <a:latin typeface="+mn-ea"/>
                <a:cs typeface="Heiti SC Light" charset="-122"/>
              </a:rPr>
              <a:t>专业</a:t>
            </a:r>
            <a:r>
              <a:rPr lang="zh-CN" altLang="en-US" sz="1400" dirty="0">
                <a:latin typeface="+mn-ea"/>
                <a:cs typeface="Heiti SC Light" charset="-122"/>
              </a:rPr>
              <a:t>、</a:t>
            </a:r>
            <a:r>
              <a:rPr lang="ja-JP" altLang="en-US" sz="1400">
                <a:latin typeface="+mn-ea"/>
                <a:cs typeface="Heiti SC Light" charset="-122"/>
              </a:rPr>
              <a:t>认真的态度留住受众</a:t>
            </a:r>
            <a:endParaRPr lang="en-GB" altLang="zh-CN" sz="1400" dirty="0">
              <a:latin typeface="+mn-ea"/>
              <a:cs typeface="Heiti SC Light" charset="-122"/>
            </a:endParaRPr>
          </a:p>
        </p:txBody>
      </p:sp>
      <p:sp>
        <p:nvSpPr>
          <p:cNvPr id="28" name="矩形 13">
            <a:extLst>
              <a:ext uri="{FF2B5EF4-FFF2-40B4-BE49-F238E27FC236}">
                <a16:creationId xmlns:a16="http://schemas.microsoft.com/office/drawing/2014/main" id="{53250639-CAE1-1241-B672-6869FCC33D57}"/>
              </a:ext>
            </a:extLst>
          </p:cNvPr>
          <p:cNvSpPr/>
          <p:nvPr/>
        </p:nvSpPr>
        <p:spPr>
          <a:xfrm>
            <a:off x="1890579" y="2374816"/>
            <a:ext cx="2558858" cy="307777"/>
          </a:xfrm>
          <a:prstGeom prst="rect">
            <a:avLst/>
          </a:prstGeom>
          <a:noFill/>
        </p:spPr>
        <p:txBody>
          <a:bodyPr wrap="square" rtlCol="0">
            <a:spAutoFit/>
          </a:bodyPr>
          <a:lstStyle/>
          <a:p>
            <a:pPr>
              <a:buClr>
                <a:srgbClr val="2D97C8"/>
              </a:buClr>
            </a:pPr>
            <a:r>
              <a:rPr lang="zh-CN" altLang="en-US" sz="1400" dirty="0">
                <a:latin typeface="+mn-ea"/>
              </a:rPr>
              <a:t>守护自然保护地</a:t>
            </a:r>
            <a:endParaRPr lang="ca-ES" sz="1400" dirty="0">
              <a:latin typeface="+mn-ea"/>
            </a:endParaRPr>
          </a:p>
        </p:txBody>
      </p:sp>
      <p:sp>
        <p:nvSpPr>
          <p:cNvPr id="31" name="矩形 17">
            <a:extLst>
              <a:ext uri="{FF2B5EF4-FFF2-40B4-BE49-F238E27FC236}">
                <a16:creationId xmlns:a16="http://schemas.microsoft.com/office/drawing/2014/main" id="{C254D0C8-83C0-794F-BE06-8C8EF64CF54F}"/>
              </a:ext>
            </a:extLst>
          </p:cNvPr>
          <p:cNvSpPr/>
          <p:nvPr/>
        </p:nvSpPr>
        <p:spPr>
          <a:xfrm>
            <a:off x="684605" y="3970988"/>
            <a:ext cx="3954929" cy="1600438"/>
          </a:xfrm>
          <a:prstGeom prst="rect">
            <a:avLst/>
          </a:prstGeom>
          <a:noFill/>
        </p:spPr>
        <p:txBody>
          <a:bodyPr wrap="none" rtlCol="0">
            <a:spAutoFit/>
          </a:bodyPr>
          <a:lstStyle/>
          <a:p>
            <a:pPr>
              <a:buClr>
                <a:srgbClr val="2D97C8"/>
              </a:buClr>
            </a:pPr>
            <a:r>
              <a:rPr lang="zh-CN" altLang="en-US" sz="1400" dirty="0">
                <a:latin typeface="+mn-ea"/>
                <a:cs typeface="Heiti SC Light" charset="-122"/>
              </a:rPr>
              <a:t>以自然保护地为核心开展</a:t>
            </a:r>
            <a:r>
              <a:rPr lang="zh-CN" altLang="en-US" sz="1400" b="1" dirty="0">
                <a:latin typeface="+mn-ea"/>
                <a:cs typeface="Heiti SC Light" charset="-122"/>
              </a:rPr>
              <a:t>保护、教育</a:t>
            </a:r>
            <a:r>
              <a:rPr lang="zh-CN" altLang="en-US" sz="1400" dirty="0">
                <a:latin typeface="+mn-ea"/>
                <a:cs typeface="Heiti SC Light" charset="-122"/>
              </a:rPr>
              <a:t>和</a:t>
            </a:r>
            <a:r>
              <a:rPr lang="zh-CN" altLang="en-US" sz="1400" b="1" dirty="0">
                <a:latin typeface="+mn-ea"/>
                <a:cs typeface="Heiti SC Light" charset="-122"/>
              </a:rPr>
              <a:t>宣传</a:t>
            </a:r>
            <a:r>
              <a:rPr lang="zh-CN" altLang="en-US" sz="1400" dirty="0">
                <a:latin typeface="+mn-ea"/>
                <a:cs typeface="Heiti SC Light" charset="-122"/>
              </a:rPr>
              <a:t>工作</a:t>
            </a:r>
            <a:endParaRPr lang="ca-ES" altLang="zh-CN" sz="1400" dirty="0">
              <a:latin typeface="+mn-ea"/>
              <a:cs typeface="Heiti SC Light" charset="-122"/>
            </a:endParaRPr>
          </a:p>
          <a:p>
            <a:pPr>
              <a:buClr>
                <a:srgbClr val="2D97C8"/>
              </a:buClr>
            </a:pP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保护地管理（桃花制）</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自然教育</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海洋先锋</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非洲项目</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巡护员奖</a:t>
            </a:r>
            <a:endParaRPr lang="en-US" altLang="zh-CN" sz="1400" dirty="0">
              <a:latin typeface="+mn-ea"/>
            </a:endParaRPr>
          </a:p>
        </p:txBody>
      </p:sp>
      <p:sp>
        <p:nvSpPr>
          <p:cNvPr id="5" name="文本框 4">
            <a:extLst>
              <a:ext uri="{FF2B5EF4-FFF2-40B4-BE49-F238E27FC236}">
                <a16:creationId xmlns:a16="http://schemas.microsoft.com/office/drawing/2014/main" id="{723AABAC-98F5-4703-902B-6AB00F657645}"/>
              </a:ext>
            </a:extLst>
          </p:cNvPr>
          <p:cNvSpPr txBox="1"/>
          <p:nvPr/>
        </p:nvSpPr>
        <p:spPr>
          <a:xfrm>
            <a:off x="551751" y="1150981"/>
            <a:ext cx="1338828"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使命、愿景</a:t>
            </a:r>
            <a:endParaRPr lang="ca-ES" b="1" dirty="0">
              <a:solidFill>
                <a:srgbClr val="2898D8"/>
              </a:solidFill>
              <a:latin typeface="+mn-ea"/>
              <a:cs typeface="Heiti SC Light" charset="-122"/>
            </a:endParaRPr>
          </a:p>
        </p:txBody>
      </p:sp>
      <p:sp>
        <p:nvSpPr>
          <p:cNvPr id="27" name="文本框 26">
            <a:extLst>
              <a:ext uri="{FF2B5EF4-FFF2-40B4-BE49-F238E27FC236}">
                <a16:creationId xmlns:a16="http://schemas.microsoft.com/office/drawing/2014/main" id="{1405BEAD-5B32-4CD4-821F-B0EAC7DE34B1}"/>
              </a:ext>
            </a:extLst>
          </p:cNvPr>
          <p:cNvSpPr txBox="1"/>
          <p:nvPr/>
        </p:nvSpPr>
        <p:spPr>
          <a:xfrm>
            <a:off x="10561222" y="1150981"/>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品牌形象</a:t>
            </a:r>
            <a:endParaRPr lang="ca-ES" b="1" dirty="0">
              <a:solidFill>
                <a:srgbClr val="2898D8"/>
              </a:solidFill>
              <a:latin typeface="+mn-ea"/>
              <a:cs typeface="Heiti SC Light" charset="-122"/>
            </a:endParaRPr>
          </a:p>
        </p:txBody>
      </p:sp>
      <p:sp>
        <p:nvSpPr>
          <p:cNvPr id="33" name="文本框 32">
            <a:extLst>
              <a:ext uri="{FF2B5EF4-FFF2-40B4-BE49-F238E27FC236}">
                <a16:creationId xmlns:a16="http://schemas.microsoft.com/office/drawing/2014/main" id="{A9249239-253C-4BB9-9A00-EA231E1E3EF6}"/>
              </a:ext>
            </a:extLst>
          </p:cNvPr>
          <p:cNvSpPr txBox="1"/>
          <p:nvPr/>
        </p:nvSpPr>
        <p:spPr>
          <a:xfrm>
            <a:off x="551751" y="5653323"/>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机构项目</a:t>
            </a:r>
            <a:endParaRPr lang="ca-ES" b="1" dirty="0">
              <a:solidFill>
                <a:srgbClr val="2898D8"/>
              </a:solidFill>
              <a:latin typeface="+mn-ea"/>
              <a:cs typeface="Heiti SC Light" charset="-122"/>
            </a:endParaRPr>
          </a:p>
        </p:txBody>
      </p:sp>
      <p:sp>
        <p:nvSpPr>
          <p:cNvPr id="34" name="文本框 33">
            <a:extLst>
              <a:ext uri="{FF2B5EF4-FFF2-40B4-BE49-F238E27FC236}">
                <a16:creationId xmlns:a16="http://schemas.microsoft.com/office/drawing/2014/main" id="{7A8DC614-4B8A-4B02-87C6-D566E892D109}"/>
              </a:ext>
            </a:extLst>
          </p:cNvPr>
          <p:cNvSpPr txBox="1"/>
          <p:nvPr/>
        </p:nvSpPr>
        <p:spPr>
          <a:xfrm>
            <a:off x="10425192" y="5653323"/>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品牌传播</a:t>
            </a:r>
            <a:endParaRPr lang="ca-ES" b="1" dirty="0">
              <a:solidFill>
                <a:srgbClr val="2898D8"/>
              </a:solidFill>
              <a:latin typeface="+mn-ea"/>
              <a:cs typeface="Heiti SC Light" charset="-122"/>
            </a:endParaRPr>
          </a:p>
        </p:txBody>
      </p:sp>
      <p:grpSp>
        <p:nvGrpSpPr>
          <p:cNvPr id="16" name="组合 15">
            <a:extLst>
              <a:ext uri="{FF2B5EF4-FFF2-40B4-BE49-F238E27FC236}">
                <a16:creationId xmlns:a16="http://schemas.microsoft.com/office/drawing/2014/main" id="{2C45A31C-0E3A-4661-BDCB-C96E8D41E326}"/>
              </a:ext>
            </a:extLst>
          </p:cNvPr>
          <p:cNvGrpSpPr/>
          <p:nvPr/>
        </p:nvGrpSpPr>
        <p:grpSpPr>
          <a:xfrm>
            <a:off x="981467" y="1331541"/>
            <a:ext cx="10298053" cy="4595174"/>
            <a:chOff x="981467" y="1331541"/>
            <a:chExt cx="10298053" cy="4595174"/>
          </a:xfrm>
        </p:grpSpPr>
        <p:cxnSp>
          <p:nvCxnSpPr>
            <p:cNvPr id="23" name="Straight Connector 22">
              <a:extLst>
                <a:ext uri="{FF2B5EF4-FFF2-40B4-BE49-F238E27FC236}">
                  <a16:creationId xmlns:a16="http://schemas.microsoft.com/office/drawing/2014/main" id="{A6B88332-0451-AE46-91A4-01C181C470A6}"/>
                </a:ext>
              </a:extLst>
            </p:cNvPr>
            <p:cNvCxnSpPr>
              <a:cxnSpLocks/>
            </p:cNvCxnSpPr>
            <p:nvPr/>
          </p:nvCxnSpPr>
          <p:spPr>
            <a:xfrm flipH="1">
              <a:off x="7811545"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542DFA-C3FB-5143-92F8-26616457C5B6}"/>
                </a:ext>
              </a:extLst>
            </p:cNvPr>
            <p:cNvCxnSpPr>
              <a:cxnSpLocks/>
            </p:cNvCxnSpPr>
            <p:nvPr/>
          </p:nvCxnSpPr>
          <p:spPr>
            <a:xfrm>
              <a:off x="6130493" y="1331541"/>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1B9BDE33-ABCA-4F77-8C2F-57C0225EBD5D}"/>
                </a:ext>
              </a:extLst>
            </p:cNvPr>
            <p:cNvSpPr/>
            <p:nvPr/>
          </p:nvSpPr>
          <p:spPr>
            <a:xfrm>
              <a:off x="4704316" y="3052606"/>
              <a:ext cx="2852355" cy="11530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Big</a:t>
              </a:r>
              <a:r>
                <a:rPr lang="ca-ES" altLang="zh-CN" b="1" dirty="0">
                  <a:solidFill>
                    <a:schemeClr val="bg1"/>
                  </a:solidFill>
                </a:rPr>
                <a:t> idea</a:t>
              </a:r>
            </a:p>
            <a:p>
              <a:pPr algn="ctr"/>
              <a:endParaRPr lang="ca-ES" altLang="zh-CN" sz="1600" dirty="0">
                <a:solidFill>
                  <a:schemeClr val="bg1"/>
                </a:solidFill>
              </a:endParaRPr>
            </a:p>
            <a:p>
              <a:pPr algn="ctr"/>
              <a:r>
                <a:rPr lang="zh-CN" altLang="en-US" sz="1400" b="1" dirty="0">
                  <a:solidFill>
                    <a:schemeClr val="bg1"/>
                  </a:solidFill>
                  <a:latin typeface="+mn-ea"/>
                  <a:cs typeface="Heiti SC Light" charset="-122"/>
                </a:rPr>
                <a:t>青山绿水的守望者，江河湖海的孩子，山水的情人</a:t>
              </a:r>
            </a:p>
          </p:txBody>
        </p:sp>
        <p:cxnSp>
          <p:nvCxnSpPr>
            <p:cNvPr id="35" name="Straight Connector 22">
              <a:extLst>
                <a:ext uri="{FF2B5EF4-FFF2-40B4-BE49-F238E27FC236}">
                  <a16:creationId xmlns:a16="http://schemas.microsoft.com/office/drawing/2014/main" id="{6464FF28-ACCD-40F2-85C9-D01902BE6DCB}"/>
                </a:ext>
              </a:extLst>
            </p:cNvPr>
            <p:cNvCxnSpPr>
              <a:cxnSpLocks/>
            </p:cNvCxnSpPr>
            <p:nvPr/>
          </p:nvCxnSpPr>
          <p:spPr>
            <a:xfrm flipH="1">
              <a:off x="981467"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23">
              <a:extLst>
                <a:ext uri="{FF2B5EF4-FFF2-40B4-BE49-F238E27FC236}">
                  <a16:creationId xmlns:a16="http://schemas.microsoft.com/office/drawing/2014/main" id="{4C160E02-5022-4E75-BC91-A3B4C7C49F76}"/>
                </a:ext>
              </a:extLst>
            </p:cNvPr>
            <p:cNvCxnSpPr>
              <a:cxnSpLocks/>
            </p:cNvCxnSpPr>
            <p:nvPr/>
          </p:nvCxnSpPr>
          <p:spPr>
            <a:xfrm>
              <a:off x="6130493" y="4437962"/>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7" name="矩形: 圆角 16">
            <a:extLst>
              <a:ext uri="{FF2B5EF4-FFF2-40B4-BE49-F238E27FC236}">
                <a16:creationId xmlns:a16="http://schemas.microsoft.com/office/drawing/2014/main" id="{6F8B9153-E0CC-4E3D-8DC5-57153A27B4AB}"/>
              </a:ext>
            </a:extLst>
          </p:cNvPr>
          <p:cNvSpPr/>
          <p:nvPr/>
        </p:nvSpPr>
        <p:spPr>
          <a:xfrm>
            <a:off x="654650" y="1655415"/>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愿景</a:t>
            </a:r>
            <a:endParaRPr lang="ca-ES" sz="1400" b="1" dirty="0">
              <a:solidFill>
                <a:srgbClr val="2898D8"/>
              </a:solidFill>
            </a:endParaRPr>
          </a:p>
        </p:txBody>
      </p:sp>
      <p:sp>
        <p:nvSpPr>
          <p:cNvPr id="38" name="矩形: 圆角 37">
            <a:extLst>
              <a:ext uri="{FF2B5EF4-FFF2-40B4-BE49-F238E27FC236}">
                <a16:creationId xmlns:a16="http://schemas.microsoft.com/office/drawing/2014/main" id="{23B95222-3972-4B2E-A454-3AFDDC88BC76}"/>
              </a:ext>
            </a:extLst>
          </p:cNvPr>
          <p:cNvSpPr/>
          <p:nvPr/>
        </p:nvSpPr>
        <p:spPr>
          <a:xfrm>
            <a:off x="654650" y="2345684"/>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使命</a:t>
            </a:r>
            <a:endParaRPr lang="ca-ES" sz="1400" b="1" dirty="0">
              <a:solidFill>
                <a:srgbClr val="2898D8"/>
              </a:solidFill>
            </a:endParaRPr>
          </a:p>
        </p:txBody>
      </p:sp>
      <p:sp>
        <p:nvSpPr>
          <p:cNvPr id="39" name="矩形 13">
            <a:extLst>
              <a:ext uri="{FF2B5EF4-FFF2-40B4-BE49-F238E27FC236}">
                <a16:creationId xmlns:a16="http://schemas.microsoft.com/office/drawing/2014/main" id="{2A7912C4-6441-4BA6-88B3-E6BB114D8602}"/>
              </a:ext>
            </a:extLst>
          </p:cNvPr>
          <p:cNvSpPr/>
          <p:nvPr/>
        </p:nvSpPr>
        <p:spPr>
          <a:xfrm>
            <a:off x="1851422" y="1684526"/>
            <a:ext cx="3041408" cy="307777"/>
          </a:xfrm>
          <a:prstGeom prst="rect">
            <a:avLst/>
          </a:prstGeom>
          <a:noFill/>
        </p:spPr>
        <p:txBody>
          <a:bodyPr wrap="square" rtlCol="0">
            <a:spAutoFit/>
          </a:bodyPr>
          <a:lstStyle/>
          <a:p>
            <a:pPr>
              <a:buClr>
                <a:srgbClr val="2D97C8"/>
              </a:buClr>
            </a:pPr>
            <a:r>
              <a:rPr lang="zh-CN" altLang="en-US" sz="1400" dirty="0">
                <a:latin typeface="+mn-ea"/>
              </a:rPr>
              <a:t>为子孙后代留下更多绿水青山</a:t>
            </a:r>
            <a:endParaRPr lang="en-US" altLang="zh-CN" sz="1400" dirty="0">
              <a:latin typeface="+mn-ea"/>
            </a:endParaRPr>
          </a:p>
        </p:txBody>
      </p:sp>
      <p:sp>
        <p:nvSpPr>
          <p:cNvPr id="46" name="标题 1">
            <a:extLst>
              <a:ext uri="{FF2B5EF4-FFF2-40B4-BE49-F238E27FC236}">
                <a16:creationId xmlns:a16="http://schemas.microsoft.com/office/drawing/2014/main" id="{EF9DCC7E-AEDA-254C-B5C3-EC271F3A2A3C}"/>
              </a:ext>
            </a:extLst>
          </p:cNvPr>
          <p:cNvSpPr txBox="1">
            <a:spLocks/>
          </p:cNvSpPr>
          <p:nvPr/>
        </p:nvSpPr>
        <p:spPr>
          <a:xfrm>
            <a:off x="485584" y="428307"/>
            <a:ext cx="10487214" cy="46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桃花源致力于守护自然保护地，探索通过商业的方式实现公益保护的目的</a:t>
            </a:r>
          </a:p>
        </p:txBody>
      </p:sp>
      <p:sp>
        <p:nvSpPr>
          <p:cNvPr id="29" name="矩形: 圆角 40">
            <a:extLst>
              <a:ext uri="{FF2B5EF4-FFF2-40B4-BE49-F238E27FC236}">
                <a16:creationId xmlns:a16="http://schemas.microsoft.com/office/drawing/2014/main" id="{630C40A5-6D03-1147-AE77-C02A28E37B8C}"/>
              </a:ext>
            </a:extLst>
          </p:cNvPr>
          <p:cNvSpPr/>
          <p:nvPr/>
        </p:nvSpPr>
        <p:spPr>
          <a:xfrm>
            <a:off x="6484753" y="1537285"/>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领先</a:t>
            </a:r>
            <a:endParaRPr lang="ca-ES" sz="1400" b="1" dirty="0">
              <a:solidFill>
                <a:srgbClr val="2898D8"/>
              </a:solidFill>
            </a:endParaRPr>
          </a:p>
        </p:txBody>
      </p:sp>
      <p:sp>
        <p:nvSpPr>
          <p:cNvPr id="3" name="Rectangle 2">
            <a:extLst>
              <a:ext uri="{FF2B5EF4-FFF2-40B4-BE49-F238E27FC236}">
                <a16:creationId xmlns:a16="http://schemas.microsoft.com/office/drawing/2014/main" id="{96AD67E4-CB4D-3646-8240-55B11328FEE1}"/>
              </a:ext>
            </a:extLst>
          </p:cNvPr>
          <p:cNvSpPr/>
          <p:nvPr/>
        </p:nvSpPr>
        <p:spPr>
          <a:xfrm>
            <a:off x="7655984" y="1461534"/>
            <a:ext cx="3504383" cy="523220"/>
          </a:xfrm>
          <a:prstGeom prst="rect">
            <a:avLst/>
          </a:prstGeom>
          <a:noFill/>
        </p:spPr>
        <p:txBody>
          <a:bodyPr wrap="square" rtlCol="0">
            <a:spAutoFit/>
          </a:bodyPr>
          <a:lstStyle/>
          <a:p>
            <a:pPr>
              <a:buClr>
                <a:srgbClr val="2D97C8"/>
              </a:buClr>
            </a:pPr>
            <a:r>
              <a:rPr lang="zh-CN" altLang="en-US" sz="1400" dirty="0">
                <a:latin typeface="+mn-ea"/>
              </a:rPr>
              <a:t>中国第一家民间机构参与保护地管理的机构，也是推动民间力量进入保护地的机构</a:t>
            </a:r>
            <a:r>
              <a:rPr lang="en-GB" sz="1400" dirty="0">
                <a:latin typeface="+mn-ea"/>
              </a:rPr>
              <a:t> </a:t>
            </a:r>
          </a:p>
        </p:txBody>
      </p:sp>
      <p:sp>
        <p:nvSpPr>
          <p:cNvPr id="30" name="矩形: 圆角 40">
            <a:extLst>
              <a:ext uri="{FF2B5EF4-FFF2-40B4-BE49-F238E27FC236}">
                <a16:creationId xmlns:a16="http://schemas.microsoft.com/office/drawing/2014/main" id="{E90FA7B5-BEBC-9F49-B11B-7E9490378702}"/>
              </a:ext>
            </a:extLst>
          </p:cNvPr>
          <p:cNvSpPr/>
          <p:nvPr/>
        </p:nvSpPr>
        <p:spPr>
          <a:xfrm>
            <a:off x="6484752" y="2048900"/>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有号召力</a:t>
            </a:r>
            <a:endParaRPr lang="ca-ES" sz="1400" b="1" dirty="0">
              <a:solidFill>
                <a:srgbClr val="2898D8"/>
              </a:solidFill>
            </a:endParaRPr>
          </a:p>
        </p:txBody>
      </p:sp>
      <p:sp>
        <p:nvSpPr>
          <p:cNvPr id="32" name="文本框 4">
            <a:extLst>
              <a:ext uri="{FF2B5EF4-FFF2-40B4-BE49-F238E27FC236}">
                <a16:creationId xmlns:a16="http://schemas.microsoft.com/office/drawing/2014/main" id="{C2539DC6-DDC8-0C44-B573-F4CA5BAD9754}"/>
              </a:ext>
            </a:extLst>
          </p:cNvPr>
          <p:cNvSpPr txBox="1"/>
          <p:nvPr/>
        </p:nvSpPr>
        <p:spPr>
          <a:xfrm>
            <a:off x="7655987" y="1960677"/>
            <a:ext cx="3504376"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逐渐从微博发力开始接触公众，</a:t>
            </a:r>
            <a:r>
              <a:rPr lang="ja-JP" altLang="en-GB" sz="1400">
                <a:latin typeface="+mn-ea"/>
                <a:cs typeface="Heiti SC Light" charset="-122"/>
              </a:rPr>
              <a:t>单</a:t>
            </a:r>
            <a:r>
              <a:rPr lang="zh-CN" altLang="en-US" sz="1400" dirty="0">
                <a:latin typeface="+mn-ea"/>
                <a:cs typeface="Heiti SC Light" charset="-122"/>
              </a:rPr>
              <a:t>月做到了</a:t>
            </a:r>
            <a:r>
              <a:rPr lang="en-US" altLang="zh-CN" sz="1400" dirty="0">
                <a:latin typeface="+mn-ea"/>
                <a:cs typeface="Heiti SC Light" charset="-122"/>
              </a:rPr>
              <a:t>7</a:t>
            </a:r>
            <a:r>
              <a:rPr lang="zh-CN" altLang="en-US" sz="1400" dirty="0">
                <a:latin typeface="+mn-ea"/>
                <a:cs typeface="Heiti SC Light" charset="-122"/>
              </a:rPr>
              <a:t>个亿的阅读量 </a:t>
            </a:r>
            <a:endParaRPr lang="ca-ES" sz="1400" dirty="0">
              <a:latin typeface="+mn-ea"/>
              <a:cs typeface="Heiti SC Light" charset="-122"/>
            </a:endParaRPr>
          </a:p>
        </p:txBody>
      </p:sp>
      <p:sp>
        <p:nvSpPr>
          <p:cNvPr id="37" name="矩形: 圆角 40">
            <a:extLst>
              <a:ext uri="{FF2B5EF4-FFF2-40B4-BE49-F238E27FC236}">
                <a16:creationId xmlns:a16="http://schemas.microsoft.com/office/drawing/2014/main" id="{CF04D80D-1C90-DB42-9CEB-2D937850BDCF}"/>
              </a:ext>
            </a:extLst>
          </p:cNvPr>
          <p:cNvSpPr/>
          <p:nvPr/>
        </p:nvSpPr>
        <p:spPr>
          <a:xfrm>
            <a:off x="6484752" y="2585258"/>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认真</a:t>
            </a:r>
            <a:endParaRPr lang="ca-ES" sz="1400" b="1" dirty="0">
              <a:solidFill>
                <a:srgbClr val="2898D8"/>
              </a:solidFill>
            </a:endParaRPr>
          </a:p>
        </p:txBody>
      </p:sp>
      <p:sp>
        <p:nvSpPr>
          <p:cNvPr id="40" name="文本框 4">
            <a:extLst>
              <a:ext uri="{FF2B5EF4-FFF2-40B4-BE49-F238E27FC236}">
                <a16:creationId xmlns:a16="http://schemas.microsoft.com/office/drawing/2014/main" id="{E7FC1925-6288-DF4C-9ADA-9B6DA990F0C9}"/>
              </a:ext>
            </a:extLst>
          </p:cNvPr>
          <p:cNvSpPr txBox="1"/>
          <p:nvPr/>
        </p:nvSpPr>
        <p:spPr>
          <a:xfrm>
            <a:off x="7655987" y="2597835"/>
            <a:ext cx="3504376" cy="307777"/>
          </a:xfrm>
          <a:prstGeom prst="rect">
            <a:avLst/>
          </a:prstGeom>
          <a:noFill/>
        </p:spPr>
        <p:txBody>
          <a:bodyPr wrap="square" rtlCol="0">
            <a:spAutoFit/>
          </a:bodyPr>
          <a:lstStyle/>
          <a:p>
            <a:pPr>
              <a:buClr>
                <a:srgbClr val="2D97C8"/>
              </a:buClr>
            </a:pPr>
            <a:r>
              <a:rPr lang="ja-JP" altLang="en-GB" sz="1400">
                <a:latin typeface="+mn-ea"/>
                <a:cs typeface="Heiti SC Light" charset="-122"/>
              </a:rPr>
              <a:t>致力于</a:t>
            </a:r>
            <a:r>
              <a:rPr lang="ja-JP" altLang="en-US" sz="1400">
                <a:latin typeface="+mn-ea"/>
                <a:cs typeface="Heiti SC Light" charset="-122"/>
              </a:rPr>
              <a:t>认真做项目</a:t>
            </a:r>
            <a:r>
              <a:rPr lang="zh-CN" altLang="en-US" sz="1400" dirty="0">
                <a:latin typeface="+mn-ea"/>
                <a:cs typeface="Heiti SC Light" charset="-122"/>
              </a:rPr>
              <a:t>，</a:t>
            </a:r>
            <a:r>
              <a:rPr lang="ja-JP" altLang="en-US" sz="1400">
                <a:latin typeface="+mn-ea"/>
                <a:cs typeface="Heiti SC Light" charset="-122"/>
              </a:rPr>
              <a:t>用实事来宣传</a:t>
            </a:r>
            <a:endParaRPr lang="ca-ES" sz="1400" dirty="0">
              <a:latin typeface="+mn-ea"/>
              <a:cs typeface="Heiti SC Light" charset="-122"/>
            </a:endParaRPr>
          </a:p>
        </p:txBody>
      </p:sp>
    </p:spTree>
    <p:extLst>
      <p:ext uri="{BB962C8B-B14F-4D97-AF65-F5344CB8AC3E}">
        <p14:creationId xmlns:p14="http://schemas.microsoft.com/office/powerpoint/2010/main" val="265936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0">
            <a:extLst>
              <a:ext uri="{FF2B5EF4-FFF2-40B4-BE49-F238E27FC236}">
                <a16:creationId xmlns:a16="http://schemas.microsoft.com/office/drawing/2014/main" id="{A79348F3-F23A-0240-B2AE-448BD9D9A56F}"/>
              </a:ext>
            </a:extLst>
          </p:cNvPr>
          <p:cNvSpPr/>
          <p:nvPr/>
        </p:nvSpPr>
        <p:spPr>
          <a:xfrm>
            <a:off x="653428" y="1192971"/>
            <a:ext cx="3140144" cy="5007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101</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21" name="Rectangle 20">
            <a:extLst>
              <a:ext uri="{FF2B5EF4-FFF2-40B4-BE49-F238E27FC236}">
                <a16:creationId xmlns:a16="http://schemas.microsoft.com/office/drawing/2014/main" id="{E05F312B-66B2-8544-A408-13B6A59DB740}"/>
              </a:ext>
            </a:extLst>
          </p:cNvPr>
          <p:cNvSpPr/>
          <p:nvPr/>
        </p:nvSpPr>
        <p:spPr>
          <a:xfrm>
            <a:off x="4445910" y="1168811"/>
            <a:ext cx="7087278" cy="5049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6533862" y="1022562"/>
            <a:ext cx="2911374"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借助野生</a:t>
            </a:r>
            <a:r>
              <a:rPr lang="zh-CN" altLang="ca-ES" sz="1400" dirty="0">
                <a:solidFill>
                  <a:schemeClr val="bg1"/>
                </a:solidFill>
                <a:latin typeface="+mn-ea"/>
                <a:cs typeface="Heiti SC Light" charset="-122"/>
              </a:rPr>
              <a:t>动物</a:t>
            </a:r>
            <a:r>
              <a:rPr lang="zh-CN" altLang="en-US" sz="1400" dirty="0">
                <a:solidFill>
                  <a:schemeClr val="bg1"/>
                </a:solidFill>
                <a:latin typeface="+mn-ea"/>
                <a:cs typeface="Heiti SC Light" charset="-122"/>
              </a:rPr>
              <a:t>激发情绪和建立联系</a:t>
            </a:r>
            <a:endParaRPr lang="ca-ES" sz="1400" dirty="0">
              <a:solidFill>
                <a:schemeClr val="bg1"/>
              </a:solidFill>
              <a:latin typeface="+mn-ea"/>
              <a:cs typeface="Heiti SC Light" charset="-122"/>
            </a:endParaRPr>
          </a:p>
        </p:txBody>
      </p:sp>
      <p:sp>
        <p:nvSpPr>
          <p:cNvPr id="41" name="TextBox 40">
            <a:extLst>
              <a:ext uri="{FF2B5EF4-FFF2-40B4-BE49-F238E27FC236}">
                <a16:creationId xmlns:a16="http://schemas.microsoft.com/office/drawing/2014/main" id="{8B96BE38-7B8B-8C45-8184-D0FA7BB1C890}"/>
              </a:ext>
            </a:extLst>
          </p:cNvPr>
          <p:cNvSpPr txBox="1"/>
          <p:nvPr/>
        </p:nvSpPr>
        <p:spPr>
          <a:xfrm>
            <a:off x="9388749" y="6500594"/>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、微博</a:t>
            </a:r>
            <a:endParaRPr lang="en-GB" sz="1000" dirty="0">
              <a:latin typeface="+mn-ea"/>
              <a:cs typeface="Heiti SC Light" charset="-122"/>
            </a:endParaRPr>
          </a:p>
        </p:txBody>
      </p:sp>
      <p:sp>
        <p:nvSpPr>
          <p:cNvPr id="33" name="文本框 3">
            <a:extLst>
              <a:ext uri="{FF2B5EF4-FFF2-40B4-BE49-F238E27FC236}">
                <a16:creationId xmlns:a16="http://schemas.microsoft.com/office/drawing/2014/main" id="{EF8842E5-76D4-FC4F-9F7A-5AC69C8A8F05}"/>
              </a:ext>
            </a:extLst>
          </p:cNvPr>
          <p:cNvSpPr txBox="1"/>
          <p:nvPr/>
        </p:nvSpPr>
        <p:spPr>
          <a:xfrm>
            <a:off x="1434774" y="1039082"/>
            <a:ext cx="1518364"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冲突</a:t>
            </a:r>
            <a:r>
              <a:rPr lang="en-US" altLang="zh-CN" sz="1400" dirty="0">
                <a:solidFill>
                  <a:schemeClr val="bg1"/>
                </a:solidFill>
                <a:latin typeface="+mn-ea"/>
                <a:cs typeface="Heiti SC Light" charset="-122"/>
              </a:rPr>
              <a:t>/</a:t>
            </a:r>
            <a:r>
              <a:rPr lang="zh-CN" altLang="en-US" sz="1400" dirty="0">
                <a:solidFill>
                  <a:schemeClr val="bg1"/>
                </a:solidFill>
                <a:latin typeface="+mn-ea"/>
                <a:cs typeface="Heiti SC Light" charset="-122"/>
              </a:rPr>
              <a:t>有趣的故事</a:t>
            </a:r>
            <a:endParaRPr lang="ca-ES" sz="1400" dirty="0">
              <a:solidFill>
                <a:schemeClr val="bg1"/>
              </a:solidFill>
              <a:latin typeface="+mn-ea"/>
              <a:cs typeface="Heiti SC Light" charset="-122"/>
            </a:endParaRPr>
          </a:p>
        </p:txBody>
      </p:sp>
      <p:pic>
        <p:nvPicPr>
          <p:cNvPr id="35" name="图片 34">
            <a:extLst>
              <a:ext uri="{FF2B5EF4-FFF2-40B4-BE49-F238E27FC236}">
                <a16:creationId xmlns:a16="http://schemas.microsoft.com/office/drawing/2014/main" id="{4CCBDAC5-AB00-A84E-BA79-5B38D219E31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0577" y="1589079"/>
            <a:ext cx="2625844" cy="837427"/>
          </a:xfrm>
          <a:prstGeom prst="rect">
            <a:avLst/>
          </a:prstGeom>
        </p:spPr>
      </p:pic>
      <p:pic>
        <p:nvPicPr>
          <p:cNvPr id="37" name="图片 36">
            <a:extLst>
              <a:ext uri="{FF2B5EF4-FFF2-40B4-BE49-F238E27FC236}">
                <a16:creationId xmlns:a16="http://schemas.microsoft.com/office/drawing/2014/main" id="{CDC7B9DF-DCD0-9E43-A761-D688945770B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41883" y="2583254"/>
            <a:ext cx="2563233" cy="2080864"/>
          </a:xfrm>
          <a:prstGeom prst="rect">
            <a:avLst/>
          </a:prstGeom>
        </p:spPr>
      </p:pic>
      <p:sp>
        <p:nvSpPr>
          <p:cNvPr id="43" name="标题 1">
            <a:extLst>
              <a:ext uri="{FF2B5EF4-FFF2-40B4-BE49-F238E27FC236}">
                <a16:creationId xmlns:a16="http://schemas.microsoft.com/office/drawing/2014/main" id="{A8B5B3B4-D0EE-2744-901E-67BCDED02F29}"/>
              </a:ext>
            </a:extLst>
          </p:cNvPr>
          <p:cNvSpPr txBox="1">
            <a:spLocks/>
          </p:cNvSpPr>
          <p:nvPr/>
        </p:nvSpPr>
        <p:spPr>
          <a:xfrm>
            <a:off x="601433" y="352105"/>
            <a:ext cx="11236339" cy="46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桃花源优势分析：用故事、情绪和热点宣传保护地的巡护员和野生动物</a:t>
            </a:r>
          </a:p>
        </p:txBody>
      </p:sp>
      <p:pic>
        <p:nvPicPr>
          <p:cNvPr id="11" name="图片 10">
            <a:extLst>
              <a:ext uri="{FF2B5EF4-FFF2-40B4-BE49-F238E27FC236}">
                <a16:creationId xmlns:a16="http://schemas.microsoft.com/office/drawing/2014/main" id="{43B34877-1A42-624F-865C-BFFC5952081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15930" y="2692522"/>
            <a:ext cx="3102762" cy="3480151"/>
          </a:xfrm>
          <a:prstGeom prst="rect">
            <a:avLst/>
          </a:prstGeom>
        </p:spPr>
      </p:pic>
      <p:sp>
        <p:nvSpPr>
          <p:cNvPr id="44" name="TextBox 40">
            <a:extLst>
              <a:ext uri="{FF2B5EF4-FFF2-40B4-BE49-F238E27FC236}">
                <a16:creationId xmlns:a16="http://schemas.microsoft.com/office/drawing/2014/main" id="{E0521599-58D8-FC4D-AD10-A48D71DE2539}"/>
              </a:ext>
            </a:extLst>
          </p:cNvPr>
          <p:cNvSpPr txBox="1"/>
          <p:nvPr/>
        </p:nvSpPr>
        <p:spPr>
          <a:xfrm>
            <a:off x="4608376" y="1461368"/>
            <a:ext cx="2904878" cy="954107"/>
          </a:xfrm>
          <a:prstGeom prst="rect">
            <a:avLst/>
          </a:prstGeom>
          <a:noFill/>
        </p:spPr>
        <p:txBody>
          <a:bodyPr wrap="square" rtlCol="0">
            <a:spAutoFit/>
          </a:bodyPr>
          <a:lstStyle/>
          <a:p>
            <a:pPr>
              <a:buClr>
                <a:srgbClr val="2D97C8"/>
              </a:buClr>
            </a:pPr>
            <a:r>
              <a:rPr lang="en-US" altLang="zh-CN" sz="1400" dirty="0">
                <a:latin typeface="+mn-ea"/>
                <a:cs typeface="Heiti SC Light" charset="-122"/>
              </a:rPr>
              <a:t>1.</a:t>
            </a:r>
            <a:r>
              <a:rPr lang="zh-CN" altLang="en-US" sz="1400" dirty="0">
                <a:latin typeface="+mn-ea"/>
                <a:cs typeface="Heiti SC Light" charset="-122"/>
              </a:rPr>
              <a:t> 用</a:t>
            </a:r>
            <a:r>
              <a:rPr lang="zh-CN" altLang="en-US" sz="1400" b="1" dirty="0">
                <a:latin typeface="+mn-ea"/>
                <a:cs typeface="Heiti SC Light" charset="-122"/>
              </a:rPr>
              <a:t>动物的“萌”点与公众互动</a:t>
            </a:r>
            <a:r>
              <a:rPr lang="zh-CN" altLang="en-US" sz="1400" dirty="0">
                <a:latin typeface="+mn-ea"/>
                <a:cs typeface="Heiti SC Light" charset="-122"/>
              </a:rPr>
              <a:t>。</a:t>
            </a:r>
            <a:r>
              <a:rPr lang="zh-CN" altLang="en-GB" sz="1400" dirty="0">
                <a:latin typeface="+mn-ea"/>
                <a:cs typeface="Heiti SC Light" charset="-122"/>
              </a:rPr>
              <a:t>在</a:t>
            </a:r>
            <a:r>
              <a:rPr lang="zh-CN" altLang="en-US" sz="1400" dirty="0">
                <a:latin typeface="+mn-ea"/>
                <a:cs typeface="Heiti SC Light" charset="-122"/>
              </a:rPr>
              <a:t>微博和微信不定期向公众分享保护区发现的有趣的野生动物信息。提高机构曝光度和好感度。</a:t>
            </a:r>
            <a:endParaRPr lang="en-GB" sz="1400" dirty="0">
              <a:latin typeface="+mn-ea"/>
              <a:cs typeface="Heiti SC Light" charset="-122"/>
            </a:endParaRPr>
          </a:p>
        </p:txBody>
      </p:sp>
      <p:sp>
        <p:nvSpPr>
          <p:cNvPr id="45" name="TextBox 40">
            <a:extLst>
              <a:ext uri="{FF2B5EF4-FFF2-40B4-BE49-F238E27FC236}">
                <a16:creationId xmlns:a16="http://schemas.microsoft.com/office/drawing/2014/main" id="{277C1910-66A0-FF47-82BC-A176D8F31CEF}"/>
              </a:ext>
            </a:extLst>
          </p:cNvPr>
          <p:cNvSpPr txBox="1"/>
          <p:nvPr/>
        </p:nvSpPr>
        <p:spPr>
          <a:xfrm>
            <a:off x="794647" y="5084528"/>
            <a:ext cx="2904878" cy="954107"/>
          </a:xfrm>
          <a:prstGeom prst="rect">
            <a:avLst/>
          </a:prstGeom>
          <a:noFill/>
        </p:spPr>
        <p:txBody>
          <a:bodyPr wrap="square" rtlCol="0">
            <a:spAutoFit/>
          </a:bodyPr>
          <a:lstStyle/>
          <a:p>
            <a:pPr>
              <a:buClr>
                <a:srgbClr val="2D97C8"/>
              </a:buClr>
            </a:pPr>
            <a:r>
              <a:rPr lang="zh-CN" altLang="en-US" sz="1400" dirty="0">
                <a:latin typeface="+mn-ea"/>
                <a:cs typeface="Heiti SC Light" charset="-122"/>
              </a:rPr>
              <a:t>桃花源每年对获得巡护员奖的人做深度故事采集，挖掘人物中类似“伐木人”和“护林人”的冲突性和趣味性推动传播。</a:t>
            </a:r>
            <a:endParaRPr lang="en-GB" sz="1400" dirty="0">
              <a:latin typeface="+mn-ea"/>
              <a:cs typeface="Heiti SC Light" charset="-122"/>
            </a:endParaRPr>
          </a:p>
        </p:txBody>
      </p:sp>
      <p:sp>
        <p:nvSpPr>
          <p:cNvPr id="46" name="TextBox 40">
            <a:extLst>
              <a:ext uri="{FF2B5EF4-FFF2-40B4-BE49-F238E27FC236}">
                <a16:creationId xmlns:a16="http://schemas.microsoft.com/office/drawing/2014/main" id="{4C04B502-C3F8-E343-9425-C8888107812C}"/>
              </a:ext>
            </a:extLst>
          </p:cNvPr>
          <p:cNvSpPr txBox="1"/>
          <p:nvPr/>
        </p:nvSpPr>
        <p:spPr>
          <a:xfrm>
            <a:off x="7976733" y="1461368"/>
            <a:ext cx="3403840" cy="738664"/>
          </a:xfrm>
          <a:prstGeom prst="rect">
            <a:avLst/>
          </a:prstGeom>
          <a:noFill/>
        </p:spPr>
        <p:txBody>
          <a:bodyPr wrap="square" rtlCol="0">
            <a:spAutoFit/>
          </a:bodyPr>
          <a:lstStyle/>
          <a:p>
            <a:pPr>
              <a:buClr>
                <a:srgbClr val="2D97C8"/>
              </a:buClr>
            </a:pPr>
            <a:r>
              <a:rPr lang="en-US" altLang="zh-CN" sz="1400" dirty="0">
                <a:latin typeface="+mn-ea"/>
                <a:cs typeface="Heiti SC Light" charset="-122"/>
              </a:rPr>
              <a:t>2.</a:t>
            </a:r>
            <a:r>
              <a:rPr lang="zh-CN" altLang="en-US" sz="1400" dirty="0">
                <a:latin typeface="+mn-ea"/>
                <a:cs typeface="Heiti SC Light" charset="-122"/>
              </a:rPr>
              <a:t> 借助新冠疫情热点，联合多家机构，基于野生动物与人的关系，顺势开展系列</a:t>
            </a:r>
            <a:r>
              <a:rPr lang="zh-CN" altLang="en-US" sz="1400" b="1" dirty="0">
                <a:latin typeface="+mn-ea"/>
                <a:cs typeface="Heiti SC Light" charset="-122"/>
              </a:rPr>
              <a:t>线上自然教育课程</a:t>
            </a:r>
            <a:r>
              <a:rPr lang="zh-CN" altLang="en-US" sz="1400" dirty="0">
                <a:latin typeface="+mn-ea"/>
                <a:cs typeface="Heiti SC Light" charset="-122"/>
              </a:rPr>
              <a:t>。</a:t>
            </a:r>
            <a:endParaRPr lang="en-GB" sz="1400" dirty="0">
              <a:latin typeface="+mn-ea"/>
              <a:cs typeface="Heiti SC Light" charset="-122"/>
            </a:endParaRPr>
          </a:p>
        </p:txBody>
      </p:sp>
      <p:pic>
        <p:nvPicPr>
          <p:cNvPr id="49" name="图片 48">
            <a:extLst>
              <a:ext uri="{FF2B5EF4-FFF2-40B4-BE49-F238E27FC236}">
                <a16:creationId xmlns:a16="http://schemas.microsoft.com/office/drawing/2014/main" id="{32603AD2-8DC9-984A-8F7D-0E3EA61C34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5524" y="4774676"/>
            <a:ext cx="2486087" cy="1397997"/>
          </a:xfrm>
          <a:prstGeom prst="rect">
            <a:avLst/>
          </a:prstGeom>
        </p:spPr>
      </p:pic>
      <p:pic>
        <p:nvPicPr>
          <p:cNvPr id="51" name="图片 50">
            <a:extLst>
              <a:ext uri="{FF2B5EF4-FFF2-40B4-BE49-F238E27FC236}">
                <a16:creationId xmlns:a16="http://schemas.microsoft.com/office/drawing/2014/main" id="{6768BDC2-94A2-BF4B-BF55-A43DC7B5FC8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730969" y="2238496"/>
            <a:ext cx="1737756" cy="2494271"/>
          </a:xfrm>
          <a:prstGeom prst="rect">
            <a:avLst/>
          </a:prstGeom>
        </p:spPr>
      </p:pic>
      <p:pic>
        <p:nvPicPr>
          <p:cNvPr id="47" name="图片 46">
            <a:extLst>
              <a:ext uri="{FF2B5EF4-FFF2-40B4-BE49-F238E27FC236}">
                <a16:creationId xmlns:a16="http://schemas.microsoft.com/office/drawing/2014/main" id="{20E20EB6-3B01-4446-BA3A-A87B2A0D8D0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29682" y="2238496"/>
            <a:ext cx="1732325" cy="2494271"/>
          </a:xfrm>
          <a:prstGeom prst="rect">
            <a:avLst/>
          </a:prstGeom>
        </p:spPr>
      </p:pic>
    </p:spTree>
    <p:extLst>
      <p:ext uri="{BB962C8B-B14F-4D97-AF65-F5344CB8AC3E}">
        <p14:creationId xmlns:p14="http://schemas.microsoft.com/office/powerpoint/2010/main" val="335326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0">
            <a:extLst>
              <a:ext uri="{FF2B5EF4-FFF2-40B4-BE49-F238E27FC236}">
                <a16:creationId xmlns:a16="http://schemas.microsoft.com/office/drawing/2014/main" id="{A79348F3-F23A-0240-B2AE-448BD9D9A56F}"/>
              </a:ext>
            </a:extLst>
          </p:cNvPr>
          <p:cNvSpPr/>
          <p:nvPr/>
        </p:nvSpPr>
        <p:spPr>
          <a:xfrm>
            <a:off x="653428" y="1192971"/>
            <a:ext cx="3140144" cy="5007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102</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21" name="Rectangle 20">
            <a:extLst>
              <a:ext uri="{FF2B5EF4-FFF2-40B4-BE49-F238E27FC236}">
                <a16:creationId xmlns:a16="http://schemas.microsoft.com/office/drawing/2014/main" id="{E05F312B-66B2-8544-A408-13B6A59DB740}"/>
              </a:ext>
            </a:extLst>
          </p:cNvPr>
          <p:cNvSpPr/>
          <p:nvPr/>
        </p:nvSpPr>
        <p:spPr>
          <a:xfrm>
            <a:off x="4445911" y="1168811"/>
            <a:ext cx="3140144" cy="5049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137201" y="1014738"/>
            <a:ext cx="1783950"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招募</a:t>
            </a:r>
            <a:r>
              <a:rPr lang="en-US" altLang="zh-CN" sz="1400" dirty="0">
                <a:solidFill>
                  <a:schemeClr val="bg1"/>
                </a:solidFill>
                <a:latin typeface="+mn-ea"/>
                <a:cs typeface="Heiti SC Light" charset="-122"/>
              </a:rPr>
              <a:t>KOL</a:t>
            </a:r>
            <a:r>
              <a:rPr lang="zh-CN" altLang="en-US" sz="1400" dirty="0">
                <a:solidFill>
                  <a:schemeClr val="bg1"/>
                </a:solidFill>
                <a:latin typeface="+mn-ea"/>
                <a:cs typeface="Heiti SC Light" charset="-122"/>
              </a:rPr>
              <a:t>作为志愿者</a:t>
            </a:r>
            <a:endParaRPr lang="ca-ES" sz="1400" dirty="0">
              <a:solidFill>
                <a:schemeClr val="bg1"/>
              </a:solidFill>
              <a:latin typeface="+mn-ea"/>
              <a:cs typeface="Heiti SC Light" charset="-122"/>
            </a:endParaRPr>
          </a:p>
        </p:txBody>
      </p:sp>
      <p:sp>
        <p:nvSpPr>
          <p:cNvPr id="24" name="Rectangle 23">
            <a:extLst>
              <a:ext uri="{FF2B5EF4-FFF2-40B4-BE49-F238E27FC236}">
                <a16:creationId xmlns:a16="http://schemas.microsoft.com/office/drawing/2014/main" id="{94DBA0CA-3FCF-2147-8DAD-64D3734C556B}"/>
              </a:ext>
            </a:extLst>
          </p:cNvPr>
          <p:cNvSpPr/>
          <p:nvPr/>
        </p:nvSpPr>
        <p:spPr>
          <a:xfrm>
            <a:off x="8210412" y="1168811"/>
            <a:ext cx="2906641" cy="50491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8447383" y="1014710"/>
            <a:ext cx="2486899"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“桃花源</a:t>
            </a:r>
            <a:r>
              <a:rPr lang="en-US" altLang="zh-CN" sz="1400" dirty="0">
                <a:solidFill>
                  <a:schemeClr val="bg1"/>
                </a:solidFill>
                <a:latin typeface="+mn-ea"/>
                <a:cs typeface="Heiti SC Light" charset="-122"/>
              </a:rPr>
              <a:t>Talk</a:t>
            </a:r>
            <a:r>
              <a:rPr lang="zh-CN" altLang="en-US" sz="1400" dirty="0">
                <a:solidFill>
                  <a:schemeClr val="bg1"/>
                </a:solidFill>
                <a:latin typeface="+mn-ea"/>
                <a:cs typeface="Heiti SC Light" charset="-122"/>
              </a:rPr>
              <a:t>”传播保护故事</a:t>
            </a:r>
            <a:endParaRPr lang="ca-ES" sz="1400" dirty="0">
              <a:solidFill>
                <a:schemeClr val="bg1"/>
              </a:solidFill>
              <a:latin typeface="+mn-ea"/>
              <a:cs typeface="Heiti SC Light" charset="-122"/>
            </a:endParaRPr>
          </a:p>
        </p:txBody>
      </p:sp>
      <p:sp>
        <p:nvSpPr>
          <p:cNvPr id="41" name="TextBox 40">
            <a:extLst>
              <a:ext uri="{FF2B5EF4-FFF2-40B4-BE49-F238E27FC236}">
                <a16:creationId xmlns:a16="http://schemas.microsoft.com/office/drawing/2014/main" id="{8B96BE38-7B8B-8C45-8184-D0FA7BB1C890}"/>
              </a:ext>
            </a:extLst>
          </p:cNvPr>
          <p:cNvSpPr txBox="1"/>
          <p:nvPr/>
        </p:nvSpPr>
        <p:spPr>
          <a:xfrm>
            <a:off x="9388749" y="6500594"/>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、微博</a:t>
            </a:r>
            <a:endParaRPr lang="en-GB" sz="1000" dirty="0">
              <a:latin typeface="+mn-ea"/>
              <a:cs typeface="Heiti SC Light" charset="-122"/>
            </a:endParaRPr>
          </a:p>
        </p:txBody>
      </p:sp>
      <p:sp>
        <p:nvSpPr>
          <p:cNvPr id="33" name="文本框 3">
            <a:extLst>
              <a:ext uri="{FF2B5EF4-FFF2-40B4-BE49-F238E27FC236}">
                <a16:creationId xmlns:a16="http://schemas.microsoft.com/office/drawing/2014/main" id="{EF8842E5-76D4-FC4F-9F7A-5AC69C8A8F05}"/>
              </a:ext>
            </a:extLst>
          </p:cNvPr>
          <p:cNvSpPr txBox="1"/>
          <p:nvPr/>
        </p:nvSpPr>
        <p:spPr>
          <a:xfrm>
            <a:off x="1526376" y="1014739"/>
            <a:ext cx="1441420"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保护地摄影大赛</a:t>
            </a:r>
            <a:endParaRPr lang="ca-ES" sz="1400" dirty="0">
              <a:solidFill>
                <a:schemeClr val="bg1"/>
              </a:solidFill>
              <a:latin typeface="+mn-ea"/>
              <a:cs typeface="Heiti SC Light" charset="-122"/>
            </a:endParaRPr>
          </a:p>
        </p:txBody>
      </p:sp>
      <p:sp>
        <p:nvSpPr>
          <p:cNvPr id="43" name="标题 1">
            <a:extLst>
              <a:ext uri="{FF2B5EF4-FFF2-40B4-BE49-F238E27FC236}">
                <a16:creationId xmlns:a16="http://schemas.microsoft.com/office/drawing/2014/main" id="{A8B5B3B4-D0EE-2744-901E-67BCDED02F29}"/>
              </a:ext>
            </a:extLst>
          </p:cNvPr>
          <p:cNvSpPr txBox="1">
            <a:spLocks/>
          </p:cNvSpPr>
          <p:nvPr/>
        </p:nvSpPr>
        <p:spPr>
          <a:xfrm>
            <a:off x="601434" y="352105"/>
            <a:ext cx="10931754" cy="46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桃花源优势分析：多方借力推广桃花源和自然保护理念</a:t>
            </a:r>
          </a:p>
        </p:txBody>
      </p:sp>
      <p:pic>
        <p:nvPicPr>
          <p:cNvPr id="15" name="图片 14">
            <a:extLst>
              <a:ext uri="{FF2B5EF4-FFF2-40B4-BE49-F238E27FC236}">
                <a16:creationId xmlns:a16="http://schemas.microsoft.com/office/drawing/2014/main" id="{A061C318-0981-3447-B107-1CC569B261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54974" y="1437849"/>
            <a:ext cx="2482051" cy="3218184"/>
          </a:xfrm>
          <a:prstGeom prst="rect">
            <a:avLst/>
          </a:prstGeom>
        </p:spPr>
      </p:pic>
      <p:pic>
        <p:nvPicPr>
          <p:cNvPr id="18" name="图片 17">
            <a:extLst>
              <a:ext uri="{FF2B5EF4-FFF2-40B4-BE49-F238E27FC236}">
                <a16:creationId xmlns:a16="http://schemas.microsoft.com/office/drawing/2014/main" id="{E5C6ABB0-502E-5D4B-BE35-6618ABD8E7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647" y="1605537"/>
            <a:ext cx="2904878" cy="1537212"/>
          </a:xfrm>
          <a:prstGeom prst="rect">
            <a:avLst/>
          </a:prstGeom>
        </p:spPr>
      </p:pic>
      <p:pic>
        <p:nvPicPr>
          <p:cNvPr id="2" name="图片 1">
            <a:extLst>
              <a:ext uri="{FF2B5EF4-FFF2-40B4-BE49-F238E27FC236}">
                <a16:creationId xmlns:a16="http://schemas.microsoft.com/office/drawing/2014/main" id="{988A9988-3A0F-5845-9ED1-336B5F8856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4647" y="3380010"/>
            <a:ext cx="2904878" cy="1537212"/>
          </a:xfrm>
          <a:prstGeom prst="rect">
            <a:avLst/>
          </a:prstGeom>
        </p:spPr>
      </p:pic>
      <p:sp>
        <p:nvSpPr>
          <p:cNvPr id="23" name="TextBox 40">
            <a:extLst>
              <a:ext uri="{FF2B5EF4-FFF2-40B4-BE49-F238E27FC236}">
                <a16:creationId xmlns:a16="http://schemas.microsoft.com/office/drawing/2014/main" id="{0001F37A-F5D4-CB40-8551-10A4B5C03F49}"/>
              </a:ext>
            </a:extLst>
          </p:cNvPr>
          <p:cNvSpPr txBox="1"/>
          <p:nvPr/>
        </p:nvSpPr>
        <p:spPr>
          <a:xfrm>
            <a:off x="771061" y="5081252"/>
            <a:ext cx="2904878" cy="738664"/>
          </a:xfrm>
          <a:prstGeom prst="rect">
            <a:avLst/>
          </a:prstGeom>
          <a:noFill/>
        </p:spPr>
        <p:txBody>
          <a:bodyPr wrap="square" rtlCol="0">
            <a:spAutoFit/>
          </a:bodyPr>
          <a:lstStyle/>
          <a:p>
            <a:pPr>
              <a:buClr>
                <a:srgbClr val="2D97C8"/>
              </a:buClr>
            </a:pPr>
            <a:r>
              <a:rPr lang="zh-CN" altLang="en-US" sz="1400" dirty="0">
                <a:latin typeface="+mn-ea"/>
                <a:cs typeface="Heiti SC Light" charset="-122"/>
              </a:rPr>
              <a:t>面向桃花源</a:t>
            </a:r>
            <a:r>
              <a:rPr lang="en-US" altLang="zh-CN" sz="1400" dirty="0">
                <a:latin typeface="+mn-ea"/>
                <a:cs typeface="Heiti SC Light" charset="-122"/>
              </a:rPr>
              <a:t>5</a:t>
            </a:r>
            <a:r>
              <a:rPr lang="zh-CN" altLang="en-US" sz="1400" dirty="0">
                <a:latin typeface="+mn-ea"/>
                <a:cs typeface="Heiti SC Light" charset="-122"/>
              </a:rPr>
              <a:t>个自然保护地的工作人员发起摄影大赛， 邀请公众投票，激发公众参与，获得超两万阅读量。</a:t>
            </a:r>
            <a:endParaRPr lang="en-US" altLang="zh-CN" sz="1400" dirty="0">
              <a:latin typeface="+mn-ea"/>
              <a:cs typeface="Heiti SC Light" charset="-122"/>
            </a:endParaRPr>
          </a:p>
        </p:txBody>
      </p:sp>
      <p:sp>
        <p:nvSpPr>
          <p:cNvPr id="26" name="TextBox 40">
            <a:extLst>
              <a:ext uri="{FF2B5EF4-FFF2-40B4-BE49-F238E27FC236}">
                <a16:creationId xmlns:a16="http://schemas.microsoft.com/office/drawing/2014/main" id="{044F3057-24BE-644F-BAAA-C9816A50D399}"/>
              </a:ext>
            </a:extLst>
          </p:cNvPr>
          <p:cNvSpPr txBox="1"/>
          <p:nvPr/>
        </p:nvSpPr>
        <p:spPr>
          <a:xfrm>
            <a:off x="4493059" y="4771367"/>
            <a:ext cx="3045848" cy="1384995"/>
          </a:xfrm>
          <a:prstGeom prst="rect">
            <a:avLst/>
          </a:prstGeom>
          <a:noFill/>
        </p:spPr>
        <p:txBody>
          <a:bodyPr wrap="square" rtlCol="0">
            <a:spAutoFit/>
          </a:bodyPr>
          <a:lstStyle/>
          <a:p>
            <a:r>
              <a:rPr lang="zh-CN" altLang="en-US" sz="1400" dirty="0"/>
              <a:t>桃花源联合新浪微博共同发起“超级志愿者”项目，招募有传播力的意见领袖作为志愿者， 前往桃花源各保护地探访。增加公众，尤其是年轻人对于桃花源及自然保护工作的认知。一个月时间，话题获得</a:t>
            </a:r>
            <a:r>
              <a:rPr lang="en-US" altLang="zh-CN" sz="1400" dirty="0"/>
              <a:t>7</a:t>
            </a:r>
            <a:r>
              <a:rPr lang="zh-CN" altLang="en-US" sz="1400" dirty="0"/>
              <a:t>亿阅读量。</a:t>
            </a:r>
            <a:endParaRPr lang="zh-CN" altLang="en-US" sz="1100" dirty="0"/>
          </a:p>
        </p:txBody>
      </p:sp>
      <p:sp>
        <p:nvSpPr>
          <p:cNvPr id="27" name="TextBox 40">
            <a:extLst>
              <a:ext uri="{FF2B5EF4-FFF2-40B4-BE49-F238E27FC236}">
                <a16:creationId xmlns:a16="http://schemas.microsoft.com/office/drawing/2014/main" id="{5E7BEFF3-6375-3C45-BB90-C288B32A6892}"/>
              </a:ext>
            </a:extLst>
          </p:cNvPr>
          <p:cNvSpPr txBox="1"/>
          <p:nvPr/>
        </p:nvSpPr>
        <p:spPr>
          <a:xfrm>
            <a:off x="8238394" y="4791300"/>
            <a:ext cx="2904878" cy="1384995"/>
          </a:xfrm>
          <a:prstGeom prst="rect">
            <a:avLst/>
          </a:prstGeom>
          <a:noFill/>
        </p:spPr>
        <p:txBody>
          <a:bodyPr wrap="square" rtlCol="0">
            <a:spAutoFit/>
          </a:bodyPr>
          <a:lstStyle/>
          <a:p>
            <a:pPr>
              <a:buClr>
                <a:srgbClr val="2D97C8"/>
              </a:buClr>
            </a:pPr>
            <a:r>
              <a:rPr lang="en-US" altLang="zh-CN" sz="1400" dirty="0"/>
              <a:t>2019</a:t>
            </a:r>
            <a:r>
              <a:rPr lang="zh-CN" altLang="en-US" sz="1400" dirty="0"/>
              <a:t>年，桃花源启动了“桃花源 </a:t>
            </a:r>
            <a:r>
              <a:rPr lang="en" altLang="zh-CN" sz="1400" dirty="0"/>
              <a:t>Talk”</a:t>
            </a:r>
            <a:r>
              <a:rPr lang="zh-CN" altLang="en-US" sz="1400" dirty="0"/>
              <a:t>系列演讲。将邀请各行各业中与生态保护、环境、自然相关的嘉宾， 讲述“有趣、有料、有温度”的自然故事。让更多人认识桃花源、了解桃花源的保护理念。</a:t>
            </a:r>
            <a:endParaRPr lang="zh-CN" altLang="en-US" sz="1100" dirty="0"/>
          </a:p>
        </p:txBody>
      </p:sp>
      <p:pic>
        <p:nvPicPr>
          <p:cNvPr id="4" name="图片 3">
            <a:extLst>
              <a:ext uri="{FF2B5EF4-FFF2-40B4-BE49-F238E27FC236}">
                <a16:creationId xmlns:a16="http://schemas.microsoft.com/office/drawing/2014/main" id="{238C9158-B5A4-854D-A250-D90A6DE09C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47383" y="1476588"/>
            <a:ext cx="2412495" cy="3216660"/>
          </a:xfrm>
          <a:prstGeom prst="rect">
            <a:avLst/>
          </a:prstGeom>
        </p:spPr>
      </p:pic>
    </p:spTree>
    <p:extLst>
      <p:ext uri="{BB962C8B-B14F-4D97-AF65-F5344CB8AC3E}">
        <p14:creationId xmlns:p14="http://schemas.microsoft.com/office/powerpoint/2010/main" val="30194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t>桃花源优势分析：用高品质打造桃花制产品，多渠道发力推广</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103</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32" name="Rectangle 31">
            <a:extLst>
              <a:ext uri="{FF2B5EF4-FFF2-40B4-BE49-F238E27FC236}">
                <a16:creationId xmlns:a16="http://schemas.microsoft.com/office/drawing/2014/main" id="{97800567-6A69-394C-A379-32A0EBB837EC}"/>
              </a:ext>
            </a:extLst>
          </p:cNvPr>
          <p:cNvSpPr/>
          <p:nvPr/>
        </p:nvSpPr>
        <p:spPr>
          <a:xfrm>
            <a:off x="601434" y="1161536"/>
            <a:ext cx="4765677" cy="5072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3">
            <a:extLst>
              <a:ext uri="{FF2B5EF4-FFF2-40B4-BE49-F238E27FC236}">
                <a16:creationId xmlns:a16="http://schemas.microsoft.com/office/drawing/2014/main" id="{5738FDFA-1EB0-7D4B-8DA2-5E82622E7A39}"/>
              </a:ext>
            </a:extLst>
          </p:cNvPr>
          <p:cNvSpPr txBox="1"/>
          <p:nvPr/>
        </p:nvSpPr>
        <p:spPr>
          <a:xfrm>
            <a:off x="1781907" y="1005618"/>
            <a:ext cx="2339102"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ca-ES" sz="1400" dirty="0">
                <a:solidFill>
                  <a:schemeClr val="bg1"/>
                </a:solidFill>
                <a:latin typeface="+mn-ea"/>
                <a:cs typeface="Heiti SC Light" charset="-122"/>
              </a:rPr>
              <a:t>桃花制</a:t>
            </a:r>
            <a:r>
              <a:rPr lang="zh-CN" altLang="en-US" sz="1400" dirty="0">
                <a:solidFill>
                  <a:schemeClr val="bg1"/>
                </a:solidFill>
                <a:latin typeface="+mn-ea"/>
                <a:cs typeface="Heiti SC Light" charset="-122"/>
              </a:rPr>
              <a:t>农产品对质量严要求</a:t>
            </a:r>
            <a:endParaRPr lang="ca-ES" sz="1400" dirty="0">
              <a:solidFill>
                <a:schemeClr val="bg1"/>
              </a:solidFill>
              <a:latin typeface="+mn-ea"/>
              <a:cs typeface="Heiti SC Light" charset="-122"/>
            </a:endParaRPr>
          </a:p>
        </p:txBody>
      </p:sp>
      <p:sp>
        <p:nvSpPr>
          <p:cNvPr id="30" name="Rectangle 31">
            <a:extLst>
              <a:ext uri="{FF2B5EF4-FFF2-40B4-BE49-F238E27FC236}">
                <a16:creationId xmlns:a16="http://schemas.microsoft.com/office/drawing/2014/main" id="{D94E9FFF-27D0-214E-B6C6-4E36508FD2E6}"/>
              </a:ext>
            </a:extLst>
          </p:cNvPr>
          <p:cNvSpPr/>
          <p:nvPr/>
        </p:nvSpPr>
        <p:spPr>
          <a:xfrm>
            <a:off x="6096000" y="1161536"/>
            <a:ext cx="5250075" cy="50728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文本框 3">
            <a:extLst>
              <a:ext uri="{FF2B5EF4-FFF2-40B4-BE49-F238E27FC236}">
                <a16:creationId xmlns:a16="http://schemas.microsoft.com/office/drawing/2014/main" id="{42FBE239-35F7-964A-8486-2C07699B3972}"/>
              </a:ext>
            </a:extLst>
          </p:cNvPr>
          <p:cNvSpPr txBox="1"/>
          <p:nvPr/>
        </p:nvSpPr>
        <p:spPr>
          <a:xfrm>
            <a:off x="8332294" y="1005618"/>
            <a:ext cx="1261884"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推广渠道多样</a:t>
            </a:r>
            <a:endParaRPr lang="ca-ES" sz="1400" dirty="0">
              <a:solidFill>
                <a:schemeClr val="bg1"/>
              </a:solidFill>
              <a:latin typeface="+mn-ea"/>
              <a:cs typeface="Heiti SC Light" charset="-122"/>
            </a:endParaRPr>
          </a:p>
        </p:txBody>
      </p:sp>
      <p:sp>
        <p:nvSpPr>
          <p:cNvPr id="40" name="TextBox 40">
            <a:extLst>
              <a:ext uri="{FF2B5EF4-FFF2-40B4-BE49-F238E27FC236}">
                <a16:creationId xmlns:a16="http://schemas.microsoft.com/office/drawing/2014/main" id="{702CBC49-FE80-834F-98C6-AAF432F0956A}"/>
              </a:ext>
            </a:extLst>
          </p:cNvPr>
          <p:cNvSpPr txBox="1"/>
          <p:nvPr/>
        </p:nvSpPr>
        <p:spPr>
          <a:xfrm>
            <a:off x="736569" y="1388758"/>
            <a:ext cx="4429781" cy="738664"/>
          </a:xfrm>
          <a:prstGeom prst="rect">
            <a:avLst/>
          </a:prstGeom>
          <a:noFill/>
        </p:spPr>
        <p:txBody>
          <a:bodyPr wrap="square" rtlCol="0">
            <a:spAutoFit/>
          </a:bodyPr>
          <a:lstStyle/>
          <a:p>
            <a:pPr>
              <a:buClr>
                <a:srgbClr val="2D97C8"/>
              </a:buClr>
            </a:pPr>
            <a:r>
              <a:rPr lang="en-US" altLang="zh-CN" sz="1400" dirty="0">
                <a:latin typeface="+mn-ea"/>
                <a:cs typeface="Heiti SC Light" charset="-122"/>
              </a:rPr>
              <a:t>1.</a:t>
            </a:r>
            <a:r>
              <a:rPr lang="zh-CN" altLang="en-US" sz="1400" dirty="0">
                <a:latin typeface="+mn-ea"/>
                <a:cs typeface="Heiti SC Light" charset="-122"/>
              </a:rPr>
              <a:t> 建立</a:t>
            </a:r>
            <a:r>
              <a:rPr lang="zh-CN" altLang="en-US" sz="1400" b="1" dirty="0">
                <a:latin typeface="+mn-ea"/>
                <a:cs typeface="Heiti SC Light" charset="-122"/>
              </a:rPr>
              <a:t>桃花源保护地友好产品标准</a:t>
            </a:r>
            <a:r>
              <a:rPr lang="zh-CN" altLang="en-US" sz="1400" dirty="0">
                <a:latin typeface="+mn-ea"/>
                <a:cs typeface="Heiti SC Light" charset="-122"/>
              </a:rPr>
              <a:t>。项目组对每样申请进入该标准的产品进行评估、质检以及不定期形式多样的检查监督</a:t>
            </a:r>
            <a:endParaRPr lang="en-GB" sz="1400" dirty="0">
              <a:latin typeface="+mn-ea"/>
              <a:cs typeface="Heiti SC Light" charset="-122"/>
            </a:endParaRPr>
          </a:p>
        </p:txBody>
      </p:sp>
      <p:pic>
        <p:nvPicPr>
          <p:cNvPr id="4" name="图片 3">
            <a:extLst>
              <a:ext uri="{FF2B5EF4-FFF2-40B4-BE49-F238E27FC236}">
                <a16:creationId xmlns:a16="http://schemas.microsoft.com/office/drawing/2014/main" id="{BE4C43E2-B906-FE47-90EE-99EA920DE54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9381" y="2094902"/>
            <a:ext cx="4429782" cy="1113686"/>
          </a:xfrm>
          <a:prstGeom prst="rect">
            <a:avLst/>
          </a:prstGeom>
        </p:spPr>
      </p:pic>
      <p:sp>
        <p:nvSpPr>
          <p:cNvPr id="49" name="TextBox 40">
            <a:extLst>
              <a:ext uri="{FF2B5EF4-FFF2-40B4-BE49-F238E27FC236}">
                <a16:creationId xmlns:a16="http://schemas.microsoft.com/office/drawing/2014/main" id="{18EC9F45-5470-7048-BEC1-D4535E600F1F}"/>
              </a:ext>
            </a:extLst>
          </p:cNvPr>
          <p:cNvSpPr txBox="1"/>
          <p:nvPr/>
        </p:nvSpPr>
        <p:spPr>
          <a:xfrm>
            <a:off x="736568" y="3360462"/>
            <a:ext cx="4429781" cy="523220"/>
          </a:xfrm>
          <a:prstGeom prst="rect">
            <a:avLst/>
          </a:prstGeom>
          <a:noFill/>
        </p:spPr>
        <p:txBody>
          <a:bodyPr wrap="square" rtlCol="0">
            <a:spAutoFit/>
          </a:bodyPr>
          <a:lstStyle/>
          <a:p>
            <a:pPr>
              <a:buClr>
                <a:srgbClr val="2D97C8"/>
              </a:buClr>
            </a:pPr>
            <a:r>
              <a:rPr lang="en-US" altLang="zh-CN" sz="1400" dirty="0">
                <a:latin typeface="+mn-ea"/>
                <a:cs typeface="Heiti SC Light" charset="-122"/>
              </a:rPr>
              <a:t>2.</a:t>
            </a:r>
            <a:r>
              <a:rPr lang="zh-CN" altLang="en-US" sz="1400" dirty="0">
                <a:latin typeface="+mn-ea"/>
                <a:cs typeface="Heiti SC Light" charset="-122"/>
              </a:rPr>
              <a:t> 开展多场桃花制友好产品</a:t>
            </a:r>
            <a:r>
              <a:rPr lang="zh-CN" altLang="en-US" sz="1400" b="1" dirty="0">
                <a:latin typeface="+mn-ea"/>
                <a:cs typeface="Heiti SC Light" charset="-122"/>
              </a:rPr>
              <a:t>答疑直播</a:t>
            </a:r>
            <a:r>
              <a:rPr lang="zh-CN" altLang="en-US" sz="1400" dirty="0">
                <a:latin typeface="+mn-ea"/>
                <a:cs typeface="Heiti SC Light" charset="-122"/>
              </a:rPr>
              <a:t>，宣传保护地并接受监督</a:t>
            </a:r>
            <a:endParaRPr lang="en-GB" sz="1400" dirty="0">
              <a:latin typeface="+mn-ea"/>
              <a:cs typeface="Heiti SC Light" charset="-122"/>
            </a:endParaRPr>
          </a:p>
        </p:txBody>
      </p:sp>
      <p:pic>
        <p:nvPicPr>
          <p:cNvPr id="8" name="图片 7">
            <a:extLst>
              <a:ext uri="{FF2B5EF4-FFF2-40B4-BE49-F238E27FC236}">
                <a16:creationId xmlns:a16="http://schemas.microsoft.com/office/drawing/2014/main" id="{E2BE11EB-EC3C-BD4E-BC57-A6D08AC941AD}"/>
              </a:ext>
            </a:extLst>
          </p:cNvPr>
          <p:cNvPicPr>
            <a:picLocks noChangeAspect="1"/>
          </p:cNvPicPr>
          <p:nvPr/>
        </p:nvPicPr>
        <p:blipFill>
          <a:blip r:embed="rId4"/>
          <a:stretch>
            <a:fillRect/>
          </a:stretch>
        </p:blipFill>
        <p:spPr>
          <a:xfrm>
            <a:off x="769381" y="3825025"/>
            <a:ext cx="4038600" cy="590550"/>
          </a:xfrm>
          <a:prstGeom prst="rect">
            <a:avLst/>
          </a:prstGeom>
        </p:spPr>
      </p:pic>
      <p:pic>
        <p:nvPicPr>
          <p:cNvPr id="9" name="图片 8">
            <a:extLst>
              <a:ext uri="{FF2B5EF4-FFF2-40B4-BE49-F238E27FC236}">
                <a16:creationId xmlns:a16="http://schemas.microsoft.com/office/drawing/2014/main" id="{36BC6B5B-7851-664A-A1D8-82D8E6C5813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921241" y="4565950"/>
            <a:ext cx="2309049" cy="1491686"/>
          </a:xfrm>
          <a:prstGeom prst="rect">
            <a:avLst/>
          </a:prstGeom>
        </p:spPr>
      </p:pic>
      <p:sp>
        <p:nvSpPr>
          <p:cNvPr id="53" name="TextBox 40">
            <a:extLst>
              <a:ext uri="{FF2B5EF4-FFF2-40B4-BE49-F238E27FC236}">
                <a16:creationId xmlns:a16="http://schemas.microsoft.com/office/drawing/2014/main" id="{E4EAD665-2265-5D46-81FE-08D126A36DAE}"/>
              </a:ext>
            </a:extLst>
          </p:cNvPr>
          <p:cNvSpPr txBox="1"/>
          <p:nvPr/>
        </p:nvSpPr>
        <p:spPr>
          <a:xfrm>
            <a:off x="706350" y="4633278"/>
            <a:ext cx="2214891" cy="1169551"/>
          </a:xfrm>
          <a:prstGeom prst="rect">
            <a:avLst/>
          </a:prstGeom>
          <a:noFill/>
        </p:spPr>
        <p:txBody>
          <a:bodyPr wrap="square" rtlCol="0">
            <a:spAutoFit/>
          </a:bodyPr>
          <a:lstStyle/>
          <a:p>
            <a:pPr>
              <a:buClr>
                <a:srgbClr val="2D97C8"/>
              </a:buClr>
            </a:pPr>
            <a:r>
              <a:rPr lang="en-US" altLang="zh-CN" sz="1400" dirty="0">
                <a:latin typeface="+mn-ea"/>
                <a:cs typeface="Heiti SC Light" charset="-122"/>
              </a:rPr>
              <a:t>3.</a:t>
            </a:r>
            <a:r>
              <a:rPr lang="zh-CN" altLang="en-US" sz="1400" dirty="0">
                <a:latin typeface="+mn-ea"/>
                <a:cs typeface="Heiti SC Light" charset="-122"/>
              </a:rPr>
              <a:t> </a:t>
            </a:r>
            <a:r>
              <a:rPr lang="zh-CN" altLang="en-US" sz="1400" b="1" dirty="0">
                <a:latin typeface="+mn-ea"/>
                <a:cs typeface="Heiti SC Light" charset="-122"/>
              </a:rPr>
              <a:t>案例</a:t>
            </a:r>
            <a:r>
              <a:rPr lang="zh-CN" altLang="en-US" sz="1400" dirty="0">
                <a:latin typeface="+mn-ea"/>
                <a:cs typeface="Heiti SC Light" charset="-122"/>
              </a:rPr>
              <a:t>：</a:t>
            </a:r>
            <a:r>
              <a:rPr lang="en-US" altLang="zh-CN" sz="1400" dirty="0">
                <a:latin typeface="+mn-ea"/>
                <a:cs typeface="Heiti SC Light" charset="-122"/>
              </a:rPr>
              <a:t>2017</a:t>
            </a:r>
            <a:r>
              <a:rPr lang="zh-CN" altLang="en-US" sz="1400" dirty="0">
                <a:latin typeface="+mn-ea"/>
                <a:cs typeface="Heiti SC Light" charset="-122"/>
              </a:rPr>
              <a:t>年，保护地的桃花制蜂蜜中因某元素略微超标，直接销毁价值</a:t>
            </a:r>
            <a:r>
              <a:rPr lang="en-US" altLang="zh-CN" sz="1400" dirty="0">
                <a:latin typeface="+mn-ea"/>
                <a:cs typeface="Heiti SC Light" charset="-122"/>
              </a:rPr>
              <a:t>200</a:t>
            </a:r>
            <a:r>
              <a:rPr lang="zh-CN" altLang="en-US" sz="1400" dirty="0">
                <a:latin typeface="+mn-ea"/>
                <a:cs typeface="Heiti SC Light" charset="-122"/>
              </a:rPr>
              <a:t>万的蜂蜜，并制成蜂蜜墙铭记教训</a:t>
            </a:r>
            <a:endParaRPr lang="en-GB" sz="1400" dirty="0">
              <a:latin typeface="+mn-ea"/>
              <a:cs typeface="Heiti SC Light" charset="-122"/>
            </a:endParaRPr>
          </a:p>
        </p:txBody>
      </p:sp>
      <p:pic>
        <p:nvPicPr>
          <p:cNvPr id="11" name="图片 10">
            <a:extLst>
              <a:ext uri="{FF2B5EF4-FFF2-40B4-BE49-F238E27FC236}">
                <a16:creationId xmlns:a16="http://schemas.microsoft.com/office/drawing/2014/main" id="{0F538B54-9E82-9E4A-B6D1-9CDD60B7DCF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52730" y="1388758"/>
            <a:ext cx="2693476" cy="1515080"/>
          </a:xfrm>
          <a:prstGeom prst="rect">
            <a:avLst/>
          </a:prstGeom>
        </p:spPr>
      </p:pic>
      <p:sp>
        <p:nvSpPr>
          <p:cNvPr id="56" name="TextBox 40">
            <a:extLst>
              <a:ext uri="{FF2B5EF4-FFF2-40B4-BE49-F238E27FC236}">
                <a16:creationId xmlns:a16="http://schemas.microsoft.com/office/drawing/2014/main" id="{C2287557-14D1-A04F-BA74-2C6D754DF950}"/>
              </a:ext>
            </a:extLst>
          </p:cNvPr>
          <p:cNvSpPr txBox="1"/>
          <p:nvPr/>
        </p:nvSpPr>
        <p:spPr>
          <a:xfrm>
            <a:off x="6237971" y="1388758"/>
            <a:ext cx="2314760" cy="738664"/>
          </a:xfrm>
          <a:prstGeom prst="rect">
            <a:avLst/>
          </a:prstGeom>
          <a:noFill/>
        </p:spPr>
        <p:txBody>
          <a:bodyPr wrap="square" rtlCol="0">
            <a:spAutoFit/>
          </a:bodyPr>
          <a:lstStyle/>
          <a:p>
            <a:pPr>
              <a:buClr>
                <a:srgbClr val="2D97C8"/>
              </a:buClr>
            </a:pPr>
            <a:r>
              <a:rPr lang="en-US" altLang="zh-CN" sz="1400" dirty="0">
                <a:latin typeface="+mn-ea"/>
                <a:cs typeface="Heiti SC Light" charset="-122"/>
              </a:rPr>
              <a:t>1.</a:t>
            </a:r>
            <a:r>
              <a:rPr lang="zh-CN" altLang="en-US" sz="1400" dirty="0">
                <a:latin typeface="+mn-ea"/>
                <a:cs typeface="Heiti SC Light" charset="-122"/>
              </a:rPr>
              <a:t> </a:t>
            </a:r>
            <a:r>
              <a:rPr lang="en-US" altLang="zh-CN" sz="1400" dirty="0">
                <a:latin typeface="+mn-ea"/>
                <a:cs typeface="Heiti SC Light" charset="-122"/>
              </a:rPr>
              <a:t>2017</a:t>
            </a:r>
            <a:r>
              <a:rPr lang="zh-CN" altLang="en-US" sz="1400" dirty="0">
                <a:latin typeface="+mn-ea"/>
                <a:cs typeface="Heiti SC Light" charset="-122"/>
              </a:rPr>
              <a:t>年</a:t>
            </a:r>
            <a:r>
              <a:rPr lang="en-US" altLang="zh-CN" sz="1400" dirty="0">
                <a:latin typeface="+mn-ea"/>
                <a:cs typeface="Heiti SC Light" charset="-122"/>
              </a:rPr>
              <a:t>5</a:t>
            </a:r>
            <a:r>
              <a:rPr lang="zh-CN" altLang="en-US" sz="1400" dirty="0">
                <a:latin typeface="+mn-ea"/>
                <a:cs typeface="Heiti SC Light" charset="-122"/>
              </a:rPr>
              <a:t>月</a:t>
            </a:r>
            <a:r>
              <a:rPr lang="en-US" altLang="zh-CN" sz="1400" dirty="0">
                <a:latin typeface="+mn-ea"/>
                <a:cs typeface="Heiti SC Light" charset="-122"/>
              </a:rPr>
              <a:t>10</a:t>
            </a:r>
            <a:r>
              <a:rPr lang="zh-CN" altLang="en-US" sz="1400" dirty="0">
                <a:latin typeface="+mn-ea"/>
                <a:cs typeface="Heiti SC Light" charset="-122"/>
              </a:rPr>
              <a:t>日，借助</a:t>
            </a:r>
            <a:r>
              <a:rPr lang="zh-CN" altLang="en-US" sz="1400" b="1" dirty="0">
                <a:latin typeface="+mn-ea"/>
                <a:cs typeface="Heiti SC Light" charset="-122"/>
              </a:rPr>
              <a:t>阿里开放日</a:t>
            </a:r>
            <a:r>
              <a:rPr lang="zh-CN" altLang="en-US" sz="1400" dirty="0">
                <a:latin typeface="+mn-ea"/>
                <a:cs typeface="Heiti SC Light" charset="-122"/>
              </a:rPr>
              <a:t>摆摊推广桃花制农产品和保护故事</a:t>
            </a:r>
            <a:endParaRPr lang="en-GB" sz="1400" dirty="0">
              <a:latin typeface="+mn-ea"/>
              <a:cs typeface="Heiti SC Light" charset="-122"/>
            </a:endParaRPr>
          </a:p>
        </p:txBody>
      </p:sp>
      <p:sp>
        <p:nvSpPr>
          <p:cNvPr id="57" name="TextBox 40">
            <a:extLst>
              <a:ext uri="{FF2B5EF4-FFF2-40B4-BE49-F238E27FC236}">
                <a16:creationId xmlns:a16="http://schemas.microsoft.com/office/drawing/2014/main" id="{461494A2-9B22-474C-9563-4988B8CC4F4E}"/>
              </a:ext>
            </a:extLst>
          </p:cNvPr>
          <p:cNvSpPr txBox="1"/>
          <p:nvPr/>
        </p:nvSpPr>
        <p:spPr>
          <a:xfrm>
            <a:off x="6237970" y="3131060"/>
            <a:ext cx="5008235" cy="738664"/>
          </a:xfrm>
          <a:prstGeom prst="rect">
            <a:avLst/>
          </a:prstGeom>
          <a:noFill/>
        </p:spPr>
        <p:txBody>
          <a:bodyPr wrap="square" rtlCol="0">
            <a:spAutoFit/>
          </a:bodyPr>
          <a:lstStyle/>
          <a:p>
            <a:pPr>
              <a:buClr>
                <a:srgbClr val="2D97C8"/>
              </a:buClr>
            </a:pPr>
            <a:r>
              <a:rPr lang="en-US" altLang="zh-CN" sz="1400" dirty="0">
                <a:latin typeface="+mn-ea"/>
                <a:cs typeface="Heiti SC Light" charset="-122"/>
              </a:rPr>
              <a:t>2.</a:t>
            </a:r>
            <a:r>
              <a:rPr lang="zh-CN" altLang="en-US" sz="1400" dirty="0">
                <a:latin typeface="+mn-ea"/>
                <a:cs typeface="Heiti SC Light" charset="-122"/>
              </a:rPr>
              <a:t> 保持与企业的良好互动，向对年货和礼品有需求的企业定向批量供应桃花制产品。例如，</a:t>
            </a:r>
            <a:r>
              <a:rPr lang="en-US" altLang="zh-CN" sz="1400" dirty="0">
                <a:latin typeface="+mn-ea"/>
                <a:cs typeface="Heiti SC Light" charset="-122"/>
              </a:rPr>
              <a:t>2018</a:t>
            </a:r>
            <a:r>
              <a:rPr lang="zh-CN" altLang="en-US" sz="1400" dirty="0">
                <a:latin typeface="+mn-ea"/>
                <a:cs typeface="Heiti SC Light" charset="-122"/>
              </a:rPr>
              <a:t>年向某地产公司定向供应价值</a:t>
            </a:r>
            <a:r>
              <a:rPr lang="en-US" altLang="zh-CN" sz="1400" dirty="0">
                <a:latin typeface="+mn-ea"/>
                <a:cs typeface="Heiti SC Light" charset="-122"/>
              </a:rPr>
              <a:t>270</a:t>
            </a:r>
            <a:r>
              <a:rPr lang="zh-CN" altLang="en-US" sz="1400" dirty="0">
                <a:latin typeface="+mn-ea"/>
                <a:cs typeface="Heiti SC Light" charset="-122"/>
              </a:rPr>
              <a:t>万元的年货农产品。</a:t>
            </a:r>
            <a:endParaRPr lang="en-GB" sz="1400" dirty="0">
              <a:latin typeface="+mn-ea"/>
              <a:cs typeface="Heiti SC Light" charset="-122"/>
            </a:endParaRPr>
          </a:p>
        </p:txBody>
      </p:sp>
      <p:sp>
        <p:nvSpPr>
          <p:cNvPr id="58" name="TextBox 40">
            <a:extLst>
              <a:ext uri="{FF2B5EF4-FFF2-40B4-BE49-F238E27FC236}">
                <a16:creationId xmlns:a16="http://schemas.microsoft.com/office/drawing/2014/main" id="{FA35EB60-EA8F-0246-89B1-ADE597E615DC}"/>
              </a:ext>
            </a:extLst>
          </p:cNvPr>
          <p:cNvSpPr txBox="1"/>
          <p:nvPr/>
        </p:nvSpPr>
        <p:spPr>
          <a:xfrm>
            <a:off x="6237970" y="4153965"/>
            <a:ext cx="1497360" cy="523220"/>
          </a:xfrm>
          <a:prstGeom prst="rect">
            <a:avLst/>
          </a:prstGeom>
          <a:noFill/>
        </p:spPr>
        <p:txBody>
          <a:bodyPr wrap="square" rtlCol="0">
            <a:spAutoFit/>
          </a:bodyPr>
          <a:lstStyle/>
          <a:p>
            <a:pPr>
              <a:buClr>
                <a:srgbClr val="2D97C8"/>
              </a:buClr>
            </a:pPr>
            <a:r>
              <a:rPr lang="en-US" altLang="zh-CN" sz="1400" dirty="0">
                <a:latin typeface="+mn-ea"/>
                <a:cs typeface="Heiti SC Light" charset="-122"/>
              </a:rPr>
              <a:t>3.</a:t>
            </a:r>
            <a:r>
              <a:rPr lang="zh-CN" altLang="en-US" sz="1400" dirty="0">
                <a:latin typeface="+mn-ea"/>
                <a:cs typeface="Heiti SC Light" charset="-122"/>
              </a:rPr>
              <a:t> 桃花制农产品天猫旗舰店</a:t>
            </a:r>
            <a:endParaRPr lang="en-GB" sz="1400" dirty="0">
              <a:latin typeface="+mn-ea"/>
              <a:cs typeface="Heiti SC Light" charset="-122"/>
            </a:endParaRPr>
          </a:p>
        </p:txBody>
      </p:sp>
      <p:pic>
        <p:nvPicPr>
          <p:cNvPr id="15" name="图片 14">
            <a:extLst>
              <a:ext uri="{FF2B5EF4-FFF2-40B4-BE49-F238E27FC236}">
                <a16:creationId xmlns:a16="http://schemas.microsoft.com/office/drawing/2014/main" id="{22ACD2C9-5E07-7344-ABBA-DB12B95561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60825" y="4141860"/>
            <a:ext cx="3239715" cy="1915776"/>
          </a:xfrm>
          <a:prstGeom prst="rect">
            <a:avLst/>
          </a:prstGeom>
        </p:spPr>
      </p:pic>
    </p:spTree>
    <p:extLst>
      <p:ext uri="{BB962C8B-B14F-4D97-AF65-F5344CB8AC3E}">
        <p14:creationId xmlns:p14="http://schemas.microsoft.com/office/powerpoint/2010/main" val="313711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7EE63-F270-4AC1-9088-267E69C5605C}"/>
              </a:ext>
            </a:extLst>
          </p:cNvPr>
          <p:cNvSpPr>
            <a:spLocks noGrp="1"/>
          </p:cNvSpPr>
          <p:nvPr>
            <p:ph type="title"/>
          </p:nvPr>
        </p:nvSpPr>
        <p:spPr>
          <a:xfrm>
            <a:off x="601434" y="330649"/>
            <a:ext cx="7450720" cy="568755"/>
          </a:xfrm>
        </p:spPr>
        <p:txBody>
          <a:bodyPr>
            <a:normAutofit/>
          </a:bodyPr>
          <a:lstStyle/>
          <a:p>
            <a:r>
              <a:rPr lang="zh-CN" altLang="en-US" dirty="0"/>
              <a:t>公益传播宏观环境：门槛低、场景广、媒介多</a:t>
            </a:r>
            <a:endParaRPr lang="ca-ES" dirty="0"/>
          </a:p>
        </p:txBody>
      </p:sp>
      <p:sp>
        <p:nvSpPr>
          <p:cNvPr id="3" name="灯片编号占位符 2">
            <a:extLst>
              <a:ext uri="{FF2B5EF4-FFF2-40B4-BE49-F238E27FC236}">
                <a16:creationId xmlns:a16="http://schemas.microsoft.com/office/drawing/2014/main" id="{66C01CFC-939F-4788-A531-A9D13830A9AC}"/>
              </a:ext>
            </a:extLst>
          </p:cNvPr>
          <p:cNvSpPr>
            <a:spLocks noGrp="1"/>
          </p:cNvSpPr>
          <p:nvPr>
            <p:ph type="sldNum" sz="quarter" idx="14"/>
          </p:nvPr>
        </p:nvSpPr>
        <p:spPr/>
        <p:txBody>
          <a:bodyPr/>
          <a:lstStyle/>
          <a:p>
            <a:fld id="{E6049C3D-CCF1-41B9-A681-D61E0CAE4A17}" type="slidenum">
              <a:rPr lang="en-US" altLang="zh-CN" smtClean="0"/>
              <a:pPr/>
              <a:t>11</a:t>
            </a:fld>
            <a:endParaRPr lang="en-US" dirty="0"/>
          </a:p>
        </p:txBody>
      </p:sp>
      <p:sp>
        <p:nvSpPr>
          <p:cNvPr id="4" name="文本占位符 3">
            <a:extLst>
              <a:ext uri="{FF2B5EF4-FFF2-40B4-BE49-F238E27FC236}">
                <a16:creationId xmlns:a16="http://schemas.microsoft.com/office/drawing/2014/main" id="{5A3DDD6A-6741-4D17-A7FD-484180413BB7}"/>
              </a:ext>
            </a:extLst>
          </p:cNvPr>
          <p:cNvSpPr>
            <a:spLocks noGrp="1"/>
          </p:cNvSpPr>
          <p:nvPr>
            <p:ph type="body" sz="quarter" idx="15"/>
          </p:nvPr>
        </p:nvSpPr>
        <p:spPr/>
        <p:txBody>
          <a:bodyPr/>
          <a:lstStyle/>
          <a:p>
            <a:endParaRPr lang="ca-ES" dirty="0"/>
          </a:p>
        </p:txBody>
      </p:sp>
      <p:sp>
        <p:nvSpPr>
          <p:cNvPr id="9" name="文本框 8">
            <a:extLst>
              <a:ext uri="{FF2B5EF4-FFF2-40B4-BE49-F238E27FC236}">
                <a16:creationId xmlns:a16="http://schemas.microsoft.com/office/drawing/2014/main" id="{C5904775-3AFF-4C4C-928A-4CE82DDD9B46}"/>
              </a:ext>
            </a:extLst>
          </p:cNvPr>
          <p:cNvSpPr txBox="1"/>
          <p:nvPr/>
        </p:nvSpPr>
        <p:spPr>
          <a:xfrm>
            <a:off x="538810" y="1751946"/>
            <a:ext cx="3560925" cy="1760482"/>
          </a:xfrm>
          <a:prstGeom prst="rect">
            <a:avLst/>
          </a:prstGeom>
          <a:noFill/>
        </p:spPr>
        <p:txBody>
          <a:bodyPr wrap="square" rtlCol="0">
            <a:spAutoFit/>
          </a:bodyPr>
          <a:lstStyle/>
          <a:p>
            <a:pPr>
              <a:lnSpc>
                <a:spcPct val="125000"/>
              </a:lnSpc>
              <a:buClr>
                <a:srgbClr val="2D97C8"/>
              </a:buClr>
            </a:pPr>
            <a:r>
              <a:rPr kumimoji="1" lang="zh-CN" altLang="en-US" sz="1400" dirty="0">
                <a:latin typeface="+mn-ea"/>
                <a:cs typeface="Heiti SC Light" charset="-122"/>
              </a:rPr>
              <a:t>在人们偏好的新型公益模式中，</a:t>
            </a:r>
            <a:r>
              <a:rPr kumimoji="1" lang="en-US" altLang="zh-CN" sz="3200" b="1" dirty="0">
                <a:solidFill>
                  <a:srgbClr val="2D97C8"/>
                </a:solidFill>
                <a:latin typeface="+mn-ea"/>
                <a:cs typeface="Heiti SC Light" charset="-122"/>
              </a:rPr>
              <a:t>42.2%</a:t>
            </a:r>
            <a:r>
              <a:rPr kumimoji="1" lang="zh-CN" altLang="en-US" sz="3200" b="1" dirty="0">
                <a:solidFill>
                  <a:srgbClr val="2D97C8"/>
                </a:solidFill>
                <a:latin typeface="+mn-ea"/>
                <a:cs typeface="Heiti SC Light" charset="-122"/>
              </a:rPr>
              <a:t> </a:t>
            </a:r>
            <a:r>
              <a:rPr kumimoji="1" lang="zh-CN" altLang="en-US" sz="1400" dirty="0">
                <a:latin typeface="+mn-ea"/>
                <a:cs typeface="Heiti SC Light" charset="-122"/>
              </a:rPr>
              <a:t>的人最关注</a:t>
            </a:r>
            <a:r>
              <a:rPr kumimoji="1" lang="zh-CN" altLang="en-US" sz="1600" b="1" dirty="0">
                <a:solidFill>
                  <a:srgbClr val="2D97C8"/>
                </a:solidFill>
                <a:latin typeface="+mn-ea"/>
                <a:cs typeface="Heiti SC Light" charset="-122"/>
              </a:rPr>
              <a:t>行为公益</a:t>
            </a:r>
            <a:r>
              <a:rPr kumimoji="1" lang="en-US" altLang="zh-CN" sz="1400" baseline="30000" dirty="0">
                <a:latin typeface="+mn-ea"/>
                <a:cs typeface="Heiti SC Light" charset="-122"/>
              </a:rPr>
              <a:t>1</a:t>
            </a:r>
          </a:p>
          <a:p>
            <a:pPr>
              <a:lnSpc>
                <a:spcPct val="125000"/>
              </a:lnSpc>
              <a:buClr>
                <a:srgbClr val="2D97C8"/>
              </a:buClr>
            </a:pPr>
            <a:r>
              <a:rPr kumimoji="1" lang="zh-CN" altLang="en-US" sz="1400" dirty="0">
                <a:latin typeface="+mn-ea"/>
                <a:cs typeface="Heiti SC Light" charset="-122"/>
              </a:rPr>
              <a:t>如一元就能捐画的“小朋友画廊”项目，公众</a:t>
            </a:r>
            <a:r>
              <a:rPr kumimoji="1" lang="zh-CN" altLang="en-US" sz="1400" b="1" dirty="0">
                <a:latin typeface="+mn-ea"/>
                <a:cs typeface="Heiti SC Light" charset="-122"/>
              </a:rPr>
              <a:t>参与门槛降低</a:t>
            </a:r>
            <a:r>
              <a:rPr kumimoji="1" lang="zh-CN" altLang="en-US" sz="1400" dirty="0">
                <a:latin typeface="+mn-ea"/>
                <a:cs typeface="Heiti SC Light" charset="-122"/>
              </a:rPr>
              <a:t>，传统公益</a:t>
            </a:r>
            <a:r>
              <a:rPr kumimoji="1" lang="zh-CN" altLang="en-US" sz="1400" b="1" dirty="0">
                <a:latin typeface="+mn-ea"/>
                <a:cs typeface="Heiti SC Light" charset="-122"/>
              </a:rPr>
              <a:t>沉重感弱化</a:t>
            </a:r>
            <a:r>
              <a:rPr kumimoji="1" lang="zh-CN" altLang="en-US" sz="1400" dirty="0">
                <a:latin typeface="+mn-ea"/>
                <a:cs typeface="Heiti SC Light" charset="-122"/>
              </a:rPr>
              <a:t>，有利于扩大公益行动的广度与深度。</a:t>
            </a:r>
            <a:endParaRPr kumimoji="1" lang="en-US" altLang="zh-CN" sz="1400" dirty="0">
              <a:latin typeface="+mn-ea"/>
              <a:cs typeface="Heiti SC Light" charset="-122"/>
            </a:endParaRPr>
          </a:p>
        </p:txBody>
      </p:sp>
      <p:sp>
        <p:nvSpPr>
          <p:cNvPr id="39" name="文本框 38">
            <a:extLst>
              <a:ext uri="{FF2B5EF4-FFF2-40B4-BE49-F238E27FC236}">
                <a16:creationId xmlns:a16="http://schemas.microsoft.com/office/drawing/2014/main" id="{D939E6EC-E4B0-0A44-84AD-CA53EFE29FC4}"/>
              </a:ext>
            </a:extLst>
          </p:cNvPr>
          <p:cNvSpPr txBox="1"/>
          <p:nvPr/>
        </p:nvSpPr>
        <p:spPr>
          <a:xfrm>
            <a:off x="491442" y="5834753"/>
            <a:ext cx="6546341" cy="507831"/>
          </a:xfrm>
          <a:prstGeom prst="rect">
            <a:avLst/>
          </a:prstGeom>
          <a:noFill/>
        </p:spPr>
        <p:txBody>
          <a:bodyPr wrap="square" rtlCol="0">
            <a:spAutoFit/>
          </a:bodyPr>
          <a:lstStyle/>
          <a:p>
            <a:pPr>
              <a:buClr>
                <a:srgbClr val="2D97C8"/>
              </a:buClr>
            </a:pPr>
            <a:r>
              <a:rPr lang="en-US" altLang="zh-CN" sz="900" baseline="30000" dirty="0">
                <a:latin typeface="微软雅黑" panose="020B0503020204020204" pitchFamily="34" charset="-122"/>
                <a:ea typeface="微软雅黑" panose="020B0503020204020204" pitchFamily="34" charset="-122"/>
                <a:cs typeface="Heiti SC Light" charset="-122"/>
              </a:rPr>
              <a:t>1</a:t>
            </a:r>
            <a:r>
              <a:rPr lang="zh-CN" altLang="en-US" sz="900" baseline="30000" dirty="0">
                <a:latin typeface="微软雅黑" panose="020B0503020204020204" pitchFamily="34" charset="-122"/>
                <a:ea typeface="微软雅黑" panose="020B0503020204020204" pitchFamily="34" charset="-122"/>
                <a:cs typeface="Heiti SC Light" charset="-122"/>
              </a:rPr>
              <a:t> </a:t>
            </a:r>
            <a:r>
              <a:rPr lang="zh-CN" altLang="en-US" sz="900" dirty="0">
                <a:latin typeface="微软雅黑" panose="020B0503020204020204" pitchFamily="34" charset="-122"/>
                <a:ea typeface="微软雅黑" panose="020B0503020204020204" pitchFamily="34" charset="-122"/>
                <a:cs typeface="Heiti SC Light" charset="-122"/>
              </a:rPr>
              <a:t>行为公益是指每个人可以日常参与的简单便捷的公益形式</a:t>
            </a:r>
            <a:endParaRPr lang="en-GB" altLang="zh-CN" sz="900" dirty="0">
              <a:latin typeface="微软雅黑" panose="020B0503020204020204" pitchFamily="34" charset="-122"/>
              <a:ea typeface="微软雅黑" panose="020B0503020204020204" pitchFamily="34" charset="-122"/>
              <a:cs typeface="Heiti SC Light" charset="-122"/>
            </a:endParaRPr>
          </a:p>
          <a:p>
            <a:pPr>
              <a:buClr>
                <a:srgbClr val="2D97C8"/>
              </a:buClr>
            </a:pPr>
            <a:r>
              <a:rPr kumimoji="1" lang="en-US" altLang="zh-CN" sz="900" baseline="30000" dirty="0">
                <a:latin typeface="微软雅黑" panose="020B0503020204020204" pitchFamily="34" charset="-122"/>
                <a:ea typeface="微软雅黑" panose="020B0503020204020204" pitchFamily="34" charset="-122"/>
                <a:cs typeface="Heiti SC Light" charset="-122"/>
              </a:rPr>
              <a:t>2</a:t>
            </a:r>
            <a:r>
              <a:rPr kumimoji="1" lang="zh-CN" altLang="en-US" sz="900" baseline="30000" dirty="0">
                <a:latin typeface="微软雅黑" panose="020B0503020204020204" pitchFamily="34" charset="-122"/>
                <a:ea typeface="微软雅黑" panose="020B0503020204020204" pitchFamily="34" charset="-122"/>
                <a:cs typeface="Heiti SC Light" charset="-122"/>
              </a:rPr>
              <a:t> </a:t>
            </a:r>
            <a:r>
              <a:rPr kumimoji="1" lang="zh-CN" altLang="en-US" sz="900" dirty="0">
                <a:latin typeface="+mn-ea"/>
                <a:cs typeface="Heiti SC Light" charset="-122"/>
              </a:rPr>
              <a:t>截至</a:t>
            </a:r>
            <a:r>
              <a:rPr kumimoji="1" lang="en-US" altLang="zh-CN" sz="900" dirty="0">
                <a:latin typeface="+mn-ea"/>
                <a:cs typeface="Heiti SC Light" charset="-122"/>
              </a:rPr>
              <a:t>2019</a:t>
            </a:r>
            <a:r>
              <a:rPr kumimoji="1" lang="zh-CN" altLang="en-US" sz="900" dirty="0">
                <a:latin typeface="+mn-ea"/>
                <a:cs typeface="Heiti SC Light" charset="-122"/>
              </a:rPr>
              <a:t>年</a:t>
            </a:r>
            <a:r>
              <a:rPr kumimoji="1" lang="en-US" altLang="zh-CN" sz="900" dirty="0">
                <a:latin typeface="+mn-ea"/>
                <a:cs typeface="Heiti SC Light" charset="-122"/>
              </a:rPr>
              <a:t>4</a:t>
            </a:r>
            <a:r>
              <a:rPr kumimoji="1" lang="zh-CN" altLang="en-US" sz="900" dirty="0">
                <a:latin typeface="+mn-ea"/>
                <a:cs typeface="Heiti SC Light" charset="-122"/>
              </a:rPr>
              <a:t>月</a:t>
            </a:r>
            <a:endParaRPr lang="zh-CN" altLang="en-US" sz="900" dirty="0">
              <a:latin typeface="微软雅黑" panose="020B0503020204020204" pitchFamily="34" charset="-122"/>
              <a:ea typeface="微软雅黑" panose="020B0503020204020204" pitchFamily="34" charset="-122"/>
              <a:cs typeface="Heiti SC Light" charset="-122"/>
            </a:endParaRPr>
          </a:p>
          <a:p>
            <a:pPr>
              <a:buClr>
                <a:srgbClr val="2D97C8"/>
              </a:buClr>
            </a:pPr>
            <a:r>
              <a:rPr lang="zh-CN" altLang="en-US" sz="900" dirty="0">
                <a:latin typeface="微软雅黑" panose="020B0503020204020204" pitchFamily="34" charset="-122"/>
                <a:ea typeface="微软雅黑" panose="020B0503020204020204" pitchFamily="34" charset="-122"/>
                <a:cs typeface="Heiti SC Light" charset="-122"/>
              </a:rPr>
              <a:t>数据来源：国双科技</a:t>
            </a:r>
            <a:r>
              <a:rPr lang="en-US" altLang="zh-CN" sz="900" dirty="0">
                <a:latin typeface="微软雅黑" panose="020B0503020204020204" pitchFamily="34" charset="-122"/>
                <a:ea typeface="微软雅黑" panose="020B0503020204020204" pitchFamily="34" charset="-122"/>
                <a:cs typeface="Heiti SC Light" charset="-122"/>
              </a:rPr>
              <a:t>《2017-2018</a:t>
            </a:r>
            <a:r>
              <a:rPr lang="zh-CN" altLang="en-US" sz="900" dirty="0">
                <a:latin typeface="微软雅黑" panose="020B0503020204020204" pitchFamily="34" charset="-122"/>
                <a:ea typeface="微软雅黑" panose="020B0503020204020204" pitchFamily="34" charset="-122"/>
                <a:cs typeface="Heiti SC Light" charset="-122"/>
              </a:rPr>
              <a:t>中国慈善公益发展报告</a:t>
            </a:r>
            <a:r>
              <a:rPr lang="en-US" altLang="zh-CN" sz="900" dirty="0">
                <a:latin typeface="微软雅黑" panose="020B0503020204020204" pitchFamily="34" charset="-122"/>
                <a:ea typeface="微软雅黑" panose="020B0503020204020204" pitchFamily="34" charset="-122"/>
                <a:cs typeface="Heiti SC Light" charset="-122"/>
              </a:rPr>
              <a:t>》</a:t>
            </a:r>
            <a:r>
              <a:rPr lang="zh-CN" altLang="en-US" sz="900" dirty="0">
                <a:latin typeface="微软雅黑" panose="020B0503020204020204" pitchFamily="34" charset="-122"/>
                <a:ea typeface="微软雅黑" panose="020B0503020204020204" pitchFamily="34" charset="-122"/>
                <a:cs typeface="Heiti SC Light" charset="-122"/>
              </a:rPr>
              <a:t>、 支付宝、南都公益基金会《中国非营利品牌报告</a:t>
            </a:r>
            <a:r>
              <a:rPr lang="en-US" altLang="zh-CN" sz="900" dirty="0">
                <a:latin typeface="微软雅黑" panose="020B0503020204020204" pitchFamily="34" charset="-122"/>
                <a:ea typeface="微软雅黑" panose="020B0503020204020204" pitchFamily="34" charset="-122"/>
                <a:cs typeface="Heiti SC Light" charset="-122"/>
              </a:rPr>
              <a:t>2015》</a:t>
            </a:r>
          </a:p>
        </p:txBody>
      </p:sp>
      <p:grpSp>
        <p:nvGrpSpPr>
          <p:cNvPr id="77" name="组合 76">
            <a:extLst>
              <a:ext uri="{FF2B5EF4-FFF2-40B4-BE49-F238E27FC236}">
                <a16:creationId xmlns:a16="http://schemas.microsoft.com/office/drawing/2014/main" id="{8E723059-1BD7-F446-B062-F35D3F16E79A}"/>
              </a:ext>
            </a:extLst>
          </p:cNvPr>
          <p:cNvGrpSpPr/>
          <p:nvPr/>
        </p:nvGrpSpPr>
        <p:grpSpPr>
          <a:xfrm>
            <a:off x="538237" y="3845262"/>
            <a:ext cx="3561498" cy="1615517"/>
            <a:chOff x="491442" y="3521738"/>
            <a:chExt cx="3561498" cy="1615517"/>
          </a:xfrm>
        </p:grpSpPr>
        <p:sp>
          <p:nvSpPr>
            <p:cNvPr id="10" name="圆角矩形 9">
              <a:extLst>
                <a:ext uri="{FF2B5EF4-FFF2-40B4-BE49-F238E27FC236}">
                  <a16:creationId xmlns:a16="http://schemas.microsoft.com/office/drawing/2014/main" id="{E8C91C3D-601C-4A4C-90E4-AF903F067122}"/>
                </a:ext>
              </a:extLst>
            </p:cNvPr>
            <p:cNvSpPr/>
            <p:nvPr/>
          </p:nvSpPr>
          <p:spPr>
            <a:xfrm>
              <a:off x="491442" y="3689565"/>
              <a:ext cx="3561498" cy="36933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6" name="图表 45">
              <a:extLst>
                <a:ext uri="{FF2B5EF4-FFF2-40B4-BE49-F238E27FC236}">
                  <a16:creationId xmlns:a16="http://schemas.microsoft.com/office/drawing/2014/main" id="{A6DEA14C-85ED-CB48-8A8A-6B50736C7F98}"/>
                </a:ext>
              </a:extLst>
            </p:cNvPr>
            <p:cNvGraphicFramePr>
              <a:graphicFrameLocks/>
            </p:cNvGraphicFramePr>
            <p:nvPr/>
          </p:nvGraphicFramePr>
          <p:xfrm>
            <a:off x="541272" y="3521738"/>
            <a:ext cx="3166158" cy="1615517"/>
          </p:xfrm>
          <a:graphic>
            <a:graphicData uri="http://schemas.openxmlformats.org/drawingml/2006/chart">
              <c:chart xmlns:c="http://schemas.openxmlformats.org/drawingml/2006/chart" xmlns:r="http://schemas.openxmlformats.org/officeDocument/2006/relationships" r:id="rId2"/>
            </a:graphicData>
          </a:graphic>
        </p:graphicFrame>
      </p:grpSp>
      <p:sp>
        <p:nvSpPr>
          <p:cNvPr id="49" name="TextBox 40">
            <a:extLst>
              <a:ext uri="{FF2B5EF4-FFF2-40B4-BE49-F238E27FC236}">
                <a16:creationId xmlns:a16="http://schemas.microsoft.com/office/drawing/2014/main" id="{B5C189B9-F21B-874A-B2B4-A8F2A4C5C794}"/>
              </a:ext>
            </a:extLst>
          </p:cNvPr>
          <p:cNvSpPr txBox="1"/>
          <p:nvPr/>
        </p:nvSpPr>
        <p:spPr>
          <a:xfrm>
            <a:off x="8235942" y="1598058"/>
            <a:ext cx="3485841" cy="2068259"/>
          </a:xfrm>
          <a:prstGeom prst="rect">
            <a:avLst/>
          </a:prstGeom>
          <a:noFill/>
        </p:spPr>
        <p:txBody>
          <a:bodyPr wrap="square" rtlCol="0">
            <a:spAutoFit/>
          </a:bodyPr>
          <a:lstStyle/>
          <a:p>
            <a:pPr>
              <a:lnSpc>
                <a:spcPct val="125000"/>
              </a:lnSpc>
              <a:buClr>
                <a:srgbClr val="2D97C8"/>
              </a:buClr>
            </a:pPr>
            <a:r>
              <a:rPr lang="en-US" altLang="zh-CN" sz="3200" b="1" dirty="0">
                <a:solidFill>
                  <a:srgbClr val="2D97C8"/>
                </a:solidFill>
                <a:latin typeface="+mn-ea"/>
                <a:cs typeface="Heiti SC Light" charset="-122"/>
              </a:rPr>
              <a:t>58%</a:t>
            </a:r>
            <a:r>
              <a:rPr lang="zh-CN" altLang="en-US" sz="3200" b="1" dirty="0">
                <a:solidFill>
                  <a:srgbClr val="2D97C8"/>
                </a:solidFill>
                <a:latin typeface="+mn-ea"/>
                <a:cs typeface="Heiti SC Light" charset="-122"/>
              </a:rPr>
              <a:t> </a:t>
            </a:r>
            <a:r>
              <a:rPr lang="zh-CN" altLang="en-US" sz="1400" dirty="0">
                <a:latin typeface="+mn-ea"/>
                <a:cs typeface="Heiti SC Light" charset="-122"/>
              </a:rPr>
              <a:t>的机构采取</a:t>
            </a:r>
            <a:r>
              <a:rPr lang="zh-CN" altLang="en-US" sz="1600" b="1" dirty="0">
                <a:solidFill>
                  <a:srgbClr val="2D97C8"/>
                </a:solidFill>
                <a:latin typeface="+mn-ea"/>
                <a:cs typeface="Heiti SC Light" charset="-122"/>
              </a:rPr>
              <a:t>传统媒体和新媒体结合</a:t>
            </a:r>
            <a:r>
              <a:rPr lang="zh-CN" altLang="en-US" sz="1400" dirty="0">
                <a:latin typeface="+mn-ea"/>
                <a:cs typeface="Heiti SC Light" charset="-122"/>
              </a:rPr>
              <a:t>的对外传播方式。</a:t>
            </a:r>
            <a:endParaRPr lang="en-US" altLang="zh-CN" sz="1400" dirty="0">
              <a:latin typeface="+mn-ea"/>
              <a:cs typeface="Heiti SC Light" charset="-122"/>
            </a:endParaRPr>
          </a:p>
          <a:p>
            <a:pPr>
              <a:lnSpc>
                <a:spcPct val="125000"/>
              </a:lnSpc>
              <a:buClr>
                <a:srgbClr val="2D97C8"/>
              </a:buClr>
            </a:pPr>
            <a:r>
              <a:rPr lang="zh-CN" altLang="en-US" sz="1400" dirty="0">
                <a:latin typeface="+mn-ea"/>
                <a:cs typeface="Heiti SC Light" charset="-122"/>
              </a:rPr>
              <a:t>虽然微信、抖音等新媒体蓬勃发展，但千岛湖和杭州本地的电视台、广播等传统媒体不应被忽视</a:t>
            </a:r>
            <a:endParaRPr lang="en-US" altLang="zh-CN" sz="1400" dirty="0">
              <a:latin typeface="+mn-ea"/>
              <a:cs typeface="Heiti SC Light" charset="-122"/>
            </a:endParaRPr>
          </a:p>
          <a:p>
            <a:pPr>
              <a:lnSpc>
                <a:spcPct val="125000"/>
              </a:lnSpc>
              <a:buClr>
                <a:srgbClr val="2D97C8"/>
              </a:buClr>
            </a:pPr>
            <a:endParaRPr lang="en-US" altLang="zh-CN" sz="1400" dirty="0">
              <a:latin typeface="+mn-ea"/>
              <a:cs typeface="Heiti SC Light" charset="-122"/>
            </a:endParaRPr>
          </a:p>
        </p:txBody>
      </p:sp>
      <p:graphicFrame>
        <p:nvGraphicFramePr>
          <p:cNvPr id="50" name="图表 49">
            <a:extLst>
              <a:ext uri="{FF2B5EF4-FFF2-40B4-BE49-F238E27FC236}">
                <a16:creationId xmlns:a16="http://schemas.microsoft.com/office/drawing/2014/main" id="{0820D319-34A6-0242-81C3-949B4278BFF8}"/>
              </a:ext>
            </a:extLst>
          </p:cNvPr>
          <p:cNvGraphicFramePr>
            <a:graphicFrameLocks/>
          </p:cNvGraphicFramePr>
          <p:nvPr/>
        </p:nvGraphicFramePr>
        <p:xfrm>
          <a:off x="8299711" y="3506981"/>
          <a:ext cx="2978278" cy="2256198"/>
        </p:xfrm>
        <a:graphic>
          <a:graphicData uri="http://schemas.openxmlformats.org/drawingml/2006/chart">
            <c:chart xmlns:c="http://schemas.openxmlformats.org/drawingml/2006/chart" xmlns:r="http://schemas.openxmlformats.org/officeDocument/2006/relationships" r:id="rId3"/>
          </a:graphicData>
        </a:graphic>
      </p:graphicFrame>
      <p:sp>
        <p:nvSpPr>
          <p:cNvPr id="53" name="文本框 52">
            <a:extLst>
              <a:ext uri="{FF2B5EF4-FFF2-40B4-BE49-F238E27FC236}">
                <a16:creationId xmlns:a16="http://schemas.microsoft.com/office/drawing/2014/main" id="{B23AF267-3E00-F545-BCB9-34F67128A8C8}"/>
              </a:ext>
            </a:extLst>
          </p:cNvPr>
          <p:cNvSpPr txBox="1"/>
          <p:nvPr/>
        </p:nvSpPr>
        <p:spPr>
          <a:xfrm>
            <a:off x="4464494" y="1598058"/>
            <a:ext cx="3485851" cy="1683538"/>
          </a:xfrm>
          <a:prstGeom prst="rect">
            <a:avLst/>
          </a:prstGeom>
          <a:noFill/>
        </p:spPr>
        <p:txBody>
          <a:bodyPr wrap="square" rtlCol="0">
            <a:spAutoFit/>
          </a:bodyPr>
          <a:lstStyle/>
          <a:p>
            <a:pPr>
              <a:lnSpc>
                <a:spcPct val="125000"/>
              </a:lnSpc>
              <a:buClr>
                <a:srgbClr val="2D97C8"/>
              </a:buClr>
            </a:pPr>
            <a:r>
              <a:rPr kumimoji="1" lang="zh-CN" altLang="en-US" sz="1400" dirty="0">
                <a:latin typeface="+mn-ea"/>
                <a:cs typeface="Heiti SC Light" charset="-122"/>
              </a:rPr>
              <a:t>公益融入生活场景，实现事事皆公益</a:t>
            </a:r>
            <a:endParaRPr kumimoji="1" lang="en-US" altLang="zh-CN" sz="1400" dirty="0">
              <a:latin typeface="+mn-ea"/>
              <a:cs typeface="Heiti SC Light" charset="-122"/>
            </a:endParaRPr>
          </a:p>
          <a:p>
            <a:pPr>
              <a:lnSpc>
                <a:spcPct val="125000"/>
              </a:lnSpc>
              <a:buClr>
                <a:srgbClr val="2D97C8"/>
              </a:buClr>
            </a:pPr>
            <a:r>
              <a:rPr kumimoji="1" lang="zh-CN" altLang="en-US" sz="1400" b="1" dirty="0">
                <a:solidFill>
                  <a:srgbClr val="2D97C8"/>
                </a:solidFill>
                <a:latin typeface="+mn-ea"/>
                <a:cs typeface="Heiti SC Light" charset="-122"/>
              </a:rPr>
              <a:t>行走</a:t>
            </a:r>
            <a:r>
              <a:rPr kumimoji="1" lang="zh-CN" altLang="en-US" sz="1400" dirty="0">
                <a:latin typeface="+mn-ea"/>
                <a:cs typeface="Heiti SC Light" charset="-122"/>
              </a:rPr>
              <a:t>：微信运动、支付宝捐步数</a:t>
            </a:r>
            <a:endParaRPr kumimoji="1" lang="en-US" altLang="zh-CN" sz="1400" dirty="0">
              <a:latin typeface="+mn-ea"/>
              <a:cs typeface="Heiti SC Light" charset="-122"/>
            </a:endParaRPr>
          </a:p>
          <a:p>
            <a:pPr>
              <a:lnSpc>
                <a:spcPct val="125000"/>
              </a:lnSpc>
              <a:buClr>
                <a:srgbClr val="2D97C8"/>
              </a:buClr>
            </a:pPr>
            <a:r>
              <a:rPr kumimoji="1" lang="zh-CN" altLang="en-US" sz="1400" b="1" dirty="0">
                <a:solidFill>
                  <a:srgbClr val="2D97C8"/>
                </a:solidFill>
                <a:latin typeface="+mn-ea"/>
                <a:cs typeface="Heiti SC Light" charset="-122"/>
              </a:rPr>
              <a:t>跑步</a:t>
            </a:r>
            <a:r>
              <a:rPr kumimoji="1" lang="zh-CN" altLang="en-US" sz="1400" dirty="0">
                <a:latin typeface="+mn-ea"/>
                <a:cs typeface="Heiti SC Light" charset="-122"/>
              </a:rPr>
              <a:t>：</a:t>
            </a:r>
            <a:r>
              <a:rPr kumimoji="1" lang="en-US" altLang="zh-CN" sz="1400" dirty="0" err="1">
                <a:latin typeface="+mn-ea"/>
                <a:cs typeface="Heiti SC Light" charset="-122"/>
              </a:rPr>
              <a:t>Plogging</a:t>
            </a:r>
            <a:r>
              <a:rPr kumimoji="1" lang="zh-CN" altLang="en-US" sz="1400" dirty="0">
                <a:latin typeface="+mn-ea"/>
                <a:cs typeface="Heiti SC Light" charset="-122"/>
              </a:rPr>
              <a:t>（慢跑捡拾垃圾）</a:t>
            </a:r>
            <a:endParaRPr kumimoji="1" lang="en-US" altLang="zh-CN" sz="1400" dirty="0">
              <a:latin typeface="+mn-ea"/>
              <a:cs typeface="Heiti SC Light" charset="-122"/>
            </a:endParaRPr>
          </a:p>
          <a:p>
            <a:pPr>
              <a:lnSpc>
                <a:spcPct val="125000"/>
              </a:lnSpc>
              <a:buClr>
                <a:srgbClr val="2D97C8"/>
              </a:buClr>
            </a:pPr>
            <a:r>
              <a:rPr kumimoji="1" lang="zh-CN" altLang="en-US" sz="1400" b="1" dirty="0">
                <a:solidFill>
                  <a:srgbClr val="2D97C8"/>
                </a:solidFill>
                <a:latin typeface="+mn-ea"/>
                <a:cs typeface="Heiti SC Light" charset="-122"/>
              </a:rPr>
              <a:t>唱歌</a:t>
            </a:r>
            <a:r>
              <a:rPr kumimoji="1" lang="zh-CN" altLang="en-US" sz="1400" dirty="0">
                <a:latin typeface="+mn-ea"/>
                <a:cs typeface="Heiti SC Light" charset="-122"/>
              </a:rPr>
              <a:t>：全民</a:t>
            </a:r>
            <a:r>
              <a:rPr kumimoji="1" lang="en-US" altLang="zh-CN" sz="1400" dirty="0">
                <a:latin typeface="+mn-ea"/>
                <a:cs typeface="Heiti SC Light" charset="-122"/>
              </a:rPr>
              <a:t>K</a:t>
            </a:r>
            <a:r>
              <a:rPr kumimoji="1" lang="zh-CN" altLang="en-US" sz="1400" dirty="0">
                <a:latin typeface="+mn-ea"/>
                <a:cs typeface="Heiti SC Light" charset="-122"/>
              </a:rPr>
              <a:t>歌捐</a:t>
            </a:r>
            <a:r>
              <a:rPr kumimoji="1" lang="en-US" altLang="zh-CN" sz="1400" dirty="0">
                <a:latin typeface="+mn-ea"/>
                <a:cs typeface="Heiti SC Light" charset="-122"/>
              </a:rPr>
              <a:t>K</a:t>
            </a:r>
            <a:r>
              <a:rPr kumimoji="1" lang="zh-CN" altLang="en-US" sz="1400" dirty="0">
                <a:latin typeface="+mn-ea"/>
                <a:cs typeface="Heiti SC Light" charset="-122"/>
              </a:rPr>
              <a:t>币</a:t>
            </a:r>
            <a:endParaRPr kumimoji="1" lang="en-US" altLang="zh-CN" sz="1400" dirty="0">
              <a:latin typeface="+mn-ea"/>
              <a:cs typeface="Heiti SC Light" charset="-122"/>
            </a:endParaRPr>
          </a:p>
          <a:p>
            <a:pPr>
              <a:lnSpc>
                <a:spcPct val="125000"/>
              </a:lnSpc>
              <a:buClr>
                <a:srgbClr val="2D97C8"/>
              </a:buClr>
            </a:pPr>
            <a:r>
              <a:rPr kumimoji="1" lang="zh-CN" altLang="en-US" sz="1400" b="1" dirty="0">
                <a:solidFill>
                  <a:srgbClr val="2D97C8"/>
                </a:solidFill>
                <a:latin typeface="+mn-ea"/>
                <a:cs typeface="Heiti SC Light" charset="-122"/>
              </a:rPr>
              <a:t>读书</a:t>
            </a:r>
            <a:r>
              <a:rPr kumimoji="1" lang="zh-CN" altLang="en-US" sz="1400" dirty="0">
                <a:latin typeface="+mn-ea"/>
                <a:cs typeface="Heiti SC Light" charset="-122"/>
              </a:rPr>
              <a:t>：微信为盲胞读书</a:t>
            </a:r>
            <a:endParaRPr kumimoji="1" lang="en-US" altLang="zh-CN" sz="1400" dirty="0">
              <a:latin typeface="+mn-ea"/>
              <a:cs typeface="Heiti SC Light" charset="-122"/>
            </a:endParaRPr>
          </a:p>
          <a:p>
            <a:pPr>
              <a:lnSpc>
                <a:spcPct val="125000"/>
              </a:lnSpc>
              <a:buClr>
                <a:srgbClr val="2D97C8"/>
              </a:buClr>
            </a:pPr>
            <a:r>
              <a:rPr kumimoji="1" lang="zh-CN" altLang="en-US" sz="1400" b="1" dirty="0">
                <a:solidFill>
                  <a:srgbClr val="2D97C8"/>
                </a:solidFill>
                <a:latin typeface="+mn-ea"/>
                <a:cs typeface="Heiti SC Light" charset="-122"/>
              </a:rPr>
              <a:t>环保行为</a:t>
            </a:r>
            <a:r>
              <a:rPr kumimoji="1" lang="zh-CN" altLang="en-US" sz="1400" dirty="0">
                <a:latin typeface="+mn-ea"/>
                <a:cs typeface="Heiti SC Light" charset="-122"/>
              </a:rPr>
              <a:t>：蚂蚁森林捐能量种真树</a:t>
            </a:r>
            <a:endParaRPr kumimoji="1" lang="en-US" altLang="zh-CN" sz="1400" dirty="0">
              <a:latin typeface="+mn-ea"/>
              <a:cs typeface="Heiti SC Light" charset="-122"/>
            </a:endParaRPr>
          </a:p>
        </p:txBody>
      </p:sp>
      <p:grpSp>
        <p:nvGrpSpPr>
          <p:cNvPr id="54" name="组合 53">
            <a:extLst>
              <a:ext uri="{FF2B5EF4-FFF2-40B4-BE49-F238E27FC236}">
                <a16:creationId xmlns:a16="http://schemas.microsoft.com/office/drawing/2014/main" id="{EEFF9572-809B-FC4B-92E5-5F978CBCB2B9}"/>
              </a:ext>
            </a:extLst>
          </p:cNvPr>
          <p:cNvGrpSpPr/>
          <p:nvPr/>
        </p:nvGrpSpPr>
        <p:grpSpPr>
          <a:xfrm>
            <a:off x="4702337" y="3315878"/>
            <a:ext cx="45719" cy="226243"/>
            <a:chOff x="1398672" y="3834059"/>
            <a:chExt cx="54000" cy="342756"/>
          </a:xfrm>
        </p:grpSpPr>
        <p:sp>
          <p:nvSpPr>
            <p:cNvPr id="55" name="椭圆 54">
              <a:extLst>
                <a:ext uri="{FF2B5EF4-FFF2-40B4-BE49-F238E27FC236}">
                  <a16:creationId xmlns:a16="http://schemas.microsoft.com/office/drawing/2014/main" id="{AC364E01-6174-CB4A-ABE6-EBB4BCAC32D2}"/>
                </a:ext>
              </a:extLst>
            </p:cNvPr>
            <p:cNvSpPr>
              <a:spLocks noChangeAspect="1"/>
            </p:cNvSpPr>
            <p:nvPr/>
          </p:nvSpPr>
          <p:spPr>
            <a:xfrm>
              <a:off x="1398672" y="3834059"/>
              <a:ext cx="54000" cy="54000"/>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2D97C8"/>
                </a:solidFill>
              </a:endParaRPr>
            </a:p>
          </p:txBody>
        </p:sp>
        <p:sp>
          <p:nvSpPr>
            <p:cNvPr id="56" name="椭圆 55">
              <a:extLst>
                <a:ext uri="{FF2B5EF4-FFF2-40B4-BE49-F238E27FC236}">
                  <a16:creationId xmlns:a16="http://schemas.microsoft.com/office/drawing/2014/main" id="{D16E3140-4BD0-E441-B50A-45B27671E147}"/>
                </a:ext>
              </a:extLst>
            </p:cNvPr>
            <p:cNvSpPr>
              <a:spLocks noChangeAspect="1"/>
            </p:cNvSpPr>
            <p:nvPr/>
          </p:nvSpPr>
          <p:spPr>
            <a:xfrm>
              <a:off x="1398672" y="3978437"/>
              <a:ext cx="54000" cy="54000"/>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2D97C8"/>
                </a:solidFill>
              </a:endParaRPr>
            </a:p>
          </p:txBody>
        </p:sp>
        <p:sp>
          <p:nvSpPr>
            <p:cNvPr id="57" name="椭圆 56">
              <a:extLst>
                <a:ext uri="{FF2B5EF4-FFF2-40B4-BE49-F238E27FC236}">
                  <a16:creationId xmlns:a16="http://schemas.microsoft.com/office/drawing/2014/main" id="{2DFEA3C9-8A14-FC45-B645-1E8610F40DC0}"/>
                </a:ext>
              </a:extLst>
            </p:cNvPr>
            <p:cNvSpPr>
              <a:spLocks noChangeAspect="1"/>
            </p:cNvSpPr>
            <p:nvPr/>
          </p:nvSpPr>
          <p:spPr>
            <a:xfrm>
              <a:off x="1398672" y="4122815"/>
              <a:ext cx="54000" cy="54000"/>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2D97C8"/>
                </a:solidFill>
              </a:endParaRPr>
            </a:p>
          </p:txBody>
        </p:sp>
      </p:grpSp>
      <p:sp>
        <p:nvSpPr>
          <p:cNvPr id="58" name="文本框 57">
            <a:extLst>
              <a:ext uri="{FF2B5EF4-FFF2-40B4-BE49-F238E27FC236}">
                <a16:creationId xmlns:a16="http://schemas.microsoft.com/office/drawing/2014/main" id="{E77D84E8-07E0-6441-97B7-7C63FCD897DC}"/>
              </a:ext>
            </a:extLst>
          </p:cNvPr>
          <p:cNvSpPr txBox="1"/>
          <p:nvPr/>
        </p:nvSpPr>
        <p:spPr>
          <a:xfrm>
            <a:off x="4330519" y="3896663"/>
            <a:ext cx="3696924" cy="337015"/>
          </a:xfrm>
          <a:prstGeom prst="rect">
            <a:avLst/>
          </a:prstGeom>
          <a:noFill/>
        </p:spPr>
        <p:txBody>
          <a:bodyPr wrap="square" rtlCol="0">
            <a:spAutoFit/>
          </a:bodyPr>
          <a:lstStyle/>
          <a:p>
            <a:pPr>
              <a:lnSpc>
                <a:spcPct val="125000"/>
              </a:lnSpc>
              <a:buClr>
                <a:srgbClr val="2D97C8"/>
              </a:buClr>
            </a:pPr>
            <a:r>
              <a:rPr kumimoji="1" lang="zh-CN" altLang="en-US" sz="1400" dirty="0">
                <a:latin typeface="+mn-ea"/>
                <a:cs typeface="Heiti SC Light" charset="-122"/>
              </a:rPr>
              <a:t>如支付宝蚂蚁森林</a:t>
            </a:r>
            <a:r>
              <a:rPr kumimoji="1" lang="en-US" altLang="zh-CN" sz="1400" baseline="30000" dirty="0">
                <a:latin typeface="+mn-ea"/>
                <a:cs typeface="Heiti SC Light" charset="-122"/>
              </a:rPr>
              <a:t>2</a:t>
            </a:r>
            <a:r>
              <a:rPr kumimoji="1" lang="en-US" altLang="zh-CN" sz="1400" dirty="0">
                <a:latin typeface="+mn-ea"/>
                <a:cs typeface="Heiti SC Light" charset="-122"/>
              </a:rPr>
              <a:t>:</a:t>
            </a:r>
          </a:p>
        </p:txBody>
      </p:sp>
      <p:grpSp>
        <p:nvGrpSpPr>
          <p:cNvPr id="73" name="组合 72">
            <a:extLst>
              <a:ext uri="{FF2B5EF4-FFF2-40B4-BE49-F238E27FC236}">
                <a16:creationId xmlns:a16="http://schemas.microsoft.com/office/drawing/2014/main" id="{E13C92F4-C73A-7749-9BC4-A06062E1BF5C}"/>
              </a:ext>
            </a:extLst>
          </p:cNvPr>
          <p:cNvGrpSpPr/>
          <p:nvPr/>
        </p:nvGrpSpPr>
        <p:grpSpPr>
          <a:xfrm>
            <a:off x="4491542" y="4727534"/>
            <a:ext cx="3274493" cy="965991"/>
            <a:chOff x="4526009" y="4867160"/>
            <a:chExt cx="3274493" cy="965991"/>
          </a:xfrm>
        </p:grpSpPr>
        <p:grpSp>
          <p:nvGrpSpPr>
            <p:cNvPr id="66" name="组合 65">
              <a:extLst>
                <a:ext uri="{FF2B5EF4-FFF2-40B4-BE49-F238E27FC236}">
                  <a16:creationId xmlns:a16="http://schemas.microsoft.com/office/drawing/2014/main" id="{E74E36E4-04C9-AE4A-902D-458784E0EB67}"/>
                </a:ext>
              </a:extLst>
            </p:cNvPr>
            <p:cNvGrpSpPr/>
            <p:nvPr/>
          </p:nvGrpSpPr>
          <p:grpSpPr>
            <a:xfrm>
              <a:off x="4526009" y="4872842"/>
              <a:ext cx="1049316" cy="959480"/>
              <a:chOff x="4562442" y="4782589"/>
              <a:chExt cx="1049316" cy="959480"/>
            </a:xfrm>
          </p:grpSpPr>
          <p:sp>
            <p:nvSpPr>
              <p:cNvPr id="59" name="文本框 58">
                <a:extLst>
                  <a:ext uri="{FF2B5EF4-FFF2-40B4-BE49-F238E27FC236}">
                    <a16:creationId xmlns:a16="http://schemas.microsoft.com/office/drawing/2014/main" id="{D6228D61-0BF7-2549-BA34-98C81F129934}"/>
                  </a:ext>
                </a:extLst>
              </p:cNvPr>
              <p:cNvSpPr txBox="1"/>
              <p:nvPr/>
            </p:nvSpPr>
            <p:spPr>
              <a:xfrm>
                <a:off x="4562442" y="4782589"/>
                <a:ext cx="1049316" cy="511807"/>
              </a:xfrm>
              <a:prstGeom prst="rect">
                <a:avLst/>
              </a:prstGeom>
              <a:noFill/>
            </p:spPr>
            <p:txBody>
              <a:bodyPr wrap="square" rtlCol="0">
                <a:spAutoFit/>
              </a:bodyPr>
              <a:lstStyle/>
              <a:p>
                <a:pPr>
                  <a:lnSpc>
                    <a:spcPct val="125000"/>
                  </a:lnSpc>
                  <a:buClr>
                    <a:srgbClr val="2D97C8"/>
                  </a:buClr>
                </a:pPr>
                <a:r>
                  <a:rPr kumimoji="1" lang="en-US" altLang="zh-CN" sz="2400" b="1" dirty="0">
                    <a:solidFill>
                      <a:srgbClr val="2D97C8"/>
                    </a:solidFill>
                    <a:latin typeface="+mn-ea"/>
                    <a:cs typeface="Heiti SC Light" charset="-122"/>
                  </a:rPr>
                  <a:t>5</a:t>
                </a:r>
                <a:r>
                  <a:rPr kumimoji="1" lang="zh-CN" altLang="en-US" sz="2400" b="1" dirty="0">
                    <a:solidFill>
                      <a:srgbClr val="2D97C8"/>
                    </a:solidFill>
                    <a:latin typeface="+mn-ea"/>
                    <a:cs typeface="Heiti SC Light" charset="-122"/>
                  </a:rPr>
                  <a:t>亿</a:t>
                </a:r>
                <a:endParaRPr kumimoji="1" lang="en-US" altLang="zh-CN" sz="2400" b="1" dirty="0">
                  <a:solidFill>
                    <a:srgbClr val="2D97C8"/>
                  </a:solidFill>
                  <a:latin typeface="+mn-ea"/>
                  <a:cs typeface="Heiti SC Light" charset="-122"/>
                </a:endParaRPr>
              </a:p>
            </p:txBody>
          </p:sp>
          <p:cxnSp>
            <p:nvCxnSpPr>
              <p:cNvPr id="63" name="直线连接符 62">
                <a:extLst>
                  <a:ext uri="{FF2B5EF4-FFF2-40B4-BE49-F238E27FC236}">
                    <a16:creationId xmlns:a16="http://schemas.microsoft.com/office/drawing/2014/main" id="{9D287BF7-140C-F44E-81D6-4462E77EAFE6}"/>
                  </a:ext>
                </a:extLst>
              </p:cNvPr>
              <p:cNvCxnSpPr>
                <a:cxnSpLocks/>
              </p:cNvCxnSpPr>
              <p:nvPr/>
            </p:nvCxnSpPr>
            <p:spPr>
              <a:xfrm>
                <a:off x="4661147" y="5340223"/>
                <a:ext cx="181854" cy="0"/>
              </a:xfrm>
              <a:prstGeom prst="line">
                <a:avLst/>
              </a:prstGeom>
              <a:ln w="38100">
                <a:solidFill>
                  <a:srgbClr val="2D97C8"/>
                </a:solidFill>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F06F09F7-37A0-B34E-BD1C-065DB7B53248}"/>
                  </a:ext>
                </a:extLst>
              </p:cNvPr>
              <p:cNvSpPr txBox="1"/>
              <p:nvPr/>
            </p:nvSpPr>
            <p:spPr>
              <a:xfrm>
                <a:off x="4570475" y="5405054"/>
                <a:ext cx="1037467" cy="337015"/>
              </a:xfrm>
              <a:prstGeom prst="rect">
                <a:avLst/>
              </a:prstGeom>
              <a:noFill/>
            </p:spPr>
            <p:txBody>
              <a:bodyPr wrap="square" rtlCol="0">
                <a:spAutoFit/>
              </a:bodyPr>
              <a:lstStyle/>
              <a:p>
                <a:pPr>
                  <a:lnSpc>
                    <a:spcPct val="125000"/>
                  </a:lnSpc>
                  <a:buClr>
                    <a:srgbClr val="2D97C8"/>
                  </a:buClr>
                </a:pPr>
                <a:r>
                  <a:rPr kumimoji="1" lang="zh-CN" altLang="en-US" sz="1400" dirty="0">
                    <a:solidFill>
                      <a:srgbClr val="2D97C8"/>
                    </a:solidFill>
                    <a:latin typeface="+mn-ea"/>
                    <a:cs typeface="Heiti SC Light" charset="-122"/>
                  </a:rPr>
                  <a:t>参与用户</a:t>
                </a:r>
                <a:endParaRPr kumimoji="1" lang="en-US" altLang="zh-CN" sz="1400" dirty="0">
                  <a:solidFill>
                    <a:srgbClr val="2D97C8"/>
                  </a:solidFill>
                  <a:latin typeface="+mn-ea"/>
                  <a:cs typeface="Heiti SC Light" charset="-122"/>
                </a:endParaRPr>
              </a:p>
            </p:txBody>
          </p:sp>
        </p:grpSp>
        <p:grpSp>
          <p:nvGrpSpPr>
            <p:cNvPr id="72" name="组合 71">
              <a:extLst>
                <a:ext uri="{FF2B5EF4-FFF2-40B4-BE49-F238E27FC236}">
                  <a16:creationId xmlns:a16="http://schemas.microsoft.com/office/drawing/2014/main" id="{6E188348-4C2E-E14D-9BC9-0DAF20BAFA9E}"/>
                </a:ext>
              </a:extLst>
            </p:cNvPr>
            <p:cNvGrpSpPr/>
            <p:nvPr/>
          </p:nvGrpSpPr>
          <p:grpSpPr>
            <a:xfrm>
              <a:off x="5689027" y="4867160"/>
              <a:ext cx="819222" cy="965162"/>
              <a:chOff x="5725460" y="4776907"/>
              <a:chExt cx="819222" cy="965162"/>
            </a:xfrm>
          </p:grpSpPr>
          <p:sp>
            <p:nvSpPr>
              <p:cNvPr id="60" name="文本框 59">
                <a:extLst>
                  <a:ext uri="{FF2B5EF4-FFF2-40B4-BE49-F238E27FC236}">
                    <a16:creationId xmlns:a16="http://schemas.microsoft.com/office/drawing/2014/main" id="{77023728-D194-6041-AB02-0D35C73BEFA6}"/>
                  </a:ext>
                </a:extLst>
              </p:cNvPr>
              <p:cNvSpPr txBox="1"/>
              <p:nvPr/>
            </p:nvSpPr>
            <p:spPr>
              <a:xfrm>
                <a:off x="5725460" y="4776907"/>
                <a:ext cx="819222" cy="511807"/>
              </a:xfrm>
              <a:prstGeom prst="rect">
                <a:avLst/>
              </a:prstGeom>
              <a:noFill/>
            </p:spPr>
            <p:txBody>
              <a:bodyPr wrap="square" rtlCol="0">
                <a:spAutoFit/>
              </a:bodyPr>
              <a:lstStyle/>
              <a:p>
                <a:pPr>
                  <a:lnSpc>
                    <a:spcPct val="125000"/>
                  </a:lnSpc>
                  <a:buClr>
                    <a:srgbClr val="2D97C8"/>
                  </a:buClr>
                </a:pPr>
                <a:r>
                  <a:rPr kumimoji="1" lang="en-US" altLang="zh-CN" sz="2400" b="1" dirty="0">
                    <a:solidFill>
                      <a:srgbClr val="2D97C8"/>
                    </a:solidFill>
                    <a:latin typeface="+mn-ea"/>
                    <a:cs typeface="Heiti SC Light" charset="-122"/>
                  </a:rPr>
                  <a:t>1</a:t>
                </a:r>
                <a:r>
                  <a:rPr kumimoji="1" lang="zh-CN" altLang="en-US" sz="2400" b="1" dirty="0">
                    <a:solidFill>
                      <a:srgbClr val="2D97C8"/>
                    </a:solidFill>
                    <a:latin typeface="+mn-ea"/>
                    <a:cs typeface="Heiti SC Light" charset="-122"/>
                  </a:rPr>
                  <a:t>亿</a:t>
                </a:r>
                <a:endParaRPr kumimoji="1" lang="en-US" altLang="zh-CN" sz="2400" b="1" dirty="0">
                  <a:solidFill>
                    <a:srgbClr val="2D97C8"/>
                  </a:solidFill>
                  <a:latin typeface="+mn-ea"/>
                  <a:cs typeface="Heiti SC Light" charset="-122"/>
                </a:endParaRPr>
              </a:p>
            </p:txBody>
          </p:sp>
          <p:sp>
            <p:nvSpPr>
              <p:cNvPr id="65" name="文本框 64">
                <a:extLst>
                  <a:ext uri="{FF2B5EF4-FFF2-40B4-BE49-F238E27FC236}">
                    <a16:creationId xmlns:a16="http://schemas.microsoft.com/office/drawing/2014/main" id="{06D2A9D0-6F69-E04C-BFBA-F264A3C30C76}"/>
                  </a:ext>
                </a:extLst>
              </p:cNvPr>
              <p:cNvSpPr txBox="1"/>
              <p:nvPr/>
            </p:nvSpPr>
            <p:spPr>
              <a:xfrm>
                <a:off x="5725460" y="5405054"/>
                <a:ext cx="762476" cy="337015"/>
              </a:xfrm>
              <a:prstGeom prst="rect">
                <a:avLst/>
              </a:prstGeom>
              <a:noFill/>
            </p:spPr>
            <p:txBody>
              <a:bodyPr wrap="square" rtlCol="0">
                <a:spAutoFit/>
              </a:bodyPr>
              <a:lstStyle/>
              <a:p>
                <a:pPr>
                  <a:lnSpc>
                    <a:spcPct val="125000"/>
                  </a:lnSpc>
                  <a:buClr>
                    <a:srgbClr val="2D97C8"/>
                  </a:buClr>
                </a:pPr>
                <a:r>
                  <a:rPr kumimoji="1" lang="zh-CN" altLang="en-US" sz="1400" dirty="0">
                    <a:solidFill>
                      <a:srgbClr val="2D97C8"/>
                    </a:solidFill>
                    <a:latin typeface="+mn-ea"/>
                    <a:cs typeface="Heiti SC Light" charset="-122"/>
                  </a:rPr>
                  <a:t>颗真树</a:t>
                </a:r>
                <a:endParaRPr kumimoji="1" lang="en-US" altLang="zh-CN" sz="1400" dirty="0">
                  <a:solidFill>
                    <a:srgbClr val="2D97C8"/>
                  </a:solidFill>
                  <a:latin typeface="+mn-ea"/>
                  <a:cs typeface="Heiti SC Light" charset="-122"/>
                </a:endParaRPr>
              </a:p>
            </p:txBody>
          </p:sp>
          <p:cxnSp>
            <p:nvCxnSpPr>
              <p:cNvPr id="67" name="直线连接符 66">
                <a:extLst>
                  <a:ext uri="{FF2B5EF4-FFF2-40B4-BE49-F238E27FC236}">
                    <a16:creationId xmlns:a16="http://schemas.microsoft.com/office/drawing/2014/main" id="{784AF8E0-817C-894D-8D09-86FC213CE8B1}"/>
                  </a:ext>
                </a:extLst>
              </p:cNvPr>
              <p:cNvCxnSpPr/>
              <p:nvPr/>
            </p:nvCxnSpPr>
            <p:spPr>
              <a:xfrm>
                <a:off x="5818099" y="5340223"/>
                <a:ext cx="181854" cy="0"/>
              </a:xfrm>
              <a:prstGeom prst="line">
                <a:avLst/>
              </a:prstGeom>
              <a:ln w="38100">
                <a:solidFill>
                  <a:srgbClr val="2D97C8"/>
                </a:solidFill>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D5C269F6-4CCD-9C43-933F-3F0A89D1D2E2}"/>
                </a:ext>
              </a:extLst>
            </p:cNvPr>
            <p:cNvGrpSpPr/>
            <p:nvPr/>
          </p:nvGrpSpPr>
          <p:grpSpPr>
            <a:xfrm>
              <a:off x="6715964" y="4870061"/>
              <a:ext cx="1084538" cy="963090"/>
              <a:chOff x="6752397" y="4779808"/>
              <a:chExt cx="1084538" cy="963090"/>
            </a:xfrm>
          </p:grpSpPr>
          <p:sp>
            <p:nvSpPr>
              <p:cNvPr id="61" name="文本框 60">
                <a:extLst>
                  <a:ext uri="{FF2B5EF4-FFF2-40B4-BE49-F238E27FC236}">
                    <a16:creationId xmlns:a16="http://schemas.microsoft.com/office/drawing/2014/main" id="{2AD02769-5FB5-8A40-8F57-ABA7C01A1C8E}"/>
                  </a:ext>
                </a:extLst>
              </p:cNvPr>
              <p:cNvSpPr txBox="1"/>
              <p:nvPr/>
            </p:nvSpPr>
            <p:spPr>
              <a:xfrm>
                <a:off x="6752397" y="4779808"/>
                <a:ext cx="1084538" cy="511807"/>
              </a:xfrm>
              <a:prstGeom prst="rect">
                <a:avLst/>
              </a:prstGeom>
              <a:noFill/>
            </p:spPr>
            <p:txBody>
              <a:bodyPr wrap="square" rtlCol="0">
                <a:spAutoFit/>
              </a:bodyPr>
              <a:lstStyle/>
              <a:p>
                <a:pPr>
                  <a:lnSpc>
                    <a:spcPct val="125000"/>
                  </a:lnSpc>
                  <a:buClr>
                    <a:srgbClr val="2D97C8"/>
                  </a:buClr>
                </a:pPr>
                <a:r>
                  <a:rPr kumimoji="1" lang="en-US" altLang="zh-CN" sz="2400" b="1" dirty="0">
                    <a:solidFill>
                      <a:srgbClr val="2D97C8"/>
                    </a:solidFill>
                    <a:latin typeface="+mn-ea"/>
                    <a:cs typeface="Heiti SC Light" charset="-122"/>
                  </a:rPr>
                  <a:t>140</a:t>
                </a:r>
                <a:r>
                  <a:rPr kumimoji="1" lang="zh-CN" altLang="en-US" sz="2400" b="1" dirty="0">
                    <a:solidFill>
                      <a:srgbClr val="2D97C8"/>
                    </a:solidFill>
                    <a:latin typeface="+mn-ea"/>
                    <a:cs typeface="Heiti SC Light" charset="-122"/>
                  </a:rPr>
                  <a:t>万</a:t>
                </a:r>
                <a:endParaRPr kumimoji="1" lang="en-US" altLang="zh-CN" sz="2400" b="1" dirty="0">
                  <a:solidFill>
                    <a:srgbClr val="2D97C8"/>
                  </a:solidFill>
                  <a:latin typeface="+mn-ea"/>
                  <a:cs typeface="Heiti SC Light" charset="-122"/>
                </a:endParaRPr>
              </a:p>
            </p:txBody>
          </p:sp>
          <p:sp>
            <p:nvSpPr>
              <p:cNvPr id="69" name="文本框 68">
                <a:extLst>
                  <a:ext uri="{FF2B5EF4-FFF2-40B4-BE49-F238E27FC236}">
                    <a16:creationId xmlns:a16="http://schemas.microsoft.com/office/drawing/2014/main" id="{B04EB5FC-8D68-E345-9B37-0E9761C0CC67}"/>
                  </a:ext>
                </a:extLst>
              </p:cNvPr>
              <p:cNvSpPr txBox="1"/>
              <p:nvPr/>
            </p:nvSpPr>
            <p:spPr>
              <a:xfrm>
                <a:off x="6753005" y="5405883"/>
                <a:ext cx="1083930" cy="337015"/>
              </a:xfrm>
              <a:prstGeom prst="rect">
                <a:avLst/>
              </a:prstGeom>
              <a:noFill/>
            </p:spPr>
            <p:txBody>
              <a:bodyPr wrap="square" rtlCol="0">
                <a:spAutoFit/>
              </a:bodyPr>
              <a:lstStyle/>
              <a:p>
                <a:pPr>
                  <a:lnSpc>
                    <a:spcPct val="125000"/>
                  </a:lnSpc>
                  <a:buClr>
                    <a:srgbClr val="2D97C8"/>
                  </a:buClr>
                </a:pPr>
                <a:r>
                  <a:rPr kumimoji="1" lang="zh-CN" altLang="en-US" sz="1400" dirty="0">
                    <a:solidFill>
                      <a:srgbClr val="2D97C8"/>
                    </a:solidFill>
                    <a:latin typeface="+mn-ea"/>
                    <a:cs typeface="Heiti SC Light" charset="-122"/>
                  </a:rPr>
                  <a:t>亩种植面积</a:t>
                </a:r>
                <a:endParaRPr kumimoji="1" lang="en-US" altLang="zh-CN" sz="1400" dirty="0">
                  <a:solidFill>
                    <a:srgbClr val="2D97C8"/>
                  </a:solidFill>
                  <a:latin typeface="+mn-ea"/>
                  <a:cs typeface="Heiti SC Light" charset="-122"/>
                </a:endParaRPr>
              </a:p>
            </p:txBody>
          </p:sp>
          <p:cxnSp>
            <p:nvCxnSpPr>
              <p:cNvPr id="70" name="直线连接符 69">
                <a:extLst>
                  <a:ext uri="{FF2B5EF4-FFF2-40B4-BE49-F238E27FC236}">
                    <a16:creationId xmlns:a16="http://schemas.microsoft.com/office/drawing/2014/main" id="{F6FB7688-C255-5B4C-BAC6-37E001135B51}"/>
                  </a:ext>
                </a:extLst>
              </p:cNvPr>
              <p:cNvCxnSpPr/>
              <p:nvPr/>
            </p:nvCxnSpPr>
            <p:spPr>
              <a:xfrm>
                <a:off x="6846262" y="5340223"/>
                <a:ext cx="181854" cy="0"/>
              </a:xfrm>
              <a:prstGeom prst="line">
                <a:avLst/>
              </a:prstGeom>
              <a:ln w="38100">
                <a:solidFill>
                  <a:srgbClr val="2D97C8"/>
                </a:solidFill>
              </a:ln>
            </p:spPr>
            <p:style>
              <a:lnRef idx="1">
                <a:schemeClr val="accent1"/>
              </a:lnRef>
              <a:fillRef idx="0">
                <a:schemeClr val="accent1"/>
              </a:fillRef>
              <a:effectRef idx="0">
                <a:schemeClr val="accent1"/>
              </a:effectRef>
              <a:fontRef idx="minor">
                <a:schemeClr val="tx1"/>
              </a:fontRef>
            </p:style>
          </p:cxnSp>
        </p:grpSp>
      </p:grpSp>
      <p:sp>
        <p:nvSpPr>
          <p:cNvPr id="80" name="staff-symbol_36184">
            <a:extLst>
              <a:ext uri="{FF2B5EF4-FFF2-40B4-BE49-F238E27FC236}">
                <a16:creationId xmlns:a16="http://schemas.microsoft.com/office/drawing/2014/main" id="{4A417526-1427-8B4D-AEBA-2394329F0463}"/>
              </a:ext>
            </a:extLst>
          </p:cNvPr>
          <p:cNvSpPr>
            <a:spLocks noChangeAspect="1"/>
          </p:cNvSpPr>
          <p:nvPr/>
        </p:nvSpPr>
        <p:spPr bwMode="auto">
          <a:xfrm>
            <a:off x="4564363" y="4292809"/>
            <a:ext cx="533211" cy="396000"/>
          </a:xfrm>
          <a:custGeom>
            <a:avLst/>
            <a:gdLst>
              <a:gd name="connsiteX0" fmla="*/ 87166 w 569431"/>
              <a:gd name="connsiteY0" fmla="*/ 225085 h 422900"/>
              <a:gd name="connsiteX1" fmla="*/ 94699 w 569431"/>
              <a:gd name="connsiteY1" fmla="*/ 226160 h 422900"/>
              <a:gd name="connsiteX2" fmla="*/ 138820 w 569431"/>
              <a:gd name="connsiteY2" fmla="*/ 285290 h 422900"/>
              <a:gd name="connsiteX3" fmla="*/ 171103 w 569431"/>
              <a:gd name="connsiteY3" fmla="*/ 258413 h 422900"/>
              <a:gd name="connsiteX4" fmla="*/ 172179 w 569431"/>
              <a:gd name="connsiteY4" fmla="*/ 258413 h 422900"/>
              <a:gd name="connsiteX5" fmla="*/ 204463 w 569431"/>
              <a:gd name="connsiteY5" fmla="*/ 285290 h 422900"/>
              <a:gd name="connsiteX6" fmla="*/ 248584 w 569431"/>
              <a:gd name="connsiteY6" fmla="*/ 226160 h 422900"/>
              <a:gd name="connsiteX7" fmla="*/ 256117 w 569431"/>
              <a:gd name="connsiteY7" fmla="*/ 225085 h 422900"/>
              <a:gd name="connsiteX8" fmla="*/ 343283 w 569431"/>
              <a:gd name="connsiteY8" fmla="*/ 422900 h 422900"/>
              <a:gd name="connsiteX9" fmla="*/ 172179 w 569431"/>
              <a:gd name="connsiteY9" fmla="*/ 422900 h 422900"/>
              <a:gd name="connsiteX10" fmla="*/ 0 w 569431"/>
              <a:gd name="connsiteY10" fmla="*/ 422900 h 422900"/>
              <a:gd name="connsiteX11" fmla="*/ 87166 w 569431"/>
              <a:gd name="connsiteY11" fmla="*/ 225085 h 422900"/>
              <a:gd name="connsiteX12" fmla="*/ 498370 w 569431"/>
              <a:gd name="connsiteY12" fmla="*/ 207981 h 422900"/>
              <a:gd name="connsiteX13" fmla="*/ 569431 w 569431"/>
              <a:gd name="connsiteY13" fmla="*/ 368095 h 422900"/>
              <a:gd name="connsiteX14" fmla="*/ 429463 w 569431"/>
              <a:gd name="connsiteY14" fmla="*/ 369170 h 422900"/>
              <a:gd name="connsiteX15" fmla="*/ 351942 w 569431"/>
              <a:gd name="connsiteY15" fmla="*/ 369170 h 422900"/>
              <a:gd name="connsiteX16" fmla="*/ 336868 w 569431"/>
              <a:gd name="connsiteY16" fmla="*/ 298247 h 422900"/>
              <a:gd name="connsiteX17" fmla="*/ 314258 w 569431"/>
              <a:gd name="connsiteY17" fmla="*/ 253114 h 422900"/>
              <a:gd name="connsiteX18" fmla="*/ 361632 w 569431"/>
              <a:gd name="connsiteY18" fmla="*/ 209056 h 422900"/>
              <a:gd name="connsiteX19" fmla="*/ 367015 w 569431"/>
              <a:gd name="connsiteY19" fmla="*/ 209056 h 422900"/>
              <a:gd name="connsiteX20" fmla="*/ 402546 w 569431"/>
              <a:gd name="connsiteY20" fmla="*/ 257412 h 422900"/>
              <a:gd name="connsiteX21" fmla="*/ 429463 w 569431"/>
              <a:gd name="connsiteY21" fmla="*/ 235920 h 422900"/>
              <a:gd name="connsiteX22" fmla="*/ 456380 w 569431"/>
              <a:gd name="connsiteY22" fmla="*/ 256338 h 422900"/>
              <a:gd name="connsiteX23" fmla="*/ 491910 w 569431"/>
              <a:gd name="connsiteY23" fmla="*/ 209056 h 422900"/>
              <a:gd name="connsiteX24" fmla="*/ 498370 w 569431"/>
              <a:gd name="connsiteY24" fmla="*/ 207981 h 422900"/>
              <a:gd name="connsiteX25" fmla="*/ 411120 w 569431"/>
              <a:gd name="connsiteY25" fmla="*/ 87617 h 422900"/>
              <a:gd name="connsiteX26" fmla="*/ 352955 w 569431"/>
              <a:gd name="connsiteY26" fmla="*/ 115563 h 422900"/>
              <a:gd name="connsiteX27" fmla="*/ 352955 w 569431"/>
              <a:gd name="connsiteY27" fmla="*/ 122013 h 422900"/>
              <a:gd name="connsiteX28" fmla="*/ 430508 w 569431"/>
              <a:gd name="connsiteY28" fmla="*/ 210152 h 422900"/>
              <a:gd name="connsiteX29" fmla="*/ 509138 w 569431"/>
              <a:gd name="connsiteY29" fmla="*/ 122013 h 422900"/>
              <a:gd name="connsiteX30" fmla="*/ 509138 w 569431"/>
              <a:gd name="connsiteY30" fmla="*/ 116638 h 422900"/>
              <a:gd name="connsiteX31" fmla="*/ 411120 w 569431"/>
              <a:gd name="connsiteY31" fmla="*/ 87617 h 422900"/>
              <a:gd name="connsiteX32" fmla="*/ 148561 w 569431"/>
              <a:gd name="connsiteY32" fmla="*/ 76776 h 422900"/>
              <a:gd name="connsiteX33" fmla="*/ 77567 w 569431"/>
              <a:gd name="connsiteY33" fmla="*/ 111183 h 422900"/>
              <a:gd name="connsiteX34" fmla="*/ 77567 w 569431"/>
              <a:gd name="connsiteY34" fmla="*/ 118710 h 422900"/>
              <a:gd name="connsiteX35" fmla="*/ 172226 w 569431"/>
              <a:gd name="connsiteY35" fmla="*/ 227308 h 422900"/>
              <a:gd name="connsiteX36" fmla="*/ 269037 w 569431"/>
              <a:gd name="connsiteY36" fmla="*/ 118710 h 422900"/>
              <a:gd name="connsiteX37" fmla="*/ 269037 w 569431"/>
              <a:gd name="connsiteY37" fmla="*/ 112258 h 422900"/>
              <a:gd name="connsiteX38" fmla="*/ 148561 w 569431"/>
              <a:gd name="connsiteY38" fmla="*/ 76776 h 422900"/>
              <a:gd name="connsiteX39" fmla="*/ 444241 w 569431"/>
              <a:gd name="connsiteY39" fmla="*/ 25677 h 422900"/>
              <a:gd name="connsiteX40" fmla="*/ 485441 w 569431"/>
              <a:gd name="connsiteY40" fmla="*/ 36023 h 422900"/>
              <a:gd name="connsiteX41" fmla="*/ 520986 w 569431"/>
              <a:gd name="connsiteY41" fmla="*/ 112339 h 422900"/>
              <a:gd name="connsiteX42" fmla="*/ 520986 w 569431"/>
              <a:gd name="connsiteY42" fmla="*/ 114488 h 422900"/>
              <a:gd name="connsiteX43" fmla="*/ 526372 w 569431"/>
              <a:gd name="connsiteY43" fmla="*/ 124162 h 422900"/>
              <a:gd name="connsiteX44" fmla="*/ 525295 w 569431"/>
              <a:gd name="connsiteY44" fmla="*/ 139211 h 422900"/>
              <a:gd name="connsiteX45" fmla="*/ 517755 w 569431"/>
              <a:gd name="connsiteY45" fmla="*/ 146735 h 422900"/>
              <a:gd name="connsiteX46" fmla="*/ 430508 w 569431"/>
              <a:gd name="connsiteY46" fmla="*/ 221976 h 422900"/>
              <a:gd name="connsiteX47" fmla="*/ 344338 w 569431"/>
              <a:gd name="connsiteY47" fmla="*/ 146735 h 422900"/>
              <a:gd name="connsiteX48" fmla="*/ 335721 w 569431"/>
              <a:gd name="connsiteY48" fmla="*/ 139211 h 422900"/>
              <a:gd name="connsiteX49" fmla="*/ 334644 w 569431"/>
              <a:gd name="connsiteY49" fmla="*/ 123087 h 422900"/>
              <a:gd name="connsiteX50" fmla="*/ 341107 w 569431"/>
              <a:gd name="connsiteY50" fmla="*/ 114488 h 422900"/>
              <a:gd name="connsiteX51" fmla="*/ 341107 w 569431"/>
              <a:gd name="connsiteY51" fmla="*/ 112339 h 422900"/>
              <a:gd name="connsiteX52" fmla="*/ 393886 w 569431"/>
              <a:gd name="connsiteY52" fmla="*/ 36023 h 422900"/>
              <a:gd name="connsiteX53" fmla="*/ 404657 w 569431"/>
              <a:gd name="connsiteY53" fmla="*/ 36023 h 422900"/>
              <a:gd name="connsiteX54" fmla="*/ 411120 w 569431"/>
              <a:gd name="connsiteY54" fmla="*/ 30648 h 422900"/>
              <a:gd name="connsiteX55" fmla="*/ 444241 w 569431"/>
              <a:gd name="connsiteY55" fmla="*/ 25677 h 422900"/>
              <a:gd name="connsiteX56" fmla="*/ 189437 w 569431"/>
              <a:gd name="connsiteY56" fmla="*/ 166 h 422900"/>
              <a:gd name="connsiteX57" fmla="*/ 239994 w 569431"/>
              <a:gd name="connsiteY57" fmla="*/ 12262 h 422900"/>
              <a:gd name="connsiteX58" fmla="*/ 283020 w 569431"/>
              <a:gd name="connsiteY58" fmla="*/ 106882 h 422900"/>
              <a:gd name="connsiteX59" fmla="*/ 284096 w 569431"/>
              <a:gd name="connsiteY59" fmla="*/ 110108 h 422900"/>
              <a:gd name="connsiteX60" fmla="*/ 290550 w 569431"/>
              <a:gd name="connsiteY60" fmla="*/ 120860 h 422900"/>
              <a:gd name="connsiteX61" fmla="*/ 289475 w 569431"/>
              <a:gd name="connsiteY61" fmla="*/ 140214 h 422900"/>
              <a:gd name="connsiteX62" fmla="*/ 279793 w 569431"/>
              <a:gd name="connsiteY62" fmla="*/ 149891 h 422900"/>
              <a:gd name="connsiteX63" fmla="*/ 172226 w 569431"/>
              <a:gd name="connsiteY63" fmla="*/ 242361 h 422900"/>
              <a:gd name="connsiteX64" fmla="*/ 66810 w 569431"/>
              <a:gd name="connsiteY64" fmla="*/ 148816 h 422900"/>
              <a:gd name="connsiteX65" fmla="*/ 56053 w 569431"/>
              <a:gd name="connsiteY65" fmla="*/ 139139 h 422900"/>
              <a:gd name="connsiteX66" fmla="*/ 54978 w 569431"/>
              <a:gd name="connsiteY66" fmla="*/ 120860 h 422900"/>
              <a:gd name="connsiteX67" fmla="*/ 62507 w 569431"/>
              <a:gd name="connsiteY67" fmla="*/ 109033 h 422900"/>
              <a:gd name="connsiteX68" fmla="*/ 62507 w 569431"/>
              <a:gd name="connsiteY68" fmla="*/ 105807 h 422900"/>
              <a:gd name="connsiteX69" fmla="*/ 128123 w 569431"/>
              <a:gd name="connsiteY69" fmla="*/ 12262 h 422900"/>
              <a:gd name="connsiteX70" fmla="*/ 141031 w 569431"/>
              <a:gd name="connsiteY70" fmla="*/ 13337 h 422900"/>
              <a:gd name="connsiteX71" fmla="*/ 148561 w 569431"/>
              <a:gd name="connsiteY71" fmla="*/ 5811 h 422900"/>
              <a:gd name="connsiteX72" fmla="*/ 189437 w 569431"/>
              <a:gd name="connsiteY72" fmla="*/ 166 h 42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69431" h="422900">
                <a:moveTo>
                  <a:pt x="87166" y="225085"/>
                </a:moveTo>
                <a:cubicBezTo>
                  <a:pt x="90394" y="225085"/>
                  <a:pt x="92546" y="225085"/>
                  <a:pt x="94699" y="226160"/>
                </a:cubicBezTo>
                <a:lnTo>
                  <a:pt x="138820" y="285290"/>
                </a:lnTo>
                <a:lnTo>
                  <a:pt x="171103" y="258413"/>
                </a:lnTo>
                <a:lnTo>
                  <a:pt x="172179" y="258413"/>
                </a:lnTo>
                <a:lnTo>
                  <a:pt x="204463" y="285290"/>
                </a:lnTo>
                <a:lnTo>
                  <a:pt x="248584" y="226160"/>
                </a:lnTo>
                <a:cubicBezTo>
                  <a:pt x="250736" y="225085"/>
                  <a:pt x="252889" y="225085"/>
                  <a:pt x="256117" y="225085"/>
                </a:cubicBezTo>
                <a:cubicBezTo>
                  <a:pt x="337903" y="236911"/>
                  <a:pt x="343283" y="422900"/>
                  <a:pt x="343283" y="422900"/>
                </a:cubicBezTo>
                <a:lnTo>
                  <a:pt x="172179" y="422900"/>
                </a:lnTo>
                <a:lnTo>
                  <a:pt x="0" y="422900"/>
                </a:lnTo>
                <a:cubicBezTo>
                  <a:pt x="0" y="422900"/>
                  <a:pt x="5380" y="236911"/>
                  <a:pt x="87166" y="225085"/>
                </a:cubicBezTo>
                <a:close/>
                <a:moveTo>
                  <a:pt x="498370" y="207981"/>
                </a:moveTo>
                <a:cubicBezTo>
                  <a:pt x="565124" y="217652"/>
                  <a:pt x="569431" y="368095"/>
                  <a:pt x="569431" y="368095"/>
                </a:cubicBezTo>
                <a:lnTo>
                  <a:pt x="429463" y="369170"/>
                </a:lnTo>
                <a:lnTo>
                  <a:pt x="351942" y="369170"/>
                </a:lnTo>
                <a:cubicBezTo>
                  <a:pt x="348712" y="345529"/>
                  <a:pt x="344405" y="317590"/>
                  <a:pt x="336868" y="298247"/>
                </a:cubicBezTo>
                <a:cubicBezTo>
                  <a:pt x="329332" y="277830"/>
                  <a:pt x="320718" y="262785"/>
                  <a:pt x="314258" y="253114"/>
                </a:cubicBezTo>
                <a:cubicBezTo>
                  <a:pt x="325025" y="229473"/>
                  <a:pt x="340098" y="211205"/>
                  <a:pt x="361632" y="209056"/>
                </a:cubicBezTo>
                <a:cubicBezTo>
                  <a:pt x="363785" y="207981"/>
                  <a:pt x="365939" y="209056"/>
                  <a:pt x="367015" y="209056"/>
                </a:cubicBezTo>
                <a:lnTo>
                  <a:pt x="402546" y="257412"/>
                </a:lnTo>
                <a:lnTo>
                  <a:pt x="429463" y="235920"/>
                </a:lnTo>
                <a:lnTo>
                  <a:pt x="456380" y="256338"/>
                </a:lnTo>
                <a:lnTo>
                  <a:pt x="491910" y="209056"/>
                </a:lnTo>
                <a:cubicBezTo>
                  <a:pt x="494064" y="207981"/>
                  <a:pt x="496217" y="207981"/>
                  <a:pt x="498370" y="207981"/>
                </a:cubicBezTo>
                <a:close/>
                <a:moveTo>
                  <a:pt x="411120" y="87617"/>
                </a:moveTo>
                <a:cubicBezTo>
                  <a:pt x="406811" y="95141"/>
                  <a:pt x="371266" y="109114"/>
                  <a:pt x="352955" y="115563"/>
                </a:cubicBezTo>
                <a:cubicBezTo>
                  <a:pt x="352955" y="117713"/>
                  <a:pt x="352955" y="119863"/>
                  <a:pt x="352955" y="122013"/>
                </a:cubicBezTo>
                <a:cubicBezTo>
                  <a:pt x="352955" y="163933"/>
                  <a:pt x="386346" y="210152"/>
                  <a:pt x="430508" y="210152"/>
                </a:cubicBezTo>
                <a:cubicBezTo>
                  <a:pt x="474670" y="210152"/>
                  <a:pt x="509138" y="162858"/>
                  <a:pt x="509138" y="122013"/>
                </a:cubicBezTo>
                <a:cubicBezTo>
                  <a:pt x="509138" y="119863"/>
                  <a:pt x="509138" y="118788"/>
                  <a:pt x="509138" y="116638"/>
                </a:cubicBezTo>
                <a:cubicBezTo>
                  <a:pt x="484364" y="113414"/>
                  <a:pt x="427277" y="104815"/>
                  <a:pt x="411120" y="87617"/>
                </a:cubicBezTo>
                <a:close/>
                <a:moveTo>
                  <a:pt x="148561" y="76776"/>
                </a:moveTo>
                <a:cubicBezTo>
                  <a:pt x="143183" y="85378"/>
                  <a:pt x="100156" y="102581"/>
                  <a:pt x="77567" y="111183"/>
                </a:cubicBezTo>
                <a:cubicBezTo>
                  <a:pt x="77567" y="113334"/>
                  <a:pt x="76491" y="116559"/>
                  <a:pt x="77567" y="118710"/>
                </a:cubicBezTo>
                <a:cubicBezTo>
                  <a:pt x="77567" y="170321"/>
                  <a:pt x="117367" y="227308"/>
                  <a:pt x="172226" y="227308"/>
                </a:cubicBezTo>
                <a:cubicBezTo>
                  <a:pt x="227085" y="227308"/>
                  <a:pt x="269037" y="169245"/>
                  <a:pt x="269037" y="118710"/>
                </a:cubicBezTo>
                <a:cubicBezTo>
                  <a:pt x="269037" y="116559"/>
                  <a:pt x="269037" y="114409"/>
                  <a:pt x="269037" y="112258"/>
                </a:cubicBezTo>
                <a:cubicBezTo>
                  <a:pt x="237842" y="109033"/>
                  <a:pt x="167923" y="97205"/>
                  <a:pt x="148561" y="76776"/>
                </a:cubicBezTo>
                <a:close/>
                <a:moveTo>
                  <a:pt x="444241" y="25677"/>
                </a:moveTo>
                <a:cubicBezTo>
                  <a:pt x="456898" y="26349"/>
                  <a:pt x="470900" y="29574"/>
                  <a:pt x="485441" y="36023"/>
                </a:cubicBezTo>
                <a:cubicBezTo>
                  <a:pt x="513447" y="47846"/>
                  <a:pt x="519909" y="76868"/>
                  <a:pt x="520986" y="112339"/>
                </a:cubicBezTo>
                <a:cubicBezTo>
                  <a:pt x="520986" y="113414"/>
                  <a:pt x="520986" y="114488"/>
                  <a:pt x="520986" y="114488"/>
                </a:cubicBezTo>
                <a:cubicBezTo>
                  <a:pt x="524218" y="116638"/>
                  <a:pt x="527449" y="119863"/>
                  <a:pt x="526372" y="124162"/>
                </a:cubicBezTo>
                <a:lnTo>
                  <a:pt x="525295" y="139211"/>
                </a:lnTo>
                <a:cubicBezTo>
                  <a:pt x="525295" y="143510"/>
                  <a:pt x="522064" y="146735"/>
                  <a:pt x="517755" y="146735"/>
                </a:cubicBezTo>
                <a:cubicBezTo>
                  <a:pt x="506984" y="186505"/>
                  <a:pt x="473593" y="221976"/>
                  <a:pt x="430508" y="221976"/>
                </a:cubicBezTo>
                <a:cubicBezTo>
                  <a:pt x="388500" y="221976"/>
                  <a:pt x="355109" y="186505"/>
                  <a:pt x="344338" y="146735"/>
                </a:cubicBezTo>
                <a:cubicBezTo>
                  <a:pt x="340030" y="146735"/>
                  <a:pt x="336798" y="143510"/>
                  <a:pt x="335721" y="139211"/>
                </a:cubicBezTo>
                <a:lnTo>
                  <a:pt x="334644" y="123087"/>
                </a:lnTo>
                <a:cubicBezTo>
                  <a:pt x="334644" y="118788"/>
                  <a:pt x="336798" y="115563"/>
                  <a:pt x="341107" y="114488"/>
                </a:cubicBezTo>
                <a:cubicBezTo>
                  <a:pt x="341107" y="113414"/>
                  <a:pt x="341107" y="112339"/>
                  <a:pt x="341107" y="112339"/>
                </a:cubicBezTo>
                <a:cubicBezTo>
                  <a:pt x="338953" y="81167"/>
                  <a:pt x="351878" y="41397"/>
                  <a:pt x="393886" y="36023"/>
                </a:cubicBezTo>
                <a:cubicBezTo>
                  <a:pt x="397117" y="34948"/>
                  <a:pt x="403580" y="37097"/>
                  <a:pt x="404657" y="36023"/>
                </a:cubicBezTo>
                <a:cubicBezTo>
                  <a:pt x="405734" y="36023"/>
                  <a:pt x="408966" y="31723"/>
                  <a:pt x="411120" y="30648"/>
                </a:cubicBezTo>
                <a:cubicBezTo>
                  <a:pt x="420275" y="26886"/>
                  <a:pt x="431585" y="25005"/>
                  <a:pt x="444241" y="25677"/>
                </a:cubicBezTo>
                <a:close/>
                <a:moveTo>
                  <a:pt x="189437" y="166"/>
                </a:moveTo>
                <a:cubicBezTo>
                  <a:pt x="204765" y="972"/>
                  <a:pt x="221707" y="4736"/>
                  <a:pt x="239994" y="12262"/>
                </a:cubicBezTo>
                <a:cubicBezTo>
                  <a:pt x="274415" y="27315"/>
                  <a:pt x="283020" y="62798"/>
                  <a:pt x="283020" y="106882"/>
                </a:cubicBezTo>
                <a:cubicBezTo>
                  <a:pt x="284096" y="107957"/>
                  <a:pt x="284096" y="109033"/>
                  <a:pt x="284096" y="110108"/>
                </a:cubicBezTo>
                <a:cubicBezTo>
                  <a:pt x="288399" y="111183"/>
                  <a:pt x="291626" y="115484"/>
                  <a:pt x="290550" y="120860"/>
                </a:cubicBezTo>
                <a:lnTo>
                  <a:pt x="289475" y="140214"/>
                </a:lnTo>
                <a:cubicBezTo>
                  <a:pt x="288399" y="145590"/>
                  <a:pt x="285172" y="148816"/>
                  <a:pt x="279793" y="149891"/>
                </a:cubicBezTo>
                <a:cubicBezTo>
                  <a:pt x="266885" y="198277"/>
                  <a:pt x="224934" y="242361"/>
                  <a:pt x="172226" y="242361"/>
                </a:cubicBezTo>
                <a:cubicBezTo>
                  <a:pt x="120594" y="242361"/>
                  <a:pt x="78642" y="198277"/>
                  <a:pt x="66810" y="148816"/>
                </a:cubicBezTo>
                <a:cubicBezTo>
                  <a:pt x="61432" y="148816"/>
                  <a:pt x="57129" y="145590"/>
                  <a:pt x="56053" y="139139"/>
                </a:cubicBezTo>
                <a:lnTo>
                  <a:pt x="54978" y="120860"/>
                </a:lnTo>
                <a:cubicBezTo>
                  <a:pt x="53902" y="115484"/>
                  <a:pt x="57129" y="110108"/>
                  <a:pt x="62507" y="109033"/>
                </a:cubicBezTo>
                <a:cubicBezTo>
                  <a:pt x="62507" y="107957"/>
                  <a:pt x="62507" y="106882"/>
                  <a:pt x="62507" y="105807"/>
                </a:cubicBezTo>
                <a:cubicBezTo>
                  <a:pt x="59280" y="68174"/>
                  <a:pt x="76491" y="19789"/>
                  <a:pt x="128123" y="12262"/>
                </a:cubicBezTo>
                <a:cubicBezTo>
                  <a:pt x="131350" y="11187"/>
                  <a:pt x="139956" y="14413"/>
                  <a:pt x="141031" y="13337"/>
                </a:cubicBezTo>
                <a:cubicBezTo>
                  <a:pt x="142107" y="12262"/>
                  <a:pt x="146410" y="6886"/>
                  <a:pt x="148561" y="5811"/>
                </a:cubicBezTo>
                <a:cubicBezTo>
                  <a:pt x="160394" y="1510"/>
                  <a:pt x="174109" y="-640"/>
                  <a:pt x="189437" y="166"/>
                </a:cubicBezTo>
                <a:close/>
              </a:path>
            </a:pathLst>
          </a:custGeom>
          <a:solidFill>
            <a:schemeClr val="accent1"/>
          </a:solidFill>
          <a:ln>
            <a:noFill/>
          </a:ln>
        </p:spPr>
        <p:txBody>
          <a:bodyPr/>
          <a:lstStyle/>
          <a:p>
            <a:endParaRPr lang="en-GB"/>
          </a:p>
        </p:txBody>
      </p:sp>
      <p:sp>
        <p:nvSpPr>
          <p:cNvPr id="84" name="environment_247414">
            <a:extLst>
              <a:ext uri="{FF2B5EF4-FFF2-40B4-BE49-F238E27FC236}">
                <a16:creationId xmlns:a16="http://schemas.microsoft.com/office/drawing/2014/main" id="{4D75F155-A46B-7041-905A-53283DBDAC30}"/>
              </a:ext>
            </a:extLst>
          </p:cNvPr>
          <p:cNvSpPr>
            <a:spLocks noChangeAspect="1"/>
          </p:cNvSpPr>
          <p:nvPr/>
        </p:nvSpPr>
        <p:spPr bwMode="auto">
          <a:xfrm>
            <a:off x="5799618" y="4306612"/>
            <a:ext cx="396597" cy="3960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09614" h="608697">
                <a:moveTo>
                  <a:pt x="550622" y="470157"/>
                </a:moveTo>
                <a:lnTo>
                  <a:pt x="517346" y="523456"/>
                </a:lnTo>
                <a:cubicBezTo>
                  <a:pt x="513383" y="529716"/>
                  <a:pt x="511355" y="536896"/>
                  <a:pt x="511355" y="544260"/>
                </a:cubicBezTo>
                <a:lnTo>
                  <a:pt x="511355" y="549783"/>
                </a:lnTo>
                <a:cubicBezTo>
                  <a:pt x="511355" y="571508"/>
                  <a:pt x="528960" y="589090"/>
                  <a:pt x="550622" y="589090"/>
                </a:cubicBezTo>
                <a:cubicBezTo>
                  <a:pt x="572375" y="589090"/>
                  <a:pt x="589981" y="571508"/>
                  <a:pt x="589981" y="549783"/>
                </a:cubicBezTo>
                <a:lnTo>
                  <a:pt x="589981" y="544260"/>
                </a:lnTo>
                <a:cubicBezTo>
                  <a:pt x="589981" y="536896"/>
                  <a:pt x="587953" y="529716"/>
                  <a:pt x="583989" y="523456"/>
                </a:cubicBezTo>
                <a:close/>
                <a:moveTo>
                  <a:pt x="393331" y="470157"/>
                </a:moveTo>
                <a:lnTo>
                  <a:pt x="359964" y="523456"/>
                </a:lnTo>
                <a:cubicBezTo>
                  <a:pt x="356000" y="529716"/>
                  <a:pt x="353972" y="536896"/>
                  <a:pt x="353972" y="544260"/>
                </a:cubicBezTo>
                <a:lnTo>
                  <a:pt x="353972" y="549783"/>
                </a:lnTo>
                <a:cubicBezTo>
                  <a:pt x="353972" y="571508"/>
                  <a:pt x="371578" y="589090"/>
                  <a:pt x="393331" y="589090"/>
                </a:cubicBezTo>
                <a:cubicBezTo>
                  <a:pt x="414993" y="589090"/>
                  <a:pt x="432598" y="571508"/>
                  <a:pt x="432598" y="549783"/>
                </a:cubicBezTo>
                <a:lnTo>
                  <a:pt x="432598" y="544260"/>
                </a:lnTo>
                <a:cubicBezTo>
                  <a:pt x="432598" y="536896"/>
                  <a:pt x="430570" y="529716"/>
                  <a:pt x="426607" y="523456"/>
                </a:cubicBezTo>
                <a:close/>
                <a:moveTo>
                  <a:pt x="216353" y="470157"/>
                </a:moveTo>
                <a:lnTo>
                  <a:pt x="182986" y="523456"/>
                </a:lnTo>
                <a:cubicBezTo>
                  <a:pt x="179022" y="529716"/>
                  <a:pt x="176994" y="536896"/>
                  <a:pt x="176994" y="544260"/>
                </a:cubicBezTo>
                <a:lnTo>
                  <a:pt x="176994" y="549783"/>
                </a:lnTo>
                <a:cubicBezTo>
                  <a:pt x="176994" y="571508"/>
                  <a:pt x="194600" y="589090"/>
                  <a:pt x="216353" y="589090"/>
                </a:cubicBezTo>
                <a:cubicBezTo>
                  <a:pt x="238015" y="589090"/>
                  <a:pt x="255620" y="571508"/>
                  <a:pt x="255620" y="549783"/>
                </a:cubicBezTo>
                <a:lnTo>
                  <a:pt x="255620" y="544260"/>
                </a:lnTo>
                <a:cubicBezTo>
                  <a:pt x="255620" y="536896"/>
                  <a:pt x="253592" y="529716"/>
                  <a:pt x="249629" y="523456"/>
                </a:cubicBezTo>
                <a:close/>
                <a:moveTo>
                  <a:pt x="58992" y="470157"/>
                </a:moveTo>
                <a:lnTo>
                  <a:pt x="25625" y="523456"/>
                </a:lnTo>
                <a:cubicBezTo>
                  <a:pt x="21753" y="529716"/>
                  <a:pt x="19633" y="536896"/>
                  <a:pt x="19633" y="544260"/>
                </a:cubicBezTo>
                <a:lnTo>
                  <a:pt x="19633" y="549783"/>
                </a:lnTo>
                <a:cubicBezTo>
                  <a:pt x="19633" y="571508"/>
                  <a:pt x="37331" y="589090"/>
                  <a:pt x="58992" y="589090"/>
                </a:cubicBezTo>
                <a:cubicBezTo>
                  <a:pt x="80654" y="589090"/>
                  <a:pt x="98351" y="571508"/>
                  <a:pt x="98351" y="549783"/>
                </a:cubicBezTo>
                <a:lnTo>
                  <a:pt x="98351" y="544260"/>
                </a:lnTo>
                <a:cubicBezTo>
                  <a:pt x="98351" y="536896"/>
                  <a:pt x="96231" y="529716"/>
                  <a:pt x="92360" y="523456"/>
                </a:cubicBezTo>
                <a:close/>
                <a:moveTo>
                  <a:pt x="462132" y="451689"/>
                </a:moveTo>
                <a:lnTo>
                  <a:pt x="481820" y="451689"/>
                </a:lnTo>
                <a:lnTo>
                  <a:pt x="481820" y="471306"/>
                </a:lnTo>
                <a:lnTo>
                  <a:pt x="462132" y="471306"/>
                </a:lnTo>
                <a:close/>
                <a:moveTo>
                  <a:pt x="127864" y="451689"/>
                </a:moveTo>
                <a:lnTo>
                  <a:pt x="147481" y="451689"/>
                </a:lnTo>
                <a:lnTo>
                  <a:pt x="147481" y="471306"/>
                </a:lnTo>
                <a:lnTo>
                  <a:pt x="127864" y="471306"/>
                </a:lnTo>
                <a:close/>
                <a:moveTo>
                  <a:pt x="550622" y="433060"/>
                </a:moveTo>
                <a:lnTo>
                  <a:pt x="600673" y="513054"/>
                </a:lnTo>
                <a:cubicBezTo>
                  <a:pt x="606572" y="522443"/>
                  <a:pt x="609614" y="533214"/>
                  <a:pt x="609614" y="544260"/>
                </a:cubicBezTo>
                <a:lnTo>
                  <a:pt x="609614" y="549783"/>
                </a:lnTo>
                <a:cubicBezTo>
                  <a:pt x="609614" y="582278"/>
                  <a:pt x="583160" y="608697"/>
                  <a:pt x="550622" y="608697"/>
                </a:cubicBezTo>
                <a:cubicBezTo>
                  <a:pt x="518084" y="608697"/>
                  <a:pt x="491629" y="582278"/>
                  <a:pt x="491629" y="549783"/>
                </a:cubicBezTo>
                <a:lnTo>
                  <a:pt x="491629" y="544260"/>
                </a:lnTo>
                <a:cubicBezTo>
                  <a:pt x="491629" y="533214"/>
                  <a:pt x="494763" y="522443"/>
                  <a:pt x="500662" y="513054"/>
                </a:cubicBezTo>
                <a:close/>
                <a:moveTo>
                  <a:pt x="393331" y="433060"/>
                </a:moveTo>
                <a:lnTo>
                  <a:pt x="443291" y="513054"/>
                </a:lnTo>
                <a:cubicBezTo>
                  <a:pt x="449190" y="522443"/>
                  <a:pt x="452324" y="533214"/>
                  <a:pt x="452324" y="544260"/>
                </a:cubicBezTo>
                <a:lnTo>
                  <a:pt x="452324" y="549783"/>
                </a:lnTo>
                <a:cubicBezTo>
                  <a:pt x="452324" y="582278"/>
                  <a:pt x="425869" y="608697"/>
                  <a:pt x="393331" y="608697"/>
                </a:cubicBezTo>
                <a:cubicBezTo>
                  <a:pt x="360793" y="608697"/>
                  <a:pt x="334339" y="582278"/>
                  <a:pt x="334339" y="549783"/>
                </a:cubicBezTo>
                <a:lnTo>
                  <a:pt x="334339" y="544260"/>
                </a:lnTo>
                <a:cubicBezTo>
                  <a:pt x="334339" y="533214"/>
                  <a:pt x="337381" y="522443"/>
                  <a:pt x="343280" y="513054"/>
                </a:cubicBezTo>
                <a:close/>
                <a:moveTo>
                  <a:pt x="216353" y="433060"/>
                </a:moveTo>
                <a:lnTo>
                  <a:pt x="266313" y="513054"/>
                </a:lnTo>
                <a:cubicBezTo>
                  <a:pt x="272212" y="522443"/>
                  <a:pt x="275346" y="533214"/>
                  <a:pt x="275346" y="544260"/>
                </a:cubicBezTo>
                <a:lnTo>
                  <a:pt x="275346" y="549783"/>
                </a:lnTo>
                <a:cubicBezTo>
                  <a:pt x="275346" y="582278"/>
                  <a:pt x="248891" y="608697"/>
                  <a:pt x="216353" y="608697"/>
                </a:cubicBezTo>
                <a:cubicBezTo>
                  <a:pt x="183815" y="608697"/>
                  <a:pt x="157361" y="582278"/>
                  <a:pt x="157361" y="549783"/>
                </a:cubicBezTo>
                <a:lnTo>
                  <a:pt x="157361" y="544260"/>
                </a:lnTo>
                <a:cubicBezTo>
                  <a:pt x="157361" y="533214"/>
                  <a:pt x="160403" y="522443"/>
                  <a:pt x="166302" y="513054"/>
                </a:cubicBezTo>
                <a:close/>
                <a:moveTo>
                  <a:pt x="58992" y="433060"/>
                </a:moveTo>
                <a:lnTo>
                  <a:pt x="109044" y="513054"/>
                </a:lnTo>
                <a:cubicBezTo>
                  <a:pt x="114851" y="522443"/>
                  <a:pt x="117985" y="533214"/>
                  <a:pt x="117985" y="544260"/>
                </a:cubicBezTo>
                <a:lnTo>
                  <a:pt x="117985" y="549783"/>
                </a:lnTo>
                <a:cubicBezTo>
                  <a:pt x="117985" y="582278"/>
                  <a:pt x="91530" y="608697"/>
                  <a:pt x="58992" y="608697"/>
                </a:cubicBezTo>
                <a:cubicBezTo>
                  <a:pt x="26454" y="608697"/>
                  <a:pt x="0" y="582278"/>
                  <a:pt x="0" y="549783"/>
                </a:cubicBezTo>
                <a:lnTo>
                  <a:pt x="0" y="544260"/>
                </a:lnTo>
                <a:cubicBezTo>
                  <a:pt x="0" y="533214"/>
                  <a:pt x="3134" y="522443"/>
                  <a:pt x="8941" y="513054"/>
                </a:cubicBezTo>
                <a:close/>
                <a:moveTo>
                  <a:pt x="589997" y="392767"/>
                </a:moveTo>
                <a:lnTo>
                  <a:pt x="609614" y="392767"/>
                </a:lnTo>
                <a:lnTo>
                  <a:pt x="609614" y="412384"/>
                </a:lnTo>
                <a:lnTo>
                  <a:pt x="589997" y="412384"/>
                </a:lnTo>
                <a:close/>
                <a:moveTo>
                  <a:pt x="412960" y="294541"/>
                </a:moveTo>
                <a:cubicBezTo>
                  <a:pt x="389178" y="294541"/>
                  <a:pt x="369359" y="311478"/>
                  <a:pt x="364750" y="333844"/>
                </a:cubicBezTo>
                <a:lnTo>
                  <a:pt x="412960" y="333844"/>
                </a:lnTo>
                <a:cubicBezTo>
                  <a:pt x="436650" y="333844"/>
                  <a:pt x="456560" y="316908"/>
                  <a:pt x="461169" y="294541"/>
                </a:cubicBezTo>
                <a:close/>
                <a:moveTo>
                  <a:pt x="148499" y="225784"/>
                </a:moveTo>
                <a:cubicBezTo>
                  <a:pt x="153016" y="248151"/>
                  <a:pt x="172927" y="265087"/>
                  <a:pt x="196617" y="265087"/>
                </a:cubicBezTo>
                <a:lnTo>
                  <a:pt x="244826" y="265087"/>
                </a:lnTo>
                <a:cubicBezTo>
                  <a:pt x="240217" y="242721"/>
                  <a:pt x="220399" y="225784"/>
                  <a:pt x="196617" y="225784"/>
                </a:cubicBezTo>
                <a:close/>
                <a:moveTo>
                  <a:pt x="344102" y="147271"/>
                </a:moveTo>
                <a:lnTo>
                  <a:pt x="344102" y="173779"/>
                </a:lnTo>
                <a:cubicBezTo>
                  <a:pt x="351569" y="177829"/>
                  <a:pt x="361063" y="176725"/>
                  <a:pt x="367331" y="170466"/>
                </a:cubicBezTo>
                <a:cubicBezTo>
                  <a:pt x="373692" y="164207"/>
                  <a:pt x="374706" y="154726"/>
                  <a:pt x="370650" y="147271"/>
                </a:cubicBezTo>
                <a:close/>
                <a:moveTo>
                  <a:pt x="238927" y="147271"/>
                </a:moveTo>
                <a:cubicBezTo>
                  <a:pt x="234871" y="154726"/>
                  <a:pt x="235977" y="164207"/>
                  <a:pt x="242245" y="170466"/>
                </a:cubicBezTo>
                <a:cubicBezTo>
                  <a:pt x="248513" y="176725"/>
                  <a:pt x="258008" y="177829"/>
                  <a:pt x="265474" y="173779"/>
                </a:cubicBezTo>
                <a:lnTo>
                  <a:pt x="265474" y="147271"/>
                </a:lnTo>
                <a:close/>
                <a:moveTo>
                  <a:pt x="285108" y="141840"/>
                </a:moveTo>
                <a:lnTo>
                  <a:pt x="285108" y="176725"/>
                </a:lnTo>
                <a:cubicBezTo>
                  <a:pt x="285108" y="187586"/>
                  <a:pt x="293957" y="196330"/>
                  <a:pt x="304834" y="196330"/>
                </a:cubicBezTo>
                <a:cubicBezTo>
                  <a:pt x="315619" y="196330"/>
                  <a:pt x="324468" y="187586"/>
                  <a:pt x="324468" y="176725"/>
                </a:cubicBezTo>
                <a:lnTo>
                  <a:pt x="324468" y="141840"/>
                </a:lnTo>
                <a:cubicBezTo>
                  <a:pt x="318661" y="145154"/>
                  <a:pt x="312024" y="147271"/>
                  <a:pt x="304834" y="147271"/>
                </a:cubicBezTo>
                <a:cubicBezTo>
                  <a:pt x="297644" y="147271"/>
                  <a:pt x="290915" y="145154"/>
                  <a:pt x="285108" y="141840"/>
                </a:cubicBezTo>
                <a:close/>
                <a:moveTo>
                  <a:pt x="338664" y="88362"/>
                </a:moveTo>
                <a:cubicBezTo>
                  <a:pt x="342075" y="94161"/>
                  <a:pt x="344102" y="100788"/>
                  <a:pt x="344102" y="107968"/>
                </a:cubicBezTo>
                <a:cubicBezTo>
                  <a:pt x="344102" y="115147"/>
                  <a:pt x="342075" y="121867"/>
                  <a:pt x="338664" y="127665"/>
                </a:cubicBezTo>
                <a:lnTo>
                  <a:pt x="373600" y="127665"/>
                </a:lnTo>
                <a:cubicBezTo>
                  <a:pt x="384477" y="127665"/>
                  <a:pt x="393326" y="118829"/>
                  <a:pt x="393326" y="107968"/>
                </a:cubicBezTo>
                <a:cubicBezTo>
                  <a:pt x="393326" y="97199"/>
                  <a:pt x="384477" y="88362"/>
                  <a:pt x="373600" y="88362"/>
                </a:cubicBezTo>
                <a:close/>
                <a:moveTo>
                  <a:pt x="304834" y="88362"/>
                </a:moveTo>
                <a:cubicBezTo>
                  <a:pt x="293957" y="88362"/>
                  <a:pt x="285108" y="97199"/>
                  <a:pt x="285108" y="107968"/>
                </a:cubicBezTo>
                <a:cubicBezTo>
                  <a:pt x="285108" y="118829"/>
                  <a:pt x="293957" y="127665"/>
                  <a:pt x="304834" y="127665"/>
                </a:cubicBezTo>
                <a:cubicBezTo>
                  <a:pt x="315619" y="127665"/>
                  <a:pt x="324468" y="118829"/>
                  <a:pt x="324468" y="107968"/>
                </a:cubicBezTo>
                <a:cubicBezTo>
                  <a:pt x="324468" y="97199"/>
                  <a:pt x="315619" y="88362"/>
                  <a:pt x="304834" y="88362"/>
                </a:cubicBezTo>
                <a:close/>
                <a:moveTo>
                  <a:pt x="235977" y="88362"/>
                </a:moveTo>
                <a:cubicBezTo>
                  <a:pt x="225100" y="88362"/>
                  <a:pt x="216343" y="97199"/>
                  <a:pt x="216343" y="107968"/>
                </a:cubicBezTo>
                <a:cubicBezTo>
                  <a:pt x="216343" y="118829"/>
                  <a:pt x="225100" y="127665"/>
                  <a:pt x="235977" y="127665"/>
                </a:cubicBezTo>
                <a:lnTo>
                  <a:pt x="270913" y="127665"/>
                </a:lnTo>
                <a:cubicBezTo>
                  <a:pt x="267594" y="121867"/>
                  <a:pt x="265474" y="115147"/>
                  <a:pt x="265474" y="107968"/>
                </a:cubicBezTo>
                <a:cubicBezTo>
                  <a:pt x="265474" y="100788"/>
                  <a:pt x="267594" y="94161"/>
                  <a:pt x="270913" y="88362"/>
                </a:cubicBezTo>
                <a:close/>
                <a:moveTo>
                  <a:pt x="356166" y="40005"/>
                </a:moveTo>
                <a:cubicBezTo>
                  <a:pt x="352076" y="39464"/>
                  <a:pt x="347836" y="40223"/>
                  <a:pt x="344102" y="42248"/>
                </a:cubicBezTo>
                <a:lnTo>
                  <a:pt x="344102" y="68757"/>
                </a:lnTo>
                <a:lnTo>
                  <a:pt x="370650" y="68757"/>
                </a:lnTo>
                <a:cubicBezTo>
                  <a:pt x="374706" y="61301"/>
                  <a:pt x="373692" y="51821"/>
                  <a:pt x="367331" y="45562"/>
                </a:cubicBezTo>
                <a:cubicBezTo>
                  <a:pt x="364197" y="42387"/>
                  <a:pt x="360257" y="40546"/>
                  <a:pt x="356166" y="40005"/>
                </a:cubicBezTo>
                <a:close/>
                <a:moveTo>
                  <a:pt x="253410" y="40005"/>
                </a:moveTo>
                <a:cubicBezTo>
                  <a:pt x="249320" y="40546"/>
                  <a:pt x="245379" y="42387"/>
                  <a:pt x="242245" y="45562"/>
                </a:cubicBezTo>
                <a:cubicBezTo>
                  <a:pt x="235977" y="51821"/>
                  <a:pt x="234871" y="61301"/>
                  <a:pt x="238927" y="68757"/>
                </a:cubicBezTo>
                <a:lnTo>
                  <a:pt x="265474" y="68757"/>
                </a:lnTo>
                <a:lnTo>
                  <a:pt x="265474" y="42248"/>
                </a:lnTo>
                <a:cubicBezTo>
                  <a:pt x="261741" y="40223"/>
                  <a:pt x="257501" y="39464"/>
                  <a:pt x="253410" y="40005"/>
                </a:cubicBezTo>
                <a:close/>
                <a:moveTo>
                  <a:pt x="304834" y="19605"/>
                </a:moveTo>
                <a:cubicBezTo>
                  <a:pt x="293957" y="19605"/>
                  <a:pt x="285108" y="28442"/>
                  <a:pt x="285108" y="39303"/>
                </a:cubicBezTo>
                <a:lnTo>
                  <a:pt x="285108" y="74188"/>
                </a:lnTo>
                <a:cubicBezTo>
                  <a:pt x="290915" y="70782"/>
                  <a:pt x="297644" y="68757"/>
                  <a:pt x="304834" y="68757"/>
                </a:cubicBezTo>
                <a:cubicBezTo>
                  <a:pt x="312024" y="68757"/>
                  <a:pt x="318661" y="70782"/>
                  <a:pt x="324468" y="74188"/>
                </a:cubicBezTo>
                <a:lnTo>
                  <a:pt x="324468" y="39303"/>
                </a:lnTo>
                <a:cubicBezTo>
                  <a:pt x="324468" y="28442"/>
                  <a:pt x="315619" y="19605"/>
                  <a:pt x="304834" y="19605"/>
                </a:cubicBezTo>
                <a:close/>
                <a:moveTo>
                  <a:pt x="304834" y="0"/>
                </a:moveTo>
                <a:cubicBezTo>
                  <a:pt x="320505" y="0"/>
                  <a:pt x="333963" y="9296"/>
                  <a:pt x="340231" y="22551"/>
                </a:cubicBezTo>
                <a:cubicBezTo>
                  <a:pt x="354150" y="17580"/>
                  <a:pt x="370189" y="20526"/>
                  <a:pt x="381250" y="31663"/>
                </a:cubicBezTo>
                <a:cubicBezTo>
                  <a:pt x="392404" y="42709"/>
                  <a:pt x="395354" y="58724"/>
                  <a:pt x="390376" y="72623"/>
                </a:cubicBezTo>
                <a:cubicBezTo>
                  <a:pt x="403650" y="78882"/>
                  <a:pt x="412960" y="92320"/>
                  <a:pt x="412960" y="107968"/>
                </a:cubicBezTo>
                <a:cubicBezTo>
                  <a:pt x="412960" y="123615"/>
                  <a:pt x="403650" y="137054"/>
                  <a:pt x="390376" y="143405"/>
                </a:cubicBezTo>
                <a:cubicBezTo>
                  <a:pt x="395354" y="157211"/>
                  <a:pt x="392404" y="173319"/>
                  <a:pt x="381250" y="184365"/>
                </a:cubicBezTo>
                <a:cubicBezTo>
                  <a:pt x="373600" y="192004"/>
                  <a:pt x="363552" y="195870"/>
                  <a:pt x="353505" y="195870"/>
                </a:cubicBezTo>
                <a:cubicBezTo>
                  <a:pt x="348988" y="195870"/>
                  <a:pt x="344563" y="194950"/>
                  <a:pt x="340231" y="193477"/>
                </a:cubicBezTo>
                <a:cubicBezTo>
                  <a:pt x="335346" y="203878"/>
                  <a:pt x="325943" y="211702"/>
                  <a:pt x="314605" y="214647"/>
                </a:cubicBezTo>
                <a:lnTo>
                  <a:pt x="314605" y="348755"/>
                </a:lnTo>
                <a:lnTo>
                  <a:pt x="344471" y="336882"/>
                </a:lnTo>
                <a:cubicBezTo>
                  <a:pt x="347882" y="302089"/>
                  <a:pt x="377287" y="274936"/>
                  <a:pt x="412960" y="274936"/>
                </a:cubicBezTo>
                <a:lnTo>
                  <a:pt x="481818" y="274936"/>
                </a:lnTo>
                <a:lnTo>
                  <a:pt x="481818" y="284693"/>
                </a:lnTo>
                <a:cubicBezTo>
                  <a:pt x="481818" y="322615"/>
                  <a:pt x="450937" y="353450"/>
                  <a:pt x="412960" y="353450"/>
                </a:cubicBezTo>
                <a:lnTo>
                  <a:pt x="355901" y="353450"/>
                </a:lnTo>
                <a:lnTo>
                  <a:pt x="314605" y="369926"/>
                </a:lnTo>
                <a:lnTo>
                  <a:pt x="314605" y="392753"/>
                </a:lnTo>
                <a:lnTo>
                  <a:pt x="570309" y="392753"/>
                </a:lnTo>
                <a:lnTo>
                  <a:pt x="570309" y="412358"/>
                </a:lnTo>
                <a:lnTo>
                  <a:pt x="314605" y="412358"/>
                </a:lnTo>
                <a:lnTo>
                  <a:pt x="314605" y="481115"/>
                </a:lnTo>
                <a:lnTo>
                  <a:pt x="294971" y="481115"/>
                </a:lnTo>
                <a:lnTo>
                  <a:pt x="294971" y="412358"/>
                </a:lnTo>
                <a:lnTo>
                  <a:pt x="0" y="412358"/>
                </a:lnTo>
                <a:lnTo>
                  <a:pt x="0" y="392753"/>
                </a:lnTo>
                <a:lnTo>
                  <a:pt x="294971" y="392753"/>
                </a:lnTo>
                <a:lnTo>
                  <a:pt x="294971" y="301169"/>
                </a:lnTo>
                <a:lnTo>
                  <a:pt x="253767" y="284693"/>
                </a:lnTo>
                <a:lnTo>
                  <a:pt x="196617" y="284693"/>
                </a:lnTo>
                <a:cubicBezTo>
                  <a:pt x="158731" y="284693"/>
                  <a:pt x="127851" y="253858"/>
                  <a:pt x="127851" y="216028"/>
                </a:cubicBezTo>
                <a:lnTo>
                  <a:pt x="127851" y="206179"/>
                </a:lnTo>
                <a:lnTo>
                  <a:pt x="196617" y="206179"/>
                </a:lnTo>
                <a:cubicBezTo>
                  <a:pt x="232290" y="206179"/>
                  <a:pt x="261695" y="233424"/>
                  <a:pt x="265105" y="268125"/>
                </a:cubicBezTo>
                <a:lnTo>
                  <a:pt x="294971" y="279998"/>
                </a:lnTo>
                <a:lnTo>
                  <a:pt x="294971" y="214555"/>
                </a:lnTo>
                <a:cubicBezTo>
                  <a:pt x="283633" y="211610"/>
                  <a:pt x="274323" y="203786"/>
                  <a:pt x="269346" y="193477"/>
                </a:cubicBezTo>
                <a:cubicBezTo>
                  <a:pt x="265105" y="194950"/>
                  <a:pt x="260681" y="195870"/>
                  <a:pt x="256164" y="195870"/>
                </a:cubicBezTo>
                <a:cubicBezTo>
                  <a:pt x="246024" y="195870"/>
                  <a:pt x="235977" y="192004"/>
                  <a:pt x="228326" y="184365"/>
                </a:cubicBezTo>
                <a:cubicBezTo>
                  <a:pt x="217265" y="173319"/>
                  <a:pt x="214315" y="157211"/>
                  <a:pt x="219200" y="143405"/>
                </a:cubicBezTo>
                <a:cubicBezTo>
                  <a:pt x="205927" y="137054"/>
                  <a:pt x="196617" y="123615"/>
                  <a:pt x="196617" y="107968"/>
                </a:cubicBezTo>
                <a:cubicBezTo>
                  <a:pt x="196617" y="92320"/>
                  <a:pt x="205927" y="78882"/>
                  <a:pt x="219200" y="72623"/>
                </a:cubicBezTo>
                <a:cubicBezTo>
                  <a:pt x="214315" y="58724"/>
                  <a:pt x="217265" y="42709"/>
                  <a:pt x="228326" y="31663"/>
                </a:cubicBezTo>
                <a:cubicBezTo>
                  <a:pt x="239388" y="20526"/>
                  <a:pt x="255519" y="17580"/>
                  <a:pt x="269346" y="22551"/>
                </a:cubicBezTo>
                <a:cubicBezTo>
                  <a:pt x="275706" y="9296"/>
                  <a:pt x="289164" y="0"/>
                  <a:pt x="304834" y="0"/>
                </a:cubicBezTo>
                <a:close/>
              </a:path>
            </a:pathLst>
          </a:custGeom>
          <a:solidFill>
            <a:schemeClr val="accent1"/>
          </a:solidFill>
          <a:ln>
            <a:noFill/>
          </a:ln>
        </p:spPr>
        <p:txBody>
          <a:bodyPr/>
          <a:lstStyle/>
          <a:p>
            <a:endParaRPr lang="zh-CN" altLang="en-US" dirty="0"/>
          </a:p>
        </p:txBody>
      </p:sp>
      <p:sp>
        <p:nvSpPr>
          <p:cNvPr id="85" name="vegetables_99065">
            <a:extLst>
              <a:ext uri="{FF2B5EF4-FFF2-40B4-BE49-F238E27FC236}">
                <a16:creationId xmlns:a16="http://schemas.microsoft.com/office/drawing/2014/main" id="{A0F7B41A-92CA-464B-A753-C13EEB5BE8B9}"/>
              </a:ext>
            </a:extLst>
          </p:cNvPr>
          <p:cNvSpPr>
            <a:spLocks noChangeAspect="1"/>
          </p:cNvSpPr>
          <p:nvPr/>
        </p:nvSpPr>
        <p:spPr bwMode="auto">
          <a:xfrm>
            <a:off x="6951442" y="4311051"/>
            <a:ext cx="463955" cy="396000"/>
          </a:xfrm>
          <a:custGeom>
            <a:avLst/>
            <a:gdLst>
              <a:gd name="T0" fmla="*/ 3231 w 5780"/>
              <a:gd name="T1" fmla="*/ 1909 h 4940"/>
              <a:gd name="T2" fmla="*/ 2705 w 5780"/>
              <a:gd name="T3" fmla="*/ 1818 h 4940"/>
              <a:gd name="T4" fmla="*/ 2253 w 5780"/>
              <a:gd name="T5" fmla="*/ 1094 h 4940"/>
              <a:gd name="T6" fmla="*/ 2884 w 5780"/>
              <a:gd name="T7" fmla="*/ 1093 h 4940"/>
              <a:gd name="T8" fmla="*/ 2238 w 5780"/>
              <a:gd name="T9" fmla="*/ 1093 h 4940"/>
              <a:gd name="T10" fmla="*/ 5674 w 5780"/>
              <a:gd name="T11" fmla="*/ 0 h 4940"/>
              <a:gd name="T12" fmla="*/ 3412 w 5780"/>
              <a:gd name="T13" fmla="*/ 1093 h 4940"/>
              <a:gd name="T14" fmla="*/ 4043 w 5780"/>
              <a:gd name="T15" fmla="*/ 1094 h 4940"/>
              <a:gd name="T16" fmla="*/ 3322 w 5780"/>
              <a:gd name="T17" fmla="*/ 972 h 4940"/>
              <a:gd name="T18" fmla="*/ 1734 w 5780"/>
              <a:gd name="T19" fmla="*/ 1643 h 4940"/>
              <a:gd name="T20" fmla="*/ 2148 w 5780"/>
              <a:gd name="T21" fmla="*/ 1788 h 4940"/>
              <a:gd name="T22" fmla="*/ 1590 w 5780"/>
              <a:gd name="T23" fmla="*/ 1002 h 4940"/>
              <a:gd name="T24" fmla="*/ 973 w 5780"/>
              <a:gd name="T25" fmla="*/ 972 h 4940"/>
              <a:gd name="T26" fmla="*/ 1387 w 5780"/>
              <a:gd name="T27" fmla="*/ 827 h 4940"/>
              <a:gd name="T28" fmla="*/ 2855 w 5780"/>
              <a:gd name="T29" fmla="*/ 4199 h 4940"/>
              <a:gd name="T30" fmla="*/ 1161 w 5780"/>
              <a:gd name="T31" fmla="*/ 4875 h 4940"/>
              <a:gd name="T32" fmla="*/ 83 w 5780"/>
              <a:gd name="T33" fmla="*/ 3367 h 4940"/>
              <a:gd name="T34" fmla="*/ 945 w 5780"/>
              <a:gd name="T35" fmla="*/ 2425 h 4940"/>
              <a:gd name="T36" fmla="*/ 1271 w 5780"/>
              <a:gd name="T37" fmla="*/ 2516 h 4940"/>
              <a:gd name="T38" fmla="*/ 2486 w 5780"/>
              <a:gd name="T39" fmla="*/ 3163 h 4940"/>
              <a:gd name="T40" fmla="*/ 1603 w 5780"/>
              <a:gd name="T41" fmla="*/ 2911 h 4940"/>
              <a:gd name="T42" fmla="*/ 1552 w 5780"/>
              <a:gd name="T43" fmla="*/ 3437 h 4940"/>
              <a:gd name="T44" fmla="*/ 473 w 5780"/>
              <a:gd name="T45" fmla="*/ 3098 h 4940"/>
              <a:gd name="T46" fmla="*/ 1273 w 5780"/>
              <a:gd name="T47" fmla="*/ 2789 h 4940"/>
              <a:gd name="T48" fmla="*/ 473 w 5780"/>
              <a:gd name="T49" fmla="*/ 3098 h 4940"/>
              <a:gd name="T50" fmla="*/ 1457 w 5780"/>
              <a:gd name="T51" fmla="*/ 3640 h 4940"/>
              <a:gd name="T52" fmla="*/ 429 w 5780"/>
              <a:gd name="T53" fmla="*/ 3426 h 4940"/>
              <a:gd name="T54" fmla="*/ 286 w 5780"/>
              <a:gd name="T55" fmla="*/ 3578 h 4940"/>
              <a:gd name="T56" fmla="*/ 1096 w 5780"/>
              <a:gd name="T57" fmla="*/ 4625 h 4940"/>
              <a:gd name="T58" fmla="*/ 1337 w 5780"/>
              <a:gd name="T59" fmla="*/ 4583 h 4940"/>
              <a:gd name="T60" fmla="*/ 2012 w 5780"/>
              <a:gd name="T61" fmla="*/ 3444 h 4940"/>
              <a:gd name="T62" fmla="*/ 1603 w 5780"/>
              <a:gd name="T63" fmla="*/ 4726 h 4940"/>
              <a:gd name="T64" fmla="*/ 3759 w 5780"/>
              <a:gd name="T65" fmla="*/ 1909 h 4940"/>
              <a:gd name="T66" fmla="*/ 4390 w 5780"/>
              <a:gd name="T67" fmla="*/ 1910 h 4940"/>
              <a:gd name="T68" fmla="*/ 3668 w 5780"/>
              <a:gd name="T69" fmla="*/ 1788 h 4940"/>
              <a:gd name="T70" fmla="*/ 3371 w 5780"/>
              <a:gd name="T71" fmla="*/ 4176 h 4940"/>
              <a:gd name="T72" fmla="*/ 5674 w 5780"/>
              <a:gd name="T73" fmla="*/ 4069 h 4940"/>
              <a:gd name="T74" fmla="*/ 3860 w 5780"/>
              <a:gd name="T75" fmla="*/ 2605 h 4940"/>
              <a:gd name="T76" fmla="*/ 3244 w 5780"/>
              <a:gd name="T77" fmla="*/ 2634 h 4940"/>
              <a:gd name="T78" fmla="*/ 5256 w 5780"/>
              <a:gd name="T79" fmla="*/ 1429 h 4940"/>
              <a:gd name="T80" fmla="*/ 5256 w 5780"/>
              <a:gd name="T81" fmla="*/ 1643 h 4940"/>
              <a:gd name="T82" fmla="*/ 5670 w 5780"/>
              <a:gd name="T83" fmla="*/ 1789 h 4940"/>
              <a:gd name="T84" fmla="*/ 4082 w 5780"/>
              <a:gd name="T85" fmla="*/ 3275 h 4940"/>
              <a:gd name="T86" fmla="*/ 4496 w 5780"/>
              <a:gd name="T87" fmla="*/ 3421 h 4940"/>
              <a:gd name="T88" fmla="*/ 4707 w 5780"/>
              <a:gd name="T89" fmla="*/ 1002 h 4940"/>
              <a:gd name="T90" fmla="*/ 5232 w 5780"/>
              <a:gd name="T91" fmla="*/ 1093 h 4940"/>
              <a:gd name="T92" fmla="*/ 4586 w 5780"/>
              <a:gd name="T93" fmla="*/ 1093 h 4940"/>
              <a:gd name="T94" fmla="*/ 5035 w 5780"/>
              <a:gd name="T95" fmla="*/ 2605 h 4940"/>
              <a:gd name="T96" fmla="*/ 4418 w 5780"/>
              <a:gd name="T97" fmla="*/ 2634 h 4940"/>
              <a:gd name="T98" fmla="*/ 5054 w 5780"/>
              <a:gd name="T99" fmla="*/ 3451 h 4940"/>
              <a:gd name="T100" fmla="*/ 5579 w 5780"/>
              <a:gd name="T101" fmla="*/ 3541 h 4940"/>
              <a:gd name="T102" fmla="*/ 4933 w 5780"/>
              <a:gd name="T103" fmla="*/ 3541 h 4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0" h="4940">
                <a:moveTo>
                  <a:pt x="2494" y="1789"/>
                </a:moveTo>
                <a:cubicBezTo>
                  <a:pt x="2523" y="1584"/>
                  <a:pt x="2701" y="1429"/>
                  <a:pt x="2908" y="1429"/>
                </a:cubicBezTo>
                <a:cubicBezTo>
                  <a:pt x="3115" y="1429"/>
                  <a:pt x="3293" y="1584"/>
                  <a:pt x="3322" y="1789"/>
                </a:cubicBezTo>
                <a:cubicBezTo>
                  <a:pt x="3330" y="1847"/>
                  <a:pt x="3289" y="1901"/>
                  <a:pt x="3231" y="1909"/>
                </a:cubicBezTo>
                <a:cubicBezTo>
                  <a:pt x="3226" y="1910"/>
                  <a:pt x="3221" y="1910"/>
                  <a:pt x="3216" y="1910"/>
                </a:cubicBezTo>
                <a:cubicBezTo>
                  <a:pt x="3164" y="1910"/>
                  <a:pt x="3118" y="1872"/>
                  <a:pt x="3110" y="1818"/>
                </a:cubicBezTo>
                <a:cubicBezTo>
                  <a:pt x="3096" y="1718"/>
                  <a:pt x="3009" y="1643"/>
                  <a:pt x="2908" y="1643"/>
                </a:cubicBezTo>
                <a:cubicBezTo>
                  <a:pt x="2807" y="1643"/>
                  <a:pt x="2720" y="1718"/>
                  <a:pt x="2705" y="1818"/>
                </a:cubicBezTo>
                <a:cubicBezTo>
                  <a:pt x="2697" y="1877"/>
                  <a:pt x="2643" y="1917"/>
                  <a:pt x="2585" y="1909"/>
                </a:cubicBezTo>
                <a:cubicBezTo>
                  <a:pt x="2527" y="1901"/>
                  <a:pt x="2486" y="1847"/>
                  <a:pt x="2494" y="1789"/>
                </a:cubicBezTo>
                <a:close/>
                <a:moveTo>
                  <a:pt x="2238" y="1093"/>
                </a:moveTo>
                <a:cubicBezTo>
                  <a:pt x="2243" y="1094"/>
                  <a:pt x="2248" y="1094"/>
                  <a:pt x="2253" y="1094"/>
                </a:cubicBezTo>
                <a:cubicBezTo>
                  <a:pt x="2306" y="1094"/>
                  <a:pt x="2351" y="1055"/>
                  <a:pt x="2359" y="1002"/>
                </a:cubicBezTo>
                <a:cubicBezTo>
                  <a:pt x="2373" y="902"/>
                  <a:pt x="2460" y="827"/>
                  <a:pt x="2561" y="827"/>
                </a:cubicBezTo>
                <a:cubicBezTo>
                  <a:pt x="2663" y="827"/>
                  <a:pt x="2750" y="902"/>
                  <a:pt x="2764" y="1002"/>
                </a:cubicBezTo>
                <a:cubicBezTo>
                  <a:pt x="2772" y="1061"/>
                  <a:pt x="2826" y="1101"/>
                  <a:pt x="2884" y="1093"/>
                </a:cubicBezTo>
                <a:cubicBezTo>
                  <a:pt x="2943" y="1085"/>
                  <a:pt x="2983" y="1031"/>
                  <a:pt x="2975" y="972"/>
                </a:cubicBezTo>
                <a:cubicBezTo>
                  <a:pt x="2946" y="768"/>
                  <a:pt x="2768" y="613"/>
                  <a:pt x="2561" y="613"/>
                </a:cubicBezTo>
                <a:cubicBezTo>
                  <a:pt x="2354" y="613"/>
                  <a:pt x="2176" y="768"/>
                  <a:pt x="2147" y="972"/>
                </a:cubicBezTo>
                <a:cubicBezTo>
                  <a:pt x="2139" y="1031"/>
                  <a:pt x="2180" y="1085"/>
                  <a:pt x="2238" y="1093"/>
                </a:cubicBezTo>
                <a:close/>
                <a:moveTo>
                  <a:pt x="414" y="213"/>
                </a:moveTo>
                <a:lnTo>
                  <a:pt x="5674" y="213"/>
                </a:lnTo>
                <a:cubicBezTo>
                  <a:pt x="5732" y="213"/>
                  <a:pt x="5780" y="165"/>
                  <a:pt x="5780" y="106"/>
                </a:cubicBezTo>
                <a:cubicBezTo>
                  <a:pt x="5780" y="47"/>
                  <a:pt x="5732" y="0"/>
                  <a:pt x="5674" y="0"/>
                </a:cubicBezTo>
                <a:lnTo>
                  <a:pt x="414" y="0"/>
                </a:lnTo>
                <a:cubicBezTo>
                  <a:pt x="355" y="0"/>
                  <a:pt x="307" y="47"/>
                  <a:pt x="307" y="106"/>
                </a:cubicBezTo>
                <a:cubicBezTo>
                  <a:pt x="307" y="165"/>
                  <a:pt x="355" y="213"/>
                  <a:pt x="414" y="213"/>
                </a:cubicBezTo>
                <a:close/>
                <a:moveTo>
                  <a:pt x="3412" y="1093"/>
                </a:moveTo>
                <a:cubicBezTo>
                  <a:pt x="3471" y="1101"/>
                  <a:pt x="3525" y="1060"/>
                  <a:pt x="3533" y="1002"/>
                </a:cubicBezTo>
                <a:cubicBezTo>
                  <a:pt x="3547" y="902"/>
                  <a:pt x="3634" y="827"/>
                  <a:pt x="3735" y="827"/>
                </a:cubicBezTo>
                <a:cubicBezTo>
                  <a:pt x="3837" y="827"/>
                  <a:pt x="3924" y="902"/>
                  <a:pt x="3938" y="1002"/>
                </a:cubicBezTo>
                <a:cubicBezTo>
                  <a:pt x="3945" y="1055"/>
                  <a:pt x="3991" y="1094"/>
                  <a:pt x="4043" y="1094"/>
                </a:cubicBezTo>
                <a:cubicBezTo>
                  <a:pt x="4048" y="1094"/>
                  <a:pt x="4053" y="1094"/>
                  <a:pt x="4058" y="1093"/>
                </a:cubicBezTo>
                <a:cubicBezTo>
                  <a:pt x="4117" y="1085"/>
                  <a:pt x="4157" y="1031"/>
                  <a:pt x="4149" y="972"/>
                </a:cubicBezTo>
                <a:cubicBezTo>
                  <a:pt x="4120" y="768"/>
                  <a:pt x="3942" y="613"/>
                  <a:pt x="3735" y="613"/>
                </a:cubicBezTo>
                <a:cubicBezTo>
                  <a:pt x="3528" y="613"/>
                  <a:pt x="3350" y="768"/>
                  <a:pt x="3322" y="972"/>
                </a:cubicBezTo>
                <a:cubicBezTo>
                  <a:pt x="3313" y="1031"/>
                  <a:pt x="3354" y="1085"/>
                  <a:pt x="3412" y="1093"/>
                </a:cubicBezTo>
                <a:close/>
                <a:moveTo>
                  <a:pt x="1411" y="1909"/>
                </a:moveTo>
                <a:cubicBezTo>
                  <a:pt x="1469" y="1917"/>
                  <a:pt x="1523" y="1877"/>
                  <a:pt x="1531" y="1818"/>
                </a:cubicBezTo>
                <a:cubicBezTo>
                  <a:pt x="1545" y="1718"/>
                  <a:pt x="1633" y="1643"/>
                  <a:pt x="1734" y="1643"/>
                </a:cubicBezTo>
                <a:cubicBezTo>
                  <a:pt x="1835" y="1643"/>
                  <a:pt x="1922" y="1718"/>
                  <a:pt x="1936" y="1818"/>
                </a:cubicBezTo>
                <a:cubicBezTo>
                  <a:pt x="1944" y="1872"/>
                  <a:pt x="1990" y="1910"/>
                  <a:pt x="2042" y="1910"/>
                </a:cubicBezTo>
                <a:cubicBezTo>
                  <a:pt x="2047" y="1910"/>
                  <a:pt x="2052" y="1910"/>
                  <a:pt x="2057" y="1909"/>
                </a:cubicBezTo>
                <a:cubicBezTo>
                  <a:pt x="2115" y="1901"/>
                  <a:pt x="2156" y="1847"/>
                  <a:pt x="2148" y="1788"/>
                </a:cubicBezTo>
                <a:cubicBezTo>
                  <a:pt x="2119" y="1584"/>
                  <a:pt x="1941" y="1429"/>
                  <a:pt x="1734" y="1429"/>
                </a:cubicBezTo>
                <a:cubicBezTo>
                  <a:pt x="1527" y="1429"/>
                  <a:pt x="1349" y="1584"/>
                  <a:pt x="1320" y="1788"/>
                </a:cubicBezTo>
                <a:cubicBezTo>
                  <a:pt x="1312" y="1847"/>
                  <a:pt x="1352" y="1901"/>
                  <a:pt x="1411" y="1909"/>
                </a:cubicBezTo>
                <a:close/>
                <a:moveTo>
                  <a:pt x="1590" y="1002"/>
                </a:moveTo>
                <a:cubicBezTo>
                  <a:pt x="1598" y="1060"/>
                  <a:pt x="1652" y="1101"/>
                  <a:pt x="1710" y="1093"/>
                </a:cubicBezTo>
                <a:cubicBezTo>
                  <a:pt x="1768" y="1085"/>
                  <a:pt x="1809" y="1031"/>
                  <a:pt x="1801" y="972"/>
                </a:cubicBezTo>
                <a:cubicBezTo>
                  <a:pt x="1772" y="768"/>
                  <a:pt x="1594" y="613"/>
                  <a:pt x="1387" y="613"/>
                </a:cubicBezTo>
                <a:cubicBezTo>
                  <a:pt x="1180" y="613"/>
                  <a:pt x="1002" y="768"/>
                  <a:pt x="973" y="972"/>
                </a:cubicBezTo>
                <a:cubicBezTo>
                  <a:pt x="965" y="1031"/>
                  <a:pt x="1006" y="1085"/>
                  <a:pt x="1064" y="1093"/>
                </a:cubicBezTo>
                <a:cubicBezTo>
                  <a:pt x="1069" y="1094"/>
                  <a:pt x="1074" y="1094"/>
                  <a:pt x="1079" y="1094"/>
                </a:cubicBezTo>
                <a:cubicBezTo>
                  <a:pt x="1131" y="1094"/>
                  <a:pt x="1177" y="1055"/>
                  <a:pt x="1185" y="1002"/>
                </a:cubicBezTo>
                <a:cubicBezTo>
                  <a:pt x="1199" y="902"/>
                  <a:pt x="1286" y="827"/>
                  <a:pt x="1387" y="827"/>
                </a:cubicBezTo>
                <a:cubicBezTo>
                  <a:pt x="1488" y="827"/>
                  <a:pt x="1576" y="902"/>
                  <a:pt x="1590" y="1002"/>
                </a:cubicBezTo>
                <a:close/>
                <a:moveTo>
                  <a:pt x="3110" y="3307"/>
                </a:moveTo>
                <a:cubicBezTo>
                  <a:pt x="3208" y="3455"/>
                  <a:pt x="3114" y="3652"/>
                  <a:pt x="2971" y="3950"/>
                </a:cubicBezTo>
                <a:cubicBezTo>
                  <a:pt x="2936" y="4024"/>
                  <a:pt x="2895" y="4109"/>
                  <a:pt x="2855" y="4199"/>
                </a:cubicBezTo>
                <a:cubicBezTo>
                  <a:pt x="2757" y="4417"/>
                  <a:pt x="2588" y="4602"/>
                  <a:pt x="2365" y="4734"/>
                </a:cubicBezTo>
                <a:cubicBezTo>
                  <a:pt x="2141" y="4869"/>
                  <a:pt x="1877" y="4940"/>
                  <a:pt x="1603" y="4940"/>
                </a:cubicBezTo>
                <a:cubicBezTo>
                  <a:pt x="1472" y="4940"/>
                  <a:pt x="1308" y="4916"/>
                  <a:pt x="1164" y="4876"/>
                </a:cubicBezTo>
                <a:cubicBezTo>
                  <a:pt x="1163" y="4876"/>
                  <a:pt x="1162" y="4875"/>
                  <a:pt x="1161" y="4875"/>
                </a:cubicBezTo>
                <a:cubicBezTo>
                  <a:pt x="804" y="4768"/>
                  <a:pt x="516" y="4535"/>
                  <a:pt x="370" y="4238"/>
                </a:cubicBezTo>
                <a:lnTo>
                  <a:pt x="370" y="4238"/>
                </a:lnTo>
                <a:cubicBezTo>
                  <a:pt x="327" y="4150"/>
                  <a:pt x="286" y="4070"/>
                  <a:pt x="250" y="4000"/>
                </a:cubicBezTo>
                <a:cubicBezTo>
                  <a:pt x="89" y="3683"/>
                  <a:pt x="0" y="3508"/>
                  <a:pt x="83" y="3367"/>
                </a:cubicBezTo>
                <a:cubicBezTo>
                  <a:pt x="119" y="3305"/>
                  <a:pt x="180" y="3265"/>
                  <a:pt x="275" y="3239"/>
                </a:cubicBezTo>
                <a:cubicBezTo>
                  <a:pt x="265" y="3193"/>
                  <a:pt x="260" y="3146"/>
                  <a:pt x="260" y="3098"/>
                </a:cubicBezTo>
                <a:cubicBezTo>
                  <a:pt x="260" y="2727"/>
                  <a:pt x="562" y="2425"/>
                  <a:pt x="933" y="2425"/>
                </a:cubicBezTo>
                <a:cubicBezTo>
                  <a:pt x="937" y="2425"/>
                  <a:pt x="941" y="2425"/>
                  <a:pt x="945" y="2425"/>
                </a:cubicBezTo>
                <a:cubicBezTo>
                  <a:pt x="1145" y="2313"/>
                  <a:pt x="1372" y="2253"/>
                  <a:pt x="1603" y="2253"/>
                </a:cubicBezTo>
                <a:cubicBezTo>
                  <a:pt x="2185" y="2253"/>
                  <a:pt x="2700" y="2630"/>
                  <a:pt x="2880" y="3178"/>
                </a:cubicBezTo>
                <a:cubicBezTo>
                  <a:pt x="2985" y="3198"/>
                  <a:pt x="3064" y="3238"/>
                  <a:pt x="3110" y="3307"/>
                </a:cubicBezTo>
                <a:close/>
                <a:moveTo>
                  <a:pt x="1271" y="2516"/>
                </a:moveTo>
                <a:cubicBezTo>
                  <a:pt x="1353" y="2564"/>
                  <a:pt x="1425" y="2630"/>
                  <a:pt x="1482" y="2709"/>
                </a:cubicBezTo>
                <a:cubicBezTo>
                  <a:pt x="1521" y="2702"/>
                  <a:pt x="1562" y="2698"/>
                  <a:pt x="1603" y="2698"/>
                </a:cubicBezTo>
                <a:cubicBezTo>
                  <a:pt x="1902" y="2698"/>
                  <a:pt x="2156" y="2904"/>
                  <a:pt x="2226" y="3184"/>
                </a:cubicBezTo>
                <a:cubicBezTo>
                  <a:pt x="2326" y="3172"/>
                  <a:pt x="2420" y="3166"/>
                  <a:pt x="2486" y="3163"/>
                </a:cubicBezTo>
                <a:cubicBezTo>
                  <a:pt x="2542" y="3160"/>
                  <a:pt x="2595" y="3159"/>
                  <a:pt x="2645" y="3159"/>
                </a:cubicBezTo>
                <a:cubicBezTo>
                  <a:pt x="2471" y="2745"/>
                  <a:pt x="2062" y="2467"/>
                  <a:pt x="1603" y="2467"/>
                </a:cubicBezTo>
                <a:cubicBezTo>
                  <a:pt x="1490" y="2467"/>
                  <a:pt x="1378" y="2484"/>
                  <a:pt x="1271" y="2516"/>
                </a:cubicBezTo>
                <a:close/>
                <a:moveTo>
                  <a:pt x="1603" y="2911"/>
                </a:moveTo>
                <a:cubicBezTo>
                  <a:pt x="1556" y="2911"/>
                  <a:pt x="1510" y="2919"/>
                  <a:pt x="1468" y="2933"/>
                </a:cubicBezTo>
                <a:cubicBezTo>
                  <a:pt x="1467" y="2933"/>
                  <a:pt x="1466" y="2933"/>
                  <a:pt x="1465" y="2934"/>
                </a:cubicBezTo>
                <a:cubicBezTo>
                  <a:pt x="1329" y="2980"/>
                  <a:pt x="1224" y="3092"/>
                  <a:pt x="1188" y="3233"/>
                </a:cubicBezTo>
                <a:cubicBezTo>
                  <a:pt x="1321" y="3275"/>
                  <a:pt x="1445" y="3344"/>
                  <a:pt x="1552" y="3437"/>
                </a:cubicBezTo>
                <a:cubicBezTo>
                  <a:pt x="1670" y="3353"/>
                  <a:pt x="1803" y="3288"/>
                  <a:pt x="1946" y="3241"/>
                </a:cubicBezTo>
                <a:cubicBezTo>
                  <a:pt x="1968" y="3234"/>
                  <a:pt x="1991" y="3227"/>
                  <a:pt x="2015" y="3221"/>
                </a:cubicBezTo>
                <a:cubicBezTo>
                  <a:pt x="1964" y="3042"/>
                  <a:pt x="1797" y="2911"/>
                  <a:pt x="1603" y="2911"/>
                </a:cubicBezTo>
                <a:close/>
                <a:moveTo>
                  <a:pt x="473" y="3098"/>
                </a:moveTo>
                <a:cubicBezTo>
                  <a:pt x="473" y="3134"/>
                  <a:pt x="477" y="3170"/>
                  <a:pt x="485" y="3204"/>
                </a:cubicBezTo>
                <a:cubicBezTo>
                  <a:pt x="583" y="3195"/>
                  <a:pt x="700" y="3190"/>
                  <a:pt x="840" y="3185"/>
                </a:cubicBezTo>
                <a:cubicBezTo>
                  <a:pt x="886" y="3183"/>
                  <a:pt x="933" y="3185"/>
                  <a:pt x="979" y="3189"/>
                </a:cubicBezTo>
                <a:cubicBezTo>
                  <a:pt x="1019" y="3019"/>
                  <a:pt x="1127" y="2876"/>
                  <a:pt x="1273" y="2789"/>
                </a:cubicBezTo>
                <a:cubicBezTo>
                  <a:pt x="1194" y="2703"/>
                  <a:pt x="1085" y="2649"/>
                  <a:pt x="967" y="2640"/>
                </a:cubicBezTo>
                <a:cubicBezTo>
                  <a:pt x="965" y="2640"/>
                  <a:pt x="963" y="2640"/>
                  <a:pt x="961" y="2640"/>
                </a:cubicBezTo>
                <a:cubicBezTo>
                  <a:pt x="952" y="2639"/>
                  <a:pt x="942" y="2639"/>
                  <a:pt x="933" y="2639"/>
                </a:cubicBezTo>
                <a:cubicBezTo>
                  <a:pt x="679" y="2639"/>
                  <a:pt x="473" y="2845"/>
                  <a:pt x="473" y="3098"/>
                </a:cubicBezTo>
                <a:close/>
                <a:moveTo>
                  <a:pt x="1638" y="4062"/>
                </a:moveTo>
                <a:cubicBezTo>
                  <a:pt x="1638" y="3913"/>
                  <a:pt x="1578" y="3768"/>
                  <a:pt x="1468" y="3651"/>
                </a:cubicBezTo>
                <a:cubicBezTo>
                  <a:pt x="1467" y="3651"/>
                  <a:pt x="1466" y="3650"/>
                  <a:pt x="1465" y="3649"/>
                </a:cubicBezTo>
                <a:cubicBezTo>
                  <a:pt x="1463" y="3646"/>
                  <a:pt x="1460" y="3643"/>
                  <a:pt x="1457" y="3640"/>
                </a:cubicBezTo>
                <a:cubicBezTo>
                  <a:pt x="1346" y="3527"/>
                  <a:pt x="1204" y="3450"/>
                  <a:pt x="1051" y="3416"/>
                </a:cubicBezTo>
                <a:cubicBezTo>
                  <a:pt x="1047" y="3416"/>
                  <a:pt x="1044" y="3415"/>
                  <a:pt x="1041" y="3414"/>
                </a:cubicBezTo>
                <a:cubicBezTo>
                  <a:pt x="978" y="3401"/>
                  <a:pt x="913" y="3396"/>
                  <a:pt x="847" y="3398"/>
                </a:cubicBezTo>
                <a:cubicBezTo>
                  <a:pt x="695" y="3403"/>
                  <a:pt x="541" y="3410"/>
                  <a:pt x="429" y="3426"/>
                </a:cubicBezTo>
                <a:cubicBezTo>
                  <a:pt x="428" y="3426"/>
                  <a:pt x="426" y="3426"/>
                  <a:pt x="424" y="3427"/>
                </a:cubicBezTo>
                <a:cubicBezTo>
                  <a:pt x="413" y="3428"/>
                  <a:pt x="402" y="3430"/>
                  <a:pt x="392" y="3432"/>
                </a:cubicBezTo>
                <a:cubicBezTo>
                  <a:pt x="282" y="3451"/>
                  <a:pt x="267" y="3474"/>
                  <a:pt x="266" y="3475"/>
                </a:cubicBezTo>
                <a:cubicBezTo>
                  <a:pt x="266" y="3476"/>
                  <a:pt x="256" y="3495"/>
                  <a:pt x="286" y="3578"/>
                </a:cubicBezTo>
                <a:cubicBezTo>
                  <a:pt x="315" y="3658"/>
                  <a:pt x="371" y="3766"/>
                  <a:pt x="440" y="3903"/>
                </a:cubicBezTo>
                <a:cubicBezTo>
                  <a:pt x="477" y="3974"/>
                  <a:pt x="517" y="4055"/>
                  <a:pt x="561" y="4144"/>
                </a:cubicBezTo>
                <a:lnTo>
                  <a:pt x="561" y="4144"/>
                </a:lnTo>
                <a:cubicBezTo>
                  <a:pt x="664" y="4353"/>
                  <a:pt x="855" y="4524"/>
                  <a:pt x="1096" y="4625"/>
                </a:cubicBezTo>
                <a:cubicBezTo>
                  <a:pt x="943" y="4416"/>
                  <a:pt x="871" y="4164"/>
                  <a:pt x="895" y="3908"/>
                </a:cubicBezTo>
                <a:cubicBezTo>
                  <a:pt x="901" y="3849"/>
                  <a:pt x="953" y="3806"/>
                  <a:pt x="1011" y="3812"/>
                </a:cubicBezTo>
                <a:cubicBezTo>
                  <a:pt x="1070" y="3817"/>
                  <a:pt x="1113" y="3869"/>
                  <a:pt x="1108" y="3928"/>
                </a:cubicBezTo>
                <a:cubicBezTo>
                  <a:pt x="1085" y="4170"/>
                  <a:pt x="1166" y="4400"/>
                  <a:pt x="1337" y="4583"/>
                </a:cubicBezTo>
                <a:cubicBezTo>
                  <a:pt x="1525" y="4459"/>
                  <a:pt x="1638" y="4268"/>
                  <a:pt x="1638" y="4062"/>
                </a:cubicBezTo>
                <a:close/>
                <a:moveTo>
                  <a:pt x="2932" y="3425"/>
                </a:moveTo>
                <a:cubicBezTo>
                  <a:pt x="2922" y="3409"/>
                  <a:pt x="2860" y="3360"/>
                  <a:pt x="2496" y="3376"/>
                </a:cubicBezTo>
                <a:cubicBezTo>
                  <a:pt x="2293" y="3385"/>
                  <a:pt x="2117" y="3410"/>
                  <a:pt x="2012" y="3444"/>
                </a:cubicBezTo>
                <a:cubicBezTo>
                  <a:pt x="1898" y="3481"/>
                  <a:pt x="1793" y="3532"/>
                  <a:pt x="1698" y="3595"/>
                </a:cubicBezTo>
                <a:cubicBezTo>
                  <a:pt x="1798" y="3734"/>
                  <a:pt x="1852" y="3896"/>
                  <a:pt x="1852" y="4062"/>
                </a:cubicBezTo>
                <a:cubicBezTo>
                  <a:pt x="1852" y="4320"/>
                  <a:pt x="1724" y="4559"/>
                  <a:pt x="1509" y="4722"/>
                </a:cubicBezTo>
                <a:cubicBezTo>
                  <a:pt x="1542" y="4725"/>
                  <a:pt x="1574" y="4726"/>
                  <a:pt x="1603" y="4726"/>
                </a:cubicBezTo>
                <a:cubicBezTo>
                  <a:pt x="2070" y="4726"/>
                  <a:pt x="2495" y="4479"/>
                  <a:pt x="2660" y="4112"/>
                </a:cubicBezTo>
                <a:cubicBezTo>
                  <a:pt x="2702" y="4019"/>
                  <a:pt x="2743" y="3933"/>
                  <a:pt x="2779" y="3858"/>
                </a:cubicBezTo>
                <a:cubicBezTo>
                  <a:pt x="2866" y="3677"/>
                  <a:pt x="2964" y="3472"/>
                  <a:pt x="2932" y="3425"/>
                </a:cubicBezTo>
                <a:close/>
                <a:moveTo>
                  <a:pt x="3759" y="1909"/>
                </a:moveTo>
                <a:cubicBezTo>
                  <a:pt x="3818" y="1917"/>
                  <a:pt x="3871" y="1877"/>
                  <a:pt x="3880" y="1818"/>
                </a:cubicBezTo>
                <a:cubicBezTo>
                  <a:pt x="3894" y="1718"/>
                  <a:pt x="3981" y="1643"/>
                  <a:pt x="4082" y="1643"/>
                </a:cubicBezTo>
                <a:cubicBezTo>
                  <a:pt x="4183" y="1643"/>
                  <a:pt x="4270" y="1718"/>
                  <a:pt x="4285" y="1818"/>
                </a:cubicBezTo>
                <a:cubicBezTo>
                  <a:pt x="4292" y="1872"/>
                  <a:pt x="4338" y="1910"/>
                  <a:pt x="4390" y="1910"/>
                </a:cubicBezTo>
                <a:cubicBezTo>
                  <a:pt x="4395" y="1910"/>
                  <a:pt x="4400" y="1910"/>
                  <a:pt x="4405" y="1909"/>
                </a:cubicBezTo>
                <a:cubicBezTo>
                  <a:pt x="4463" y="1901"/>
                  <a:pt x="4504" y="1847"/>
                  <a:pt x="4496" y="1788"/>
                </a:cubicBezTo>
                <a:cubicBezTo>
                  <a:pt x="4467" y="1584"/>
                  <a:pt x="4289" y="1429"/>
                  <a:pt x="4082" y="1429"/>
                </a:cubicBezTo>
                <a:cubicBezTo>
                  <a:pt x="3875" y="1429"/>
                  <a:pt x="3697" y="1584"/>
                  <a:pt x="3668" y="1788"/>
                </a:cubicBezTo>
                <a:cubicBezTo>
                  <a:pt x="3660" y="1847"/>
                  <a:pt x="3701" y="1901"/>
                  <a:pt x="3759" y="1909"/>
                </a:cubicBezTo>
                <a:close/>
                <a:moveTo>
                  <a:pt x="5674" y="4069"/>
                </a:moveTo>
                <a:lnTo>
                  <a:pt x="3478" y="4069"/>
                </a:lnTo>
                <a:cubicBezTo>
                  <a:pt x="3419" y="4069"/>
                  <a:pt x="3371" y="4117"/>
                  <a:pt x="3371" y="4176"/>
                </a:cubicBezTo>
                <a:cubicBezTo>
                  <a:pt x="3371" y="4235"/>
                  <a:pt x="3419" y="4283"/>
                  <a:pt x="3478" y="4283"/>
                </a:cubicBezTo>
                <a:lnTo>
                  <a:pt x="5673" y="4283"/>
                </a:lnTo>
                <a:cubicBezTo>
                  <a:pt x="5732" y="4283"/>
                  <a:pt x="5780" y="4235"/>
                  <a:pt x="5780" y="4176"/>
                </a:cubicBezTo>
                <a:cubicBezTo>
                  <a:pt x="5780" y="4117"/>
                  <a:pt x="5732" y="4069"/>
                  <a:pt x="5674" y="4069"/>
                </a:cubicBezTo>
                <a:close/>
                <a:moveTo>
                  <a:pt x="3649" y="2634"/>
                </a:moveTo>
                <a:cubicBezTo>
                  <a:pt x="3657" y="2688"/>
                  <a:pt x="3702" y="2726"/>
                  <a:pt x="3755" y="2726"/>
                </a:cubicBezTo>
                <a:cubicBezTo>
                  <a:pt x="3760" y="2726"/>
                  <a:pt x="3765" y="2726"/>
                  <a:pt x="3770" y="2725"/>
                </a:cubicBezTo>
                <a:cubicBezTo>
                  <a:pt x="3828" y="2717"/>
                  <a:pt x="3869" y="2663"/>
                  <a:pt x="3860" y="2605"/>
                </a:cubicBezTo>
                <a:cubicBezTo>
                  <a:pt x="3832" y="2400"/>
                  <a:pt x="3654" y="2246"/>
                  <a:pt x="3447" y="2246"/>
                </a:cubicBezTo>
                <a:cubicBezTo>
                  <a:pt x="3240" y="2246"/>
                  <a:pt x="3062" y="2400"/>
                  <a:pt x="3033" y="2605"/>
                </a:cubicBezTo>
                <a:cubicBezTo>
                  <a:pt x="3025" y="2663"/>
                  <a:pt x="3065" y="2717"/>
                  <a:pt x="3124" y="2725"/>
                </a:cubicBezTo>
                <a:cubicBezTo>
                  <a:pt x="3182" y="2733"/>
                  <a:pt x="3236" y="2693"/>
                  <a:pt x="3244" y="2634"/>
                </a:cubicBezTo>
                <a:cubicBezTo>
                  <a:pt x="3258" y="2534"/>
                  <a:pt x="3345" y="2459"/>
                  <a:pt x="3447" y="2459"/>
                </a:cubicBezTo>
                <a:cubicBezTo>
                  <a:pt x="3548" y="2459"/>
                  <a:pt x="3635" y="2534"/>
                  <a:pt x="3649" y="2634"/>
                </a:cubicBezTo>
                <a:close/>
                <a:moveTo>
                  <a:pt x="5670" y="1789"/>
                </a:moveTo>
                <a:cubicBezTo>
                  <a:pt x="5641" y="1584"/>
                  <a:pt x="5463" y="1429"/>
                  <a:pt x="5256" y="1429"/>
                </a:cubicBezTo>
                <a:cubicBezTo>
                  <a:pt x="5049" y="1429"/>
                  <a:pt x="4871" y="1584"/>
                  <a:pt x="4842" y="1789"/>
                </a:cubicBezTo>
                <a:cubicBezTo>
                  <a:pt x="4834" y="1847"/>
                  <a:pt x="4875" y="1901"/>
                  <a:pt x="4933" y="1909"/>
                </a:cubicBezTo>
                <a:cubicBezTo>
                  <a:pt x="4991" y="1917"/>
                  <a:pt x="5045" y="1877"/>
                  <a:pt x="5054" y="1818"/>
                </a:cubicBezTo>
                <a:cubicBezTo>
                  <a:pt x="5068" y="1718"/>
                  <a:pt x="5155" y="1643"/>
                  <a:pt x="5256" y="1643"/>
                </a:cubicBezTo>
                <a:cubicBezTo>
                  <a:pt x="5357" y="1643"/>
                  <a:pt x="5445" y="1718"/>
                  <a:pt x="5459" y="1818"/>
                </a:cubicBezTo>
                <a:cubicBezTo>
                  <a:pt x="5466" y="1872"/>
                  <a:pt x="5512" y="1910"/>
                  <a:pt x="5564" y="1910"/>
                </a:cubicBezTo>
                <a:cubicBezTo>
                  <a:pt x="5569" y="1910"/>
                  <a:pt x="5574" y="1910"/>
                  <a:pt x="5579" y="1909"/>
                </a:cubicBezTo>
                <a:cubicBezTo>
                  <a:pt x="5638" y="1901"/>
                  <a:pt x="5678" y="1847"/>
                  <a:pt x="5670" y="1789"/>
                </a:cubicBezTo>
                <a:close/>
                <a:moveTo>
                  <a:pt x="3668" y="3421"/>
                </a:moveTo>
                <a:cubicBezTo>
                  <a:pt x="3660" y="3479"/>
                  <a:pt x="3701" y="3533"/>
                  <a:pt x="3759" y="3541"/>
                </a:cubicBezTo>
                <a:cubicBezTo>
                  <a:pt x="3817" y="3550"/>
                  <a:pt x="3871" y="3509"/>
                  <a:pt x="3880" y="3451"/>
                </a:cubicBezTo>
                <a:cubicBezTo>
                  <a:pt x="3894" y="3351"/>
                  <a:pt x="3981" y="3275"/>
                  <a:pt x="4082" y="3275"/>
                </a:cubicBezTo>
                <a:cubicBezTo>
                  <a:pt x="4183" y="3275"/>
                  <a:pt x="4270" y="3351"/>
                  <a:pt x="4285" y="3451"/>
                </a:cubicBezTo>
                <a:cubicBezTo>
                  <a:pt x="4292" y="3504"/>
                  <a:pt x="4338" y="3542"/>
                  <a:pt x="4390" y="3542"/>
                </a:cubicBezTo>
                <a:cubicBezTo>
                  <a:pt x="4395" y="3542"/>
                  <a:pt x="4400" y="3542"/>
                  <a:pt x="4405" y="3541"/>
                </a:cubicBezTo>
                <a:cubicBezTo>
                  <a:pt x="4463" y="3533"/>
                  <a:pt x="4504" y="3479"/>
                  <a:pt x="4496" y="3421"/>
                </a:cubicBezTo>
                <a:cubicBezTo>
                  <a:pt x="4467" y="3216"/>
                  <a:pt x="4289" y="3062"/>
                  <a:pt x="4082" y="3062"/>
                </a:cubicBezTo>
                <a:cubicBezTo>
                  <a:pt x="3875" y="3062"/>
                  <a:pt x="3697" y="3216"/>
                  <a:pt x="3668" y="3421"/>
                </a:cubicBezTo>
                <a:close/>
                <a:moveTo>
                  <a:pt x="4586" y="1093"/>
                </a:moveTo>
                <a:cubicBezTo>
                  <a:pt x="4645" y="1101"/>
                  <a:pt x="4699" y="1060"/>
                  <a:pt x="4707" y="1002"/>
                </a:cubicBezTo>
                <a:cubicBezTo>
                  <a:pt x="4721" y="902"/>
                  <a:pt x="4808" y="827"/>
                  <a:pt x="4909" y="827"/>
                </a:cubicBezTo>
                <a:cubicBezTo>
                  <a:pt x="5011" y="827"/>
                  <a:pt x="5098" y="902"/>
                  <a:pt x="5112" y="1002"/>
                </a:cubicBezTo>
                <a:cubicBezTo>
                  <a:pt x="5119" y="1055"/>
                  <a:pt x="5165" y="1094"/>
                  <a:pt x="5217" y="1094"/>
                </a:cubicBezTo>
                <a:cubicBezTo>
                  <a:pt x="5222" y="1094"/>
                  <a:pt x="5227" y="1094"/>
                  <a:pt x="5232" y="1093"/>
                </a:cubicBezTo>
                <a:cubicBezTo>
                  <a:pt x="5291" y="1085"/>
                  <a:pt x="5331" y="1031"/>
                  <a:pt x="5323" y="972"/>
                </a:cubicBezTo>
                <a:cubicBezTo>
                  <a:pt x="5294" y="768"/>
                  <a:pt x="5116" y="613"/>
                  <a:pt x="4909" y="613"/>
                </a:cubicBezTo>
                <a:cubicBezTo>
                  <a:pt x="4702" y="613"/>
                  <a:pt x="4525" y="768"/>
                  <a:pt x="4496" y="972"/>
                </a:cubicBezTo>
                <a:cubicBezTo>
                  <a:pt x="4487" y="1031"/>
                  <a:pt x="4528" y="1085"/>
                  <a:pt x="4586" y="1093"/>
                </a:cubicBezTo>
                <a:close/>
                <a:moveTo>
                  <a:pt x="4823" y="2634"/>
                </a:moveTo>
                <a:cubicBezTo>
                  <a:pt x="4831" y="2688"/>
                  <a:pt x="4876" y="2726"/>
                  <a:pt x="4929" y="2726"/>
                </a:cubicBezTo>
                <a:cubicBezTo>
                  <a:pt x="4934" y="2726"/>
                  <a:pt x="4939" y="2726"/>
                  <a:pt x="4944" y="2725"/>
                </a:cubicBezTo>
                <a:cubicBezTo>
                  <a:pt x="5002" y="2717"/>
                  <a:pt x="5043" y="2663"/>
                  <a:pt x="5035" y="2605"/>
                </a:cubicBezTo>
                <a:cubicBezTo>
                  <a:pt x="5006" y="2400"/>
                  <a:pt x="4828" y="2246"/>
                  <a:pt x="4621" y="2246"/>
                </a:cubicBezTo>
                <a:cubicBezTo>
                  <a:pt x="4414" y="2246"/>
                  <a:pt x="4236" y="2400"/>
                  <a:pt x="4207" y="2605"/>
                </a:cubicBezTo>
                <a:cubicBezTo>
                  <a:pt x="4199" y="2663"/>
                  <a:pt x="4239" y="2717"/>
                  <a:pt x="4298" y="2725"/>
                </a:cubicBezTo>
                <a:cubicBezTo>
                  <a:pt x="4356" y="2733"/>
                  <a:pt x="4410" y="2693"/>
                  <a:pt x="4418" y="2634"/>
                </a:cubicBezTo>
                <a:cubicBezTo>
                  <a:pt x="4432" y="2534"/>
                  <a:pt x="4519" y="2459"/>
                  <a:pt x="4621" y="2459"/>
                </a:cubicBezTo>
                <a:cubicBezTo>
                  <a:pt x="4722" y="2459"/>
                  <a:pt x="4809" y="2534"/>
                  <a:pt x="4823" y="2634"/>
                </a:cubicBezTo>
                <a:close/>
                <a:moveTo>
                  <a:pt x="4933" y="3541"/>
                </a:moveTo>
                <a:cubicBezTo>
                  <a:pt x="4992" y="3550"/>
                  <a:pt x="5045" y="3509"/>
                  <a:pt x="5054" y="3451"/>
                </a:cubicBezTo>
                <a:cubicBezTo>
                  <a:pt x="5068" y="3351"/>
                  <a:pt x="5155" y="3275"/>
                  <a:pt x="5256" y="3275"/>
                </a:cubicBezTo>
                <a:cubicBezTo>
                  <a:pt x="5357" y="3275"/>
                  <a:pt x="5445" y="3351"/>
                  <a:pt x="5459" y="3451"/>
                </a:cubicBezTo>
                <a:cubicBezTo>
                  <a:pt x="5466" y="3504"/>
                  <a:pt x="5512" y="3542"/>
                  <a:pt x="5564" y="3542"/>
                </a:cubicBezTo>
                <a:cubicBezTo>
                  <a:pt x="5569" y="3542"/>
                  <a:pt x="5574" y="3542"/>
                  <a:pt x="5579" y="3541"/>
                </a:cubicBezTo>
                <a:cubicBezTo>
                  <a:pt x="5638" y="3533"/>
                  <a:pt x="5678" y="3479"/>
                  <a:pt x="5670" y="3421"/>
                </a:cubicBezTo>
                <a:cubicBezTo>
                  <a:pt x="5641" y="3216"/>
                  <a:pt x="5463" y="3062"/>
                  <a:pt x="5256" y="3062"/>
                </a:cubicBezTo>
                <a:cubicBezTo>
                  <a:pt x="5049" y="3062"/>
                  <a:pt x="4871" y="3216"/>
                  <a:pt x="4842" y="3421"/>
                </a:cubicBezTo>
                <a:cubicBezTo>
                  <a:pt x="4834" y="3479"/>
                  <a:pt x="4875" y="3533"/>
                  <a:pt x="4933" y="3541"/>
                </a:cubicBezTo>
                <a:close/>
              </a:path>
            </a:pathLst>
          </a:custGeom>
          <a:solidFill>
            <a:schemeClr val="accent1"/>
          </a:solidFill>
          <a:ln>
            <a:noFill/>
          </a:ln>
        </p:spPr>
      </p:sp>
      <p:cxnSp>
        <p:nvCxnSpPr>
          <p:cNvPr id="44" name="Straight Connector 22">
            <a:extLst>
              <a:ext uri="{FF2B5EF4-FFF2-40B4-BE49-F238E27FC236}">
                <a16:creationId xmlns:a16="http://schemas.microsoft.com/office/drawing/2014/main" id="{068BC80D-7A2C-48B6-A5DA-71C88F1A96D3}"/>
              </a:ext>
            </a:extLst>
          </p:cNvPr>
          <p:cNvCxnSpPr>
            <a:cxnSpLocks/>
          </p:cNvCxnSpPr>
          <p:nvPr/>
        </p:nvCxnSpPr>
        <p:spPr>
          <a:xfrm flipH="1">
            <a:off x="587375" y="1260972"/>
            <a:ext cx="3492895" cy="0"/>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矩形: 圆角 40">
            <a:extLst>
              <a:ext uri="{FF2B5EF4-FFF2-40B4-BE49-F238E27FC236}">
                <a16:creationId xmlns:a16="http://schemas.microsoft.com/office/drawing/2014/main" id="{7767B5D0-E1E3-46C7-823F-7DC8BFAFDB33}"/>
              </a:ext>
            </a:extLst>
          </p:cNvPr>
          <p:cNvSpPr/>
          <p:nvPr/>
        </p:nvSpPr>
        <p:spPr>
          <a:xfrm>
            <a:off x="1331634" y="1099531"/>
            <a:ext cx="2004377" cy="322883"/>
          </a:xfrm>
          <a:prstGeom prst="round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prstClr val="white"/>
                </a:solidFill>
                <a:latin typeface="Arial" panose="020B0604020202090204"/>
                <a:ea typeface="微软雅黑"/>
                <a:cs typeface="+mn-ea"/>
              </a:rPr>
              <a:t>低门槛的公益行为</a:t>
            </a:r>
            <a:endParaRPr lang="ca-ES" sz="1600" b="1" dirty="0">
              <a:solidFill>
                <a:prstClr val="white"/>
              </a:solidFill>
              <a:latin typeface="Arial" panose="020B0604020202090204"/>
              <a:ea typeface="微软雅黑"/>
              <a:cs typeface="+mn-ea"/>
            </a:endParaRPr>
          </a:p>
        </p:txBody>
      </p:sp>
      <p:cxnSp>
        <p:nvCxnSpPr>
          <p:cNvPr id="51" name="Straight Connector 22">
            <a:extLst>
              <a:ext uri="{FF2B5EF4-FFF2-40B4-BE49-F238E27FC236}">
                <a16:creationId xmlns:a16="http://schemas.microsoft.com/office/drawing/2014/main" id="{ECAFBAFB-D5C2-4F7A-8ED9-2C4D62E94F41}"/>
              </a:ext>
            </a:extLst>
          </p:cNvPr>
          <p:cNvCxnSpPr>
            <a:cxnSpLocks/>
          </p:cNvCxnSpPr>
          <p:nvPr/>
        </p:nvCxnSpPr>
        <p:spPr>
          <a:xfrm flipH="1">
            <a:off x="4354236" y="1260972"/>
            <a:ext cx="3492000" cy="0"/>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矩形: 圆角 40">
            <a:extLst>
              <a:ext uri="{FF2B5EF4-FFF2-40B4-BE49-F238E27FC236}">
                <a16:creationId xmlns:a16="http://schemas.microsoft.com/office/drawing/2014/main" id="{9DDC6E0C-10F0-4767-911A-0C74FA548761}"/>
              </a:ext>
            </a:extLst>
          </p:cNvPr>
          <p:cNvSpPr/>
          <p:nvPr/>
        </p:nvSpPr>
        <p:spPr>
          <a:xfrm>
            <a:off x="5098048" y="1099531"/>
            <a:ext cx="2004377" cy="322883"/>
          </a:xfrm>
          <a:prstGeom prst="round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prstClr val="white"/>
                </a:solidFill>
                <a:latin typeface="Arial" panose="020B0604020202090204"/>
                <a:ea typeface="微软雅黑"/>
                <a:cs typeface="+mn-ea"/>
              </a:rPr>
              <a:t>多场景的公益活动</a:t>
            </a:r>
            <a:endParaRPr lang="ca-ES" sz="1600" b="1" dirty="0">
              <a:solidFill>
                <a:prstClr val="white"/>
              </a:solidFill>
              <a:latin typeface="Arial" panose="020B0604020202090204"/>
              <a:ea typeface="微软雅黑"/>
              <a:cs typeface="+mn-ea"/>
            </a:endParaRPr>
          </a:p>
        </p:txBody>
      </p:sp>
      <p:cxnSp>
        <p:nvCxnSpPr>
          <p:cNvPr id="78" name="Straight Connector 22">
            <a:extLst>
              <a:ext uri="{FF2B5EF4-FFF2-40B4-BE49-F238E27FC236}">
                <a16:creationId xmlns:a16="http://schemas.microsoft.com/office/drawing/2014/main" id="{78A93ECE-6AEC-4F04-99B8-DD6CDECBD1C5}"/>
              </a:ext>
            </a:extLst>
          </p:cNvPr>
          <p:cNvCxnSpPr>
            <a:cxnSpLocks/>
          </p:cNvCxnSpPr>
          <p:nvPr/>
        </p:nvCxnSpPr>
        <p:spPr>
          <a:xfrm flipH="1">
            <a:off x="8120203" y="1260972"/>
            <a:ext cx="3492000" cy="0"/>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9" name="矩形: 圆角 40">
            <a:extLst>
              <a:ext uri="{FF2B5EF4-FFF2-40B4-BE49-F238E27FC236}">
                <a16:creationId xmlns:a16="http://schemas.microsoft.com/office/drawing/2014/main" id="{2D026AF0-1A04-4C57-8E9C-EA15B7635DA9}"/>
              </a:ext>
            </a:extLst>
          </p:cNvPr>
          <p:cNvSpPr/>
          <p:nvPr/>
        </p:nvSpPr>
        <p:spPr>
          <a:xfrm>
            <a:off x="8864015" y="1099531"/>
            <a:ext cx="2004377" cy="322883"/>
          </a:xfrm>
          <a:prstGeom prst="round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prstClr val="white"/>
                </a:solidFill>
                <a:latin typeface="Arial" panose="020B0604020202090204"/>
                <a:ea typeface="微软雅黑"/>
                <a:cs typeface="+mn-ea"/>
              </a:rPr>
              <a:t>多媒介的公益传播</a:t>
            </a:r>
            <a:endParaRPr lang="ca-ES" sz="1600" b="1" dirty="0">
              <a:solidFill>
                <a:prstClr val="white"/>
              </a:solidFill>
              <a:latin typeface="Arial" panose="020B0604020202090204"/>
              <a:ea typeface="微软雅黑"/>
              <a:cs typeface="+mn-ea"/>
            </a:endParaRPr>
          </a:p>
        </p:txBody>
      </p:sp>
      <p:grpSp>
        <p:nvGrpSpPr>
          <p:cNvPr id="62" name="组合 53">
            <a:extLst>
              <a:ext uri="{FF2B5EF4-FFF2-40B4-BE49-F238E27FC236}">
                <a16:creationId xmlns:a16="http://schemas.microsoft.com/office/drawing/2014/main" id="{18125B00-885C-CC44-A28C-A5832C31871B}"/>
              </a:ext>
            </a:extLst>
          </p:cNvPr>
          <p:cNvGrpSpPr/>
          <p:nvPr/>
        </p:nvGrpSpPr>
        <p:grpSpPr>
          <a:xfrm>
            <a:off x="958850" y="5396485"/>
            <a:ext cx="45719" cy="226243"/>
            <a:chOff x="1398672" y="3834059"/>
            <a:chExt cx="54000" cy="342756"/>
          </a:xfrm>
        </p:grpSpPr>
        <p:sp>
          <p:nvSpPr>
            <p:cNvPr id="68" name="椭圆 54">
              <a:extLst>
                <a:ext uri="{FF2B5EF4-FFF2-40B4-BE49-F238E27FC236}">
                  <a16:creationId xmlns:a16="http://schemas.microsoft.com/office/drawing/2014/main" id="{F1C2E08A-9433-1E45-AEF3-CD4A1EC6764C}"/>
                </a:ext>
              </a:extLst>
            </p:cNvPr>
            <p:cNvSpPr>
              <a:spLocks noChangeAspect="1"/>
            </p:cNvSpPr>
            <p:nvPr/>
          </p:nvSpPr>
          <p:spPr>
            <a:xfrm>
              <a:off x="1398672" y="3834059"/>
              <a:ext cx="54000" cy="54000"/>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2D97C8"/>
                </a:solidFill>
              </a:endParaRPr>
            </a:p>
          </p:txBody>
        </p:sp>
        <p:sp>
          <p:nvSpPr>
            <p:cNvPr id="74" name="椭圆 55">
              <a:extLst>
                <a:ext uri="{FF2B5EF4-FFF2-40B4-BE49-F238E27FC236}">
                  <a16:creationId xmlns:a16="http://schemas.microsoft.com/office/drawing/2014/main" id="{D2322607-8A02-FD4D-A96C-2E0B9229120A}"/>
                </a:ext>
              </a:extLst>
            </p:cNvPr>
            <p:cNvSpPr>
              <a:spLocks noChangeAspect="1"/>
            </p:cNvSpPr>
            <p:nvPr/>
          </p:nvSpPr>
          <p:spPr>
            <a:xfrm>
              <a:off x="1398672" y="3978437"/>
              <a:ext cx="54000" cy="54000"/>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2D97C8"/>
                </a:solidFill>
              </a:endParaRPr>
            </a:p>
          </p:txBody>
        </p:sp>
        <p:sp>
          <p:nvSpPr>
            <p:cNvPr id="75" name="椭圆 56">
              <a:extLst>
                <a:ext uri="{FF2B5EF4-FFF2-40B4-BE49-F238E27FC236}">
                  <a16:creationId xmlns:a16="http://schemas.microsoft.com/office/drawing/2014/main" id="{C682CB40-2D20-8649-B391-D0B05BE85E80}"/>
                </a:ext>
              </a:extLst>
            </p:cNvPr>
            <p:cNvSpPr>
              <a:spLocks noChangeAspect="1"/>
            </p:cNvSpPr>
            <p:nvPr/>
          </p:nvSpPr>
          <p:spPr>
            <a:xfrm>
              <a:off x="1398672" y="4122815"/>
              <a:ext cx="54000" cy="54000"/>
            </a:xfrm>
            <a:prstGeom prst="ellipse">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2D97C8"/>
                </a:solidFill>
              </a:endParaRPr>
            </a:p>
          </p:txBody>
        </p:sp>
      </p:grpSp>
      <p:sp>
        <p:nvSpPr>
          <p:cNvPr id="76" name="Rectangle 16">
            <a:extLst>
              <a:ext uri="{FF2B5EF4-FFF2-40B4-BE49-F238E27FC236}">
                <a16:creationId xmlns:a16="http://schemas.microsoft.com/office/drawing/2014/main" id="{53F80BE6-FF6D-7F41-AB88-02EF3C9B7CFD}"/>
              </a:ext>
            </a:extLst>
          </p:cNvPr>
          <p:cNvSpPr/>
          <p:nvPr/>
        </p:nvSpPr>
        <p:spPr>
          <a:xfrm>
            <a:off x="530020" y="1586504"/>
            <a:ext cx="3569716" cy="2046731"/>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1000"/>
              </a:spcBef>
              <a:buSzPct val="100000"/>
            </a:pPr>
            <a:endParaRPr lang="en-US" altLang="zh-CN" sz="1400" dirty="0">
              <a:solidFill>
                <a:schemeClr val="tx1"/>
              </a:solidFill>
            </a:endParaRPr>
          </a:p>
        </p:txBody>
      </p:sp>
      <p:sp>
        <p:nvSpPr>
          <p:cNvPr id="81" name="Rectangle 16">
            <a:extLst>
              <a:ext uri="{FF2B5EF4-FFF2-40B4-BE49-F238E27FC236}">
                <a16:creationId xmlns:a16="http://schemas.microsoft.com/office/drawing/2014/main" id="{9D9406B0-3251-8046-879D-F471883638E2}"/>
              </a:ext>
            </a:extLst>
          </p:cNvPr>
          <p:cNvSpPr/>
          <p:nvPr/>
        </p:nvSpPr>
        <p:spPr>
          <a:xfrm>
            <a:off x="4357588" y="1586409"/>
            <a:ext cx="3496281" cy="2046731"/>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1000"/>
              </a:spcBef>
              <a:buSzPct val="100000"/>
            </a:pPr>
            <a:r>
              <a:rPr lang="zh-CN" altLang="en-US" sz="1400" dirty="0">
                <a:solidFill>
                  <a:schemeClr val="tx1"/>
                </a:solidFill>
              </a:rPr>
              <a:t> </a:t>
            </a:r>
            <a:endParaRPr lang="en-US" altLang="zh-CN" sz="1400" dirty="0">
              <a:solidFill>
                <a:schemeClr val="tx1"/>
              </a:solidFill>
            </a:endParaRPr>
          </a:p>
        </p:txBody>
      </p:sp>
      <p:sp>
        <p:nvSpPr>
          <p:cNvPr id="82" name="Rectangle 16">
            <a:extLst>
              <a:ext uri="{FF2B5EF4-FFF2-40B4-BE49-F238E27FC236}">
                <a16:creationId xmlns:a16="http://schemas.microsoft.com/office/drawing/2014/main" id="{07302AD7-7B9E-2C4B-86EE-3814BA74FD10}"/>
              </a:ext>
            </a:extLst>
          </p:cNvPr>
          <p:cNvSpPr/>
          <p:nvPr/>
        </p:nvSpPr>
        <p:spPr>
          <a:xfrm>
            <a:off x="8111451" y="1586409"/>
            <a:ext cx="3496281" cy="2046731"/>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1000"/>
              </a:spcBef>
              <a:buSzPct val="100000"/>
            </a:pPr>
            <a:endParaRPr lang="en-US" altLang="zh-CN" sz="1400" dirty="0">
              <a:solidFill>
                <a:schemeClr val="tx1"/>
              </a:solidFill>
            </a:endParaRPr>
          </a:p>
        </p:txBody>
      </p:sp>
    </p:spTree>
    <p:extLst>
      <p:ext uri="{BB962C8B-B14F-4D97-AF65-F5344CB8AC3E}">
        <p14:creationId xmlns:p14="http://schemas.microsoft.com/office/powerpoint/2010/main" val="377068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5F75B-8DD2-48FA-882C-C3A440D81D39}"/>
              </a:ext>
            </a:extLst>
          </p:cNvPr>
          <p:cNvSpPr>
            <a:spLocks noGrp="1"/>
          </p:cNvSpPr>
          <p:nvPr>
            <p:ph type="title"/>
          </p:nvPr>
        </p:nvSpPr>
        <p:spPr>
          <a:xfrm>
            <a:off x="601433" y="438604"/>
            <a:ext cx="10530693" cy="460800"/>
          </a:xfrm>
        </p:spPr>
        <p:txBody>
          <a:bodyPr>
            <a:normAutofit/>
          </a:bodyPr>
          <a:lstStyle/>
          <a:p>
            <a:r>
              <a:rPr lang="zh-CN" altLang="en-US" dirty="0"/>
              <a:t>消费者最青睐的可持续产品推广方式：公益接力活动、多屏互动游戏</a:t>
            </a:r>
            <a:endParaRPr lang="ca-ES" dirty="0"/>
          </a:p>
        </p:txBody>
      </p:sp>
      <p:sp>
        <p:nvSpPr>
          <p:cNvPr id="3" name="灯片编号占位符 2">
            <a:extLst>
              <a:ext uri="{FF2B5EF4-FFF2-40B4-BE49-F238E27FC236}">
                <a16:creationId xmlns:a16="http://schemas.microsoft.com/office/drawing/2014/main" id="{A72AD08A-840A-4B3F-9EDE-8A63E040515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charset="-122"/>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1" i="0" u="none" strike="noStrike" kern="1200" cap="none" spc="0" normalizeH="0" baseline="0" noProof="0" dirty="0">
              <a:ln>
                <a:noFill/>
              </a:ln>
              <a:solidFill>
                <a:prstClr val="black">
                  <a:alpha val="70000"/>
                </a:prstClr>
              </a:solidFill>
              <a:effectLst/>
              <a:uLnTx/>
              <a:uFillTx/>
              <a:ea typeface="Heiti SC Light" charset="-122"/>
            </a:endParaRPr>
          </a:p>
        </p:txBody>
      </p:sp>
      <p:sp>
        <p:nvSpPr>
          <p:cNvPr id="4" name="文本占位符 3">
            <a:extLst>
              <a:ext uri="{FF2B5EF4-FFF2-40B4-BE49-F238E27FC236}">
                <a16:creationId xmlns:a16="http://schemas.microsoft.com/office/drawing/2014/main" id="{FE9F967E-7A56-4959-9ACC-5355813B931C}"/>
              </a:ext>
            </a:extLst>
          </p:cNvPr>
          <p:cNvSpPr>
            <a:spLocks noGrp="1"/>
          </p:cNvSpPr>
          <p:nvPr>
            <p:ph type="body" sz="quarter" idx="15"/>
          </p:nvPr>
        </p:nvSpPr>
        <p:spPr/>
        <p:txBody>
          <a:bodyPr/>
          <a:lstStyle/>
          <a:p>
            <a:endParaRPr lang="ca-ES" dirty="0"/>
          </a:p>
        </p:txBody>
      </p:sp>
      <p:cxnSp>
        <p:nvCxnSpPr>
          <p:cNvPr id="43" name="直接连接符 42">
            <a:extLst>
              <a:ext uri="{FF2B5EF4-FFF2-40B4-BE49-F238E27FC236}">
                <a16:creationId xmlns:a16="http://schemas.microsoft.com/office/drawing/2014/main" id="{1B96FD16-7371-4CED-8A8C-7959913499F1}"/>
              </a:ext>
            </a:extLst>
          </p:cNvPr>
          <p:cNvCxnSpPr/>
          <p:nvPr/>
        </p:nvCxnSpPr>
        <p:spPr>
          <a:xfrm>
            <a:off x="587375" y="1036972"/>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5D97C94-B7F5-4516-88B8-5C225DCD9A50}"/>
              </a:ext>
            </a:extLst>
          </p:cNvPr>
          <p:cNvCxnSpPr>
            <a:cxnSpLocks/>
          </p:cNvCxnSpPr>
          <p:nvPr/>
        </p:nvCxnSpPr>
        <p:spPr>
          <a:xfrm>
            <a:off x="587375" y="1447127"/>
            <a:ext cx="110172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4A17F187-8C5C-4360-AA90-E6C99C1FD6A2}"/>
              </a:ext>
            </a:extLst>
          </p:cNvPr>
          <p:cNvSpPr txBox="1"/>
          <p:nvPr/>
        </p:nvSpPr>
        <p:spPr>
          <a:xfrm>
            <a:off x="2161658" y="1097613"/>
            <a:ext cx="8127546" cy="307777"/>
          </a:xfrm>
          <a:prstGeom prst="rect">
            <a:avLst/>
          </a:prstGeom>
          <a:noFill/>
        </p:spPr>
        <p:txBody>
          <a:bodyPr wrap="none" rtlCol="0">
            <a:spAutoFit/>
          </a:bodyPr>
          <a:lstStyle/>
          <a:p>
            <a:pPr algn="ctr">
              <a:buClr>
                <a:srgbClr val="2D97C8"/>
              </a:buClr>
            </a:pPr>
            <a:r>
              <a:rPr lang="zh-CN" altLang="en-US" sz="1400" b="1" dirty="0">
                <a:latin typeface="+mn-ea"/>
                <a:cs typeface="Heiti SC Light" charset="-122"/>
              </a:rPr>
              <a:t>以公益接力活动和多屏互动游戏为主，具备社交性和互动性的可持续产品推广方式最受消费者青睐</a:t>
            </a:r>
          </a:p>
        </p:txBody>
      </p:sp>
      <p:sp>
        <p:nvSpPr>
          <p:cNvPr id="19" name="三角形 18">
            <a:extLst>
              <a:ext uri="{FF2B5EF4-FFF2-40B4-BE49-F238E27FC236}">
                <a16:creationId xmlns:a16="http://schemas.microsoft.com/office/drawing/2014/main" id="{A141E470-33B3-E04C-9129-3A49A1A9F669}"/>
              </a:ext>
            </a:extLst>
          </p:cNvPr>
          <p:cNvSpPr/>
          <p:nvPr/>
        </p:nvSpPr>
        <p:spPr>
          <a:xfrm rot="5400000">
            <a:off x="4358123" y="3924574"/>
            <a:ext cx="4095488" cy="258862"/>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5" name="组合 4">
            <a:extLst>
              <a:ext uri="{FF2B5EF4-FFF2-40B4-BE49-F238E27FC236}">
                <a16:creationId xmlns:a16="http://schemas.microsoft.com/office/drawing/2014/main" id="{FAB2D409-4ACD-4390-A677-C873361D49D7}"/>
              </a:ext>
            </a:extLst>
          </p:cNvPr>
          <p:cNvGrpSpPr/>
          <p:nvPr/>
        </p:nvGrpSpPr>
        <p:grpSpPr>
          <a:xfrm>
            <a:off x="9238393" y="1776143"/>
            <a:ext cx="2286226" cy="4161672"/>
            <a:chOff x="6678079" y="1776143"/>
            <a:chExt cx="2286226" cy="4161672"/>
          </a:xfrm>
        </p:grpSpPr>
        <p:pic>
          <p:nvPicPr>
            <p:cNvPr id="8" name="图片 7">
              <a:extLst>
                <a:ext uri="{FF2B5EF4-FFF2-40B4-BE49-F238E27FC236}">
                  <a16:creationId xmlns:a16="http://schemas.microsoft.com/office/drawing/2014/main" id="{9E3431BB-EE1A-CF40-8FA3-0345151F56E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78079" y="2616165"/>
              <a:ext cx="2286226" cy="3321650"/>
            </a:xfrm>
            <a:prstGeom prst="rect">
              <a:avLst/>
            </a:prstGeom>
            <a:effectLst>
              <a:outerShdw blurRad="50800" dist="38100" dir="2700000" algn="tl" rotWithShape="0">
                <a:prstClr val="black">
                  <a:alpha val="40000"/>
                </a:prstClr>
              </a:outerShdw>
            </a:effectLst>
          </p:spPr>
        </p:pic>
        <p:sp>
          <p:nvSpPr>
            <p:cNvPr id="66" name="副标题 2">
              <a:extLst>
                <a:ext uri="{FF2B5EF4-FFF2-40B4-BE49-F238E27FC236}">
                  <a16:creationId xmlns:a16="http://schemas.microsoft.com/office/drawing/2014/main" id="{0CEFD246-1310-EE4E-9A31-B0FE3AB3CCF6}"/>
                </a:ext>
              </a:extLst>
            </p:cNvPr>
            <p:cNvSpPr txBox="1">
              <a:spLocks/>
            </p:cNvSpPr>
            <p:nvPr/>
          </p:nvSpPr>
          <p:spPr>
            <a:xfrm>
              <a:off x="7000370" y="1776143"/>
              <a:ext cx="1641643" cy="586893"/>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kumimoji="1" lang="zh-CN" altLang="en-US" sz="1400" dirty="0">
                  <a:latin typeface="Microsoft YaHei" panose="020B0503020204020204" pitchFamily="34" charset="-122"/>
                  <a:ea typeface="Microsoft YaHei" panose="020B0503020204020204" pitchFamily="34" charset="-122"/>
                </a:rPr>
                <a:t>线上互动</a:t>
              </a:r>
              <a:r>
                <a:rPr kumimoji="1" lang="en-US" altLang="zh-CN" sz="1400" dirty="0">
                  <a:latin typeface="Microsoft YaHei" panose="020B0503020204020204" pitchFamily="34" charset="-122"/>
                  <a:ea typeface="Microsoft YaHei" panose="020B0503020204020204" pitchFamily="34" charset="-122"/>
                </a:rPr>
                <a:t>H5-</a:t>
              </a:r>
            </a:p>
            <a:p>
              <a:pPr algn="ctr">
                <a:lnSpc>
                  <a:spcPct val="120000"/>
                </a:lnSpc>
              </a:pPr>
              <a:r>
                <a:rPr kumimoji="1" lang="zh-CN" altLang="en-US" sz="1400" b="1" dirty="0">
                  <a:latin typeface="Microsoft YaHei" panose="020B0503020204020204" pitchFamily="34" charset="-122"/>
                  <a:ea typeface="Microsoft YaHei" panose="020B0503020204020204" pitchFamily="34" charset="-122"/>
                </a:rPr>
                <a:t>小朋友的画廊</a:t>
              </a:r>
              <a:endParaRPr kumimoji="1" lang="en-US" altLang="zh-CN" sz="1400" b="1" dirty="0">
                <a:latin typeface="Microsoft YaHei" panose="020B0503020204020204" pitchFamily="34" charset="-122"/>
                <a:ea typeface="Microsoft YaHei" panose="020B0503020204020204" pitchFamily="34" charset="-122"/>
              </a:endParaRPr>
            </a:p>
          </p:txBody>
        </p:sp>
        <p:cxnSp>
          <p:nvCxnSpPr>
            <p:cNvPr id="28" name="直线连接符 27">
              <a:extLst>
                <a:ext uri="{FF2B5EF4-FFF2-40B4-BE49-F238E27FC236}">
                  <a16:creationId xmlns:a16="http://schemas.microsoft.com/office/drawing/2014/main" id="{46BAC8CB-23B4-E249-9E01-BBE1E4829461}"/>
                </a:ext>
              </a:extLst>
            </p:cNvPr>
            <p:cNvCxnSpPr/>
            <p:nvPr/>
          </p:nvCxnSpPr>
          <p:spPr>
            <a:xfrm>
              <a:off x="7569843" y="2453833"/>
              <a:ext cx="48613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66510661-755D-43B6-9743-3671D3C6BBC8}"/>
              </a:ext>
            </a:extLst>
          </p:cNvPr>
          <p:cNvGrpSpPr/>
          <p:nvPr/>
        </p:nvGrpSpPr>
        <p:grpSpPr>
          <a:xfrm>
            <a:off x="6629475" y="1776143"/>
            <a:ext cx="2384223" cy="4174244"/>
            <a:chOff x="9416954" y="1776143"/>
            <a:chExt cx="2384223" cy="4174244"/>
          </a:xfrm>
        </p:grpSpPr>
        <p:pic>
          <p:nvPicPr>
            <p:cNvPr id="17" name="图片 16">
              <a:extLst>
                <a:ext uri="{FF2B5EF4-FFF2-40B4-BE49-F238E27FC236}">
                  <a16:creationId xmlns:a16="http://schemas.microsoft.com/office/drawing/2014/main" id="{B264A00D-2CC3-BD4C-95A5-CA88367E2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a:off x="9416954" y="2630269"/>
              <a:ext cx="2384223" cy="3320118"/>
            </a:xfrm>
            <a:prstGeom prst="rect">
              <a:avLst/>
            </a:prstGeom>
            <a:effectLst>
              <a:outerShdw blurRad="50800" dist="38100" dir="2700000" algn="tl" rotWithShape="0">
                <a:prstClr val="black">
                  <a:alpha val="40000"/>
                </a:prstClr>
              </a:outerShdw>
            </a:effectLst>
          </p:spPr>
        </p:pic>
        <p:sp>
          <p:nvSpPr>
            <p:cNvPr id="67" name="副标题 2">
              <a:extLst>
                <a:ext uri="{FF2B5EF4-FFF2-40B4-BE49-F238E27FC236}">
                  <a16:creationId xmlns:a16="http://schemas.microsoft.com/office/drawing/2014/main" id="{390A59D7-3C7E-4B40-B174-5026E683C46A}"/>
                </a:ext>
              </a:extLst>
            </p:cNvPr>
            <p:cNvSpPr txBox="1">
              <a:spLocks/>
            </p:cNvSpPr>
            <p:nvPr/>
          </p:nvSpPr>
          <p:spPr>
            <a:xfrm>
              <a:off x="9788243" y="1776143"/>
              <a:ext cx="1641643" cy="535069"/>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kumimoji="1" lang="zh-CN" altLang="en-US" sz="1400" dirty="0">
                  <a:latin typeface="Microsoft YaHei" panose="020B0503020204020204" pitchFamily="34" charset="-122"/>
                  <a:ea typeface="Microsoft YaHei" panose="020B0503020204020204" pitchFamily="34" charset="-122"/>
                </a:rPr>
                <a:t>公益接力活动</a:t>
              </a:r>
              <a:r>
                <a:rPr kumimoji="1" lang="en-US" altLang="zh-CN" sz="1400" dirty="0">
                  <a:latin typeface="Microsoft YaHei" panose="020B0503020204020204" pitchFamily="34" charset="-122"/>
                  <a:ea typeface="Microsoft YaHei" panose="020B0503020204020204" pitchFamily="34" charset="-122"/>
                </a:rPr>
                <a:t>-</a:t>
              </a:r>
            </a:p>
            <a:p>
              <a:pPr algn="ctr">
                <a:lnSpc>
                  <a:spcPct val="120000"/>
                </a:lnSpc>
              </a:pPr>
              <a:r>
                <a:rPr kumimoji="1" lang="zh-CN" altLang="en-US" sz="1400" b="1" dirty="0">
                  <a:latin typeface="Microsoft YaHei" panose="020B0503020204020204" pitchFamily="34" charset="-122"/>
                  <a:ea typeface="Microsoft YaHei" panose="020B0503020204020204" pitchFamily="34" charset="-122"/>
                </a:rPr>
                <a:t>冰桶挑战</a:t>
              </a:r>
              <a:endParaRPr kumimoji="1" lang="en-US" altLang="zh-CN" sz="1400" b="1" dirty="0">
                <a:latin typeface="Microsoft YaHei" panose="020B0503020204020204" pitchFamily="34" charset="-122"/>
                <a:ea typeface="Microsoft YaHei" panose="020B0503020204020204" pitchFamily="34" charset="-122"/>
              </a:endParaRPr>
            </a:p>
          </p:txBody>
        </p:sp>
        <p:cxnSp>
          <p:nvCxnSpPr>
            <p:cNvPr id="68" name="直线连接符 67">
              <a:extLst>
                <a:ext uri="{FF2B5EF4-FFF2-40B4-BE49-F238E27FC236}">
                  <a16:creationId xmlns:a16="http://schemas.microsoft.com/office/drawing/2014/main" id="{2C8E0CBB-1E31-7049-8990-8A23FE903A4E}"/>
                </a:ext>
              </a:extLst>
            </p:cNvPr>
            <p:cNvCxnSpPr/>
            <p:nvPr/>
          </p:nvCxnSpPr>
          <p:spPr>
            <a:xfrm>
              <a:off x="10354420" y="2453833"/>
              <a:ext cx="486137"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31" name="直线连接符 30">
            <a:extLst>
              <a:ext uri="{FF2B5EF4-FFF2-40B4-BE49-F238E27FC236}">
                <a16:creationId xmlns:a16="http://schemas.microsoft.com/office/drawing/2014/main" id="{AB9BD076-8F81-7540-A4B3-B073DED0D587}"/>
              </a:ext>
            </a:extLst>
          </p:cNvPr>
          <p:cNvCxnSpPr>
            <a:cxnSpLocks/>
          </p:cNvCxnSpPr>
          <p:nvPr/>
        </p:nvCxnSpPr>
        <p:spPr>
          <a:xfrm>
            <a:off x="9238393" y="1825195"/>
            <a:ext cx="0" cy="4262268"/>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5">
            <a:extLst>
              <a:ext uri="{FF2B5EF4-FFF2-40B4-BE49-F238E27FC236}">
                <a16:creationId xmlns:a16="http://schemas.microsoft.com/office/drawing/2014/main" id="{99EAAC85-B44E-41DF-BB8A-4B8D2DADD8B1}"/>
              </a:ext>
            </a:extLst>
          </p:cNvPr>
          <p:cNvSpPr txBox="1"/>
          <p:nvPr/>
        </p:nvSpPr>
        <p:spPr>
          <a:xfrm>
            <a:off x="919258" y="6101749"/>
            <a:ext cx="314014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GB" altLang="ja-JP" sz="1000" b="0" i="0" u="none" strike="noStrike" kern="1200" cap="none" spc="0" normalizeH="0" baseline="0" noProof="0" dirty="0">
                <a:ln>
                  <a:noFill/>
                </a:ln>
                <a:solidFill>
                  <a:prstClr val="black"/>
                </a:solidFill>
                <a:effectLst/>
                <a:uLnTx/>
                <a:uFillTx/>
                <a:latin typeface="微软雅黑"/>
                <a:ea typeface="微软雅黑"/>
                <a:cs typeface="Heiti SC Light" charset="-122"/>
              </a:rPr>
              <a:t>Source</a:t>
            </a: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charset="-122"/>
              </a:rPr>
              <a:t>：</a:t>
            </a:r>
            <a:r>
              <a:rPr kumimoji="0" lang="en-US" altLang="zh-CN" sz="1000" b="0" i="0" u="none" strike="noStrike" kern="1200" cap="none" spc="0" normalizeH="0" baseline="0" noProof="0" dirty="0">
                <a:ln>
                  <a:noFill/>
                </a:ln>
                <a:solidFill>
                  <a:prstClr val="black"/>
                </a:solidFill>
                <a:effectLst/>
                <a:uLnTx/>
                <a:uFillTx/>
                <a:latin typeface="微软雅黑"/>
                <a:ea typeface="微软雅黑"/>
                <a:cs typeface="Heiti SC Light" charset="-122"/>
              </a:rPr>
              <a:t>《2019</a:t>
            </a:r>
            <a:r>
              <a:rPr kumimoji="0" lang="zh-CN" altLang="en-US" sz="1000" b="0" i="0" u="none" strike="noStrike" kern="1200" cap="none" spc="0" normalizeH="0" baseline="0" noProof="0" dirty="0">
                <a:ln>
                  <a:noFill/>
                </a:ln>
                <a:solidFill>
                  <a:prstClr val="black"/>
                </a:solidFill>
                <a:effectLst/>
                <a:uLnTx/>
                <a:uFillTx/>
                <a:latin typeface="微软雅黑"/>
                <a:ea typeface="微软雅黑"/>
                <a:cs typeface="Heiti SC Light" charset="-122"/>
              </a:rPr>
              <a:t>中国可持续消费报告</a:t>
            </a:r>
            <a:r>
              <a:rPr kumimoji="0" lang="en-US" altLang="zh-CN" sz="1000" b="0" i="0" u="none" strike="noStrike" kern="1200" cap="none" spc="0" normalizeH="0" baseline="0" noProof="0" dirty="0">
                <a:ln>
                  <a:noFill/>
                </a:ln>
                <a:solidFill>
                  <a:prstClr val="black"/>
                </a:solidFill>
                <a:effectLst/>
                <a:uLnTx/>
                <a:uFillTx/>
                <a:latin typeface="微软雅黑"/>
                <a:ea typeface="微软雅黑"/>
                <a:cs typeface="Heiti SC Light" charset="-122"/>
              </a:rPr>
              <a:t>》</a:t>
            </a:r>
            <a:endParaRPr kumimoji="0" lang="en-GB" sz="10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nvGrpSpPr>
          <p:cNvPr id="33" name="组合 32">
            <a:extLst>
              <a:ext uri="{FF2B5EF4-FFF2-40B4-BE49-F238E27FC236}">
                <a16:creationId xmlns:a16="http://schemas.microsoft.com/office/drawing/2014/main" id="{B4A09550-C75D-4353-B8CD-2AD54828728F}"/>
              </a:ext>
            </a:extLst>
          </p:cNvPr>
          <p:cNvGrpSpPr/>
          <p:nvPr/>
        </p:nvGrpSpPr>
        <p:grpSpPr>
          <a:xfrm>
            <a:off x="564853" y="1740920"/>
            <a:ext cx="5578771" cy="4476032"/>
            <a:chOff x="162977" y="1740920"/>
            <a:chExt cx="5578771" cy="4476032"/>
          </a:xfrm>
        </p:grpSpPr>
        <p:sp>
          <p:nvSpPr>
            <p:cNvPr id="34" name="副标题 2">
              <a:extLst>
                <a:ext uri="{FF2B5EF4-FFF2-40B4-BE49-F238E27FC236}">
                  <a16:creationId xmlns:a16="http://schemas.microsoft.com/office/drawing/2014/main" id="{8D8674BE-C84B-4507-A00F-C5C753B6FE94}"/>
                </a:ext>
              </a:extLst>
            </p:cNvPr>
            <p:cNvSpPr txBox="1">
              <a:spLocks/>
            </p:cNvSpPr>
            <p:nvPr/>
          </p:nvSpPr>
          <p:spPr>
            <a:xfrm>
              <a:off x="273952" y="5636176"/>
              <a:ext cx="1641643" cy="223302"/>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zh-CN" altLang="en-US" sz="1200" dirty="0">
                  <a:latin typeface="Microsoft YaHei" panose="020B0503020204020204" pitchFamily="34" charset="-122"/>
                  <a:ea typeface="Microsoft YaHei" panose="020B0503020204020204" pitchFamily="34" charset="-122"/>
                </a:rPr>
                <a:t>其他</a:t>
              </a:r>
              <a:endParaRPr kumimoji="1" lang="en-US" altLang="zh-CN" sz="1200" dirty="0">
                <a:latin typeface="Microsoft YaHei" panose="020B0503020204020204" pitchFamily="34" charset="-122"/>
                <a:ea typeface="Microsoft YaHei" panose="020B0503020204020204" pitchFamily="34" charset="-122"/>
              </a:endParaRPr>
            </a:p>
          </p:txBody>
        </p:sp>
        <p:sp>
          <p:nvSpPr>
            <p:cNvPr id="35" name="副标题 2">
              <a:extLst>
                <a:ext uri="{FF2B5EF4-FFF2-40B4-BE49-F238E27FC236}">
                  <a16:creationId xmlns:a16="http://schemas.microsoft.com/office/drawing/2014/main" id="{B16BE325-85FE-4806-9FB5-DBE7A4E9F147}"/>
                </a:ext>
              </a:extLst>
            </p:cNvPr>
            <p:cNvSpPr txBox="1">
              <a:spLocks/>
            </p:cNvSpPr>
            <p:nvPr/>
          </p:nvSpPr>
          <p:spPr>
            <a:xfrm>
              <a:off x="216901" y="5036166"/>
              <a:ext cx="1698694" cy="259688"/>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zh-CN" altLang="en-US" sz="1200" dirty="0">
                  <a:latin typeface="Microsoft YaHei" panose="020B0503020204020204" pitchFamily="34" charset="-122"/>
                  <a:ea typeface="Microsoft YaHei" panose="020B0503020204020204" pitchFamily="34" charset="-122"/>
                </a:rPr>
                <a:t>品牌自主的营销活动</a:t>
              </a:r>
              <a:endParaRPr kumimoji="1" lang="en-US" altLang="zh-CN" sz="1200" dirty="0">
                <a:latin typeface="Microsoft YaHei" panose="020B0503020204020204" pitchFamily="34" charset="-122"/>
                <a:ea typeface="Microsoft YaHei" panose="020B0503020204020204" pitchFamily="34" charset="-122"/>
              </a:endParaRPr>
            </a:p>
          </p:txBody>
        </p:sp>
        <p:sp>
          <p:nvSpPr>
            <p:cNvPr id="36" name="副标题 2">
              <a:extLst>
                <a:ext uri="{FF2B5EF4-FFF2-40B4-BE49-F238E27FC236}">
                  <a16:creationId xmlns:a16="http://schemas.microsoft.com/office/drawing/2014/main" id="{AFDDDC6E-0B28-4F32-A6AD-E0487C5A8B21}"/>
                </a:ext>
              </a:extLst>
            </p:cNvPr>
            <p:cNvSpPr txBox="1">
              <a:spLocks/>
            </p:cNvSpPr>
            <p:nvPr/>
          </p:nvSpPr>
          <p:spPr>
            <a:xfrm>
              <a:off x="273952" y="4454011"/>
              <a:ext cx="1641643" cy="223302"/>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zh-CN" altLang="en-US" sz="1200" dirty="0">
                  <a:latin typeface="Microsoft YaHei" panose="020B0503020204020204" pitchFamily="34" charset="-122"/>
                  <a:ea typeface="Microsoft YaHei" panose="020B0503020204020204" pitchFamily="34" charset="-122"/>
                </a:rPr>
                <a:t>淘宝弹窗</a:t>
              </a:r>
              <a:endParaRPr kumimoji="1" lang="en-US" altLang="zh-CN" sz="1200" dirty="0">
                <a:latin typeface="Microsoft YaHei" panose="020B0503020204020204" pitchFamily="34" charset="-122"/>
                <a:ea typeface="Microsoft YaHei" panose="020B0503020204020204" pitchFamily="34" charset="-122"/>
              </a:endParaRPr>
            </a:p>
          </p:txBody>
        </p:sp>
        <p:sp>
          <p:nvSpPr>
            <p:cNvPr id="38" name="副标题 2">
              <a:extLst>
                <a:ext uri="{FF2B5EF4-FFF2-40B4-BE49-F238E27FC236}">
                  <a16:creationId xmlns:a16="http://schemas.microsoft.com/office/drawing/2014/main" id="{27D17C39-EFA8-408D-B142-F271C1705D37}"/>
                </a:ext>
              </a:extLst>
            </p:cNvPr>
            <p:cNvSpPr txBox="1">
              <a:spLocks/>
            </p:cNvSpPr>
            <p:nvPr/>
          </p:nvSpPr>
          <p:spPr>
            <a:xfrm>
              <a:off x="570621" y="3782564"/>
              <a:ext cx="1344974" cy="460706"/>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zh-CN" altLang="en-US" sz="1200" dirty="0">
                  <a:latin typeface="Microsoft YaHei" panose="020B0503020204020204" pitchFamily="34" charset="-122"/>
                  <a:ea typeface="Microsoft YaHei" panose="020B0503020204020204" pitchFamily="34" charset="-122"/>
                </a:rPr>
                <a:t>微博等社交媒体的抽奖</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竞猜活动</a:t>
              </a:r>
              <a:endParaRPr kumimoji="1" lang="en-US" altLang="zh-CN" sz="1200" dirty="0">
                <a:latin typeface="Microsoft YaHei" panose="020B0503020204020204" pitchFamily="34" charset="-122"/>
                <a:ea typeface="Microsoft YaHei" panose="020B0503020204020204" pitchFamily="34" charset="-122"/>
              </a:endParaRPr>
            </a:p>
          </p:txBody>
        </p:sp>
        <p:sp>
          <p:nvSpPr>
            <p:cNvPr id="39" name="副标题 2">
              <a:extLst>
                <a:ext uri="{FF2B5EF4-FFF2-40B4-BE49-F238E27FC236}">
                  <a16:creationId xmlns:a16="http://schemas.microsoft.com/office/drawing/2014/main" id="{660A1AAB-A18F-4374-BA3B-9C0D126B23B2}"/>
                </a:ext>
              </a:extLst>
            </p:cNvPr>
            <p:cNvSpPr txBox="1">
              <a:spLocks/>
            </p:cNvSpPr>
            <p:nvPr/>
          </p:nvSpPr>
          <p:spPr>
            <a:xfrm>
              <a:off x="441917" y="3253480"/>
              <a:ext cx="1473678" cy="223302"/>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zh-CN" altLang="en-US" sz="1200" dirty="0">
                  <a:latin typeface="Microsoft YaHei" panose="020B0503020204020204" pitchFamily="34" charset="-122"/>
                  <a:ea typeface="Microsoft YaHei" panose="020B0503020204020204" pitchFamily="34" charset="-122"/>
                </a:rPr>
                <a:t>明星</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网红宣传</a:t>
              </a:r>
              <a:endParaRPr kumimoji="1" lang="en-US" altLang="zh-CN" sz="1200" dirty="0">
                <a:latin typeface="Microsoft YaHei" panose="020B0503020204020204" pitchFamily="34" charset="-122"/>
                <a:ea typeface="Microsoft YaHei" panose="020B0503020204020204" pitchFamily="34" charset="-122"/>
              </a:endParaRPr>
            </a:p>
          </p:txBody>
        </p:sp>
        <p:sp>
          <p:nvSpPr>
            <p:cNvPr id="40" name="副标题 2">
              <a:extLst>
                <a:ext uri="{FF2B5EF4-FFF2-40B4-BE49-F238E27FC236}">
                  <a16:creationId xmlns:a16="http://schemas.microsoft.com/office/drawing/2014/main" id="{D2C665FE-2625-4F9E-86D6-6634963A8D8F}"/>
                </a:ext>
              </a:extLst>
            </p:cNvPr>
            <p:cNvSpPr txBox="1">
              <a:spLocks/>
            </p:cNvSpPr>
            <p:nvPr/>
          </p:nvSpPr>
          <p:spPr>
            <a:xfrm>
              <a:off x="353475" y="2561441"/>
              <a:ext cx="1562120" cy="567602"/>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zh-CN" altLang="en-US" sz="1200" dirty="0">
                  <a:latin typeface="Microsoft YaHei" panose="020B0503020204020204" pitchFamily="34" charset="-122"/>
                  <a:ea typeface="Microsoft YaHei" panose="020B0503020204020204" pitchFamily="34" charset="-122"/>
                </a:rPr>
                <a:t>多屏互动游戏（线上</a:t>
              </a:r>
              <a:r>
                <a:rPr kumimoji="1" lang="en" altLang="zh-CN" sz="1200" dirty="0">
                  <a:latin typeface="Microsoft YaHei" panose="020B0503020204020204" pitchFamily="34" charset="-122"/>
                  <a:ea typeface="Microsoft YaHei" panose="020B0503020204020204" pitchFamily="34" charset="-122"/>
                </a:rPr>
                <a:t>H5</a:t>
              </a:r>
              <a:r>
                <a:rPr kumimoji="1" lang="zh-CN" altLang="e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线下互动墙等）</a:t>
              </a:r>
              <a:endParaRPr kumimoji="1" lang="en-US" altLang="zh-CN" sz="1200" dirty="0">
                <a:latin typeface="Microsoft YaHei" panose="020B0503020204020204" pitchFamily="34" charset="-122"/>
                <a:ea typeface="Microsoft YaHei" panose="020B0503020204020204" pitchFamily="34" charset="-122"/>
              </a:endParaRPr>
            </a:p>
          </p:txBody>
        </p:sp>
        <p:sp>
          <p:nvSpPr>
            <p:cNvPr id="41" name="副标题 2">
              <a:extLst>
                <a:ext uri="{FF2B5EF4-FFF2-40B4-BE49-F238E27FC236}">
                  <a16:creationId xmlns:a16="http://schemas.microsoft.com/office/drawing/2014/main" id="{2B960647-590F-481A-8F33-A4E40862E10B}"/>
                </a:ext>
              </a:extLst>
            </p:cNvPr>
            <p:cNvSpPr txBox="1">
              <a:spLocks/>
            </p:cNvSpPr>
            <p:nvPr/>
          </p:nvSpPr>
          <p:spPr>
            <a:xfrm>
              <a:off x="162977" y="1926408"/>
              <a:ext cx="1752618" cy="567602"/>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zh-CN" altLang="en-US" sz="1200" dirty="0">
                  <a:latin typeface="Microsoft YaHei" panose="020B0503020204020204" pitchFamily="34" charset="-122"/>
                  <a:ea typeface="Microsoft YaHei" panose="020B0503020204020204" pitchFamily="34" charset="-122"/>
                </a:rPr>
                <a:t>公益接力活动（多机构发起，系列活动接力）</a:t>
              </a:r>
              <a:endParaRPr kumimoji="1" lang="en-US" altLang="zh-CN" sz="1200" dirty="0">
                <a:latin typeface="Microsoft YaHei" panose="020B0503020204020204" pitchFamily="34" charset="-122"/>
                <a:ea typeface="Microsoft YaHei" panose="020B0503020204020204" pitchFamily="34" charset="-122"/>
              </a:endParaRPr>
            </a:p>
          </p:txBody>
        </p:sp>
        <p:sp>
          <p:nvSpPr>
            <p:cNvPr id="42" name="副标题 2">
              <a:extLst>
                <a:ext uri="{FF2B5EF4-FFF2-40B4-BE49-F238E27FC236}">
                  <a16:creationId xmlns:a16="http://schemas.microsoft.com/office/drawing/2014/main" id="{11638C2A-454E-4B62-B35A-DE7A7ACCF30E}"/>
                </a:ext>
              </a:extLst>
            </p:cNvPr>
            <p:cNvSpPr txBox="1">
              <a:spLocks/>
            </p:cNvSpPr>
            <p:nvPr/>
          </p:nvSpPr>
          <p:spPr>
            <a:xfrm>
              <a:off x="4933657" y="2630269"/>
              <a:ext cx="759124" cy="306284"/>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en-US" altLang="zh-CN" sz="1200" dirty="0">
                  <a:latin typeface="Microsoft YaHei" panose="020B0503020204020204" pitchFamily="34" charset="-122"/>
                  <a:ea typeface="Microsoft YaHei" panose="020B0503020204020204" pitchFamily="34" charset="-122"/>
                </a:rPr>
                <a:t>53.78%</a:t>
              </a:r>
            </a:p>
          </p:txBody>
        </p:sp>
        <p:sp>
          <p:nvSpPr>
            <p:cNvPr id="44" name="副标题 2">
              <a:extLst>
                <a:ext uri="{FF2B5EF4-FFF2-40B4-BE49-F238E27FC236}">
                  <a16:creationId xmlns:a16="http://schemas.microsoft.com/office/drawing/2014/main" id="{3C5A29E9-EA11-45CF-8BBD-710C4AFA4773}"/>
                </a:ext>
              </a:extLst>
            </p:cNvPr>
            <p:cNvSpPr txBox="1">
              <a:spLocks/>
            </p:cNvSpPr>
            <p:nvPr/>
          </p:nvSpPr>
          <p:spPr>
            <a:xfrm>
              <a:off x="4982624" y="2035929"/>
              <a:ext cx="759124" cy="306284"/>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en-US" altLang="zh-CN" sz="1200" dirty="0">
                  <a:latin typeface="Microsoft YaHei" panose="020B0503020204020204" pitchFamily="34" charset="-122"/>
                  <a:ea typeface="Microsoft YaHei" panose="020B0503020204020204" pitchFamily="34" charset="-122"/>
                </a:rPr>
                <a:t>54.46%</a:t>
              </a:r>
            </a:p>
          </p:txBody>
        </p:sp>
        <p:graphicFrame>
          <p:nvGraphicFramePr>
            <p:cNvPr id="47" name="图表 46">
              <a:extLst>
                <a:ext uri="{FF2B5EF4-FFF2-40B4-BE49-F238E27FC236}">
                  <a16:creationId xmlns:a16="http://schemas.microsoft.com/office/drawing/2014/main" id="{37864485-43B4-4CB0-90AA-084F5EA56C74}"/>
                </a:ext>
              </a:extLst>
            </p:cNvPr>
            <p:cNvGraphicFramePr>
              <a:graphicFrameLocks/>
            </p:cNvGraphicFramePr>
            <p:nvPr>
              <p:extLst>
                <p:ext uri="{D42A27DB-BD31-4B8C-83A1-F6EECF244321}">
                  <p14:modId xmlns:p14="http://schemas.microsoft.com/office/powerpoint/2010/main" val="3656816958"/>
                </p:ext>
              </p:extLst>
            </p:nvPr>
          </p:nvGraphicFramePr>
          <p:xfrm>
            <a:off x="1803795" y="1740920"/>
            <a:ext cx="3717237" cy="4476032"/>
          </p:xfrm>
          <a:graphic>
            <a:graphicData uri="http://schemas.openxmlformats.org/drawingml/2006/chart">
              <c:chart xmlns:c="http://schemas.openxmlformats.org/drawingml/2006/chart" xmlns:r="http://schemas.openxmlformats.org/officeDocument/2006/relationships" r:id="rId4"/>
            </a:graphicData>
          </a:graphic>
        </p:graphicFrame>
        <p:cxnSp>
          <p:nvCxnSpPr>
            <p:cNvPr id="49" name="直线连接符 10">
              <a:extLst>
                <a:ext uri="{FF2B5EF4-FFF2-40B4-BE49-F238E27FC236}">
                  <a16:creationId xmlns:a16="http://schemas.microsoft.com/office/drawing/2014/main" id="{31752085-5DF8-4B60-B036-95CCE775B9C1}"/>
                </a:ext>
              </a:extLst>
            </p:cNvPr>
            <p:cNvCxnSpPr>
              <a:cxnSpLocks/>
            </p:cNvCxnSpPr>
            <p:nvPr/>
          </p:nvCxnSpPr>
          <p:spPr>
            <a:xfrm>
              <a:off x="1936615" y="1960445"/>
              <a:ext cx="0" cy="401096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665B3BF5-1AA1-49CB-9EBA-445598414763}"/>
              </a:ext>
            </a:extLst>
          </p:cNvPr>
          <p:cNvSpPr/>
          <p:nvPr/>
        </p:nvSpPr>
        <p:spPr>
          <a:xfrm>
            <a:off x="618777" y="1855363"/>
            <a:ext cx="5524839" cy="117177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70129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3934215"/>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800" dirty="0"/>
              <a:t>传播建议的基础</a:t>
            </a:r>
            <a:endParaRPr lang="en-US" altLang="zh-CN" sz="2800" dirty="0"/>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宏观环境洞察</a:t>
            </a:r>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受众洞察</a:t>
            </a: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对标洞察</a:t>
            </a:r>
          </a:p>
          <a:p>
            <a:pPr lvl="0">
              <a:spcAft>
                <a:spcPts val="1200"/>
              </a:spcAft>
            </a:pPr>
            <a:r>
              <a:rPr lang="zh-CN" altLang="en-US" sz="2600" dirty="0">
                <a:solidFill>
                  <a:schemeClr val="accent3">
                    <a:lumMod val="40000"/>
                    <a:lumOff val="60000"/>
                  </a:schemeClr>
                </a:solidFill>
              </a:rPr>
              <a:t>短期传播建议</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16380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46353" y="1539378"/>
            <a:ext cx="10309345" cy="12791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 name="标题 7"/>
          <p:cNvSpPr>
            <a:spLocks noGrp="1"/>
          </p:cNvSpPr>
          <p:nvPr>
            <p:ph type="title"/>
          </p:nvPr>
        </p:nvSpPr>
        <p:spPr>
          <a:xfrm>
            <a:off x="601345" y="438785"/>
            <a:ext cx="11216640" cy="461010"/>
          </a:xfrm>
        </p:spPr>
        <p:txBody>
          <a:bodyPr>
            <a:noAutofit/>
          </a:bodyPr>
          <a:lstStyle/>
          <a:p>
            <a:r>
              <a:rPr lang="zh-CN" altLang="en-US" dirty="0">
                <a:sym typeface="+mn-ea"/>
              </a:rPr>
              <a:t>通过场景分析，水基金可从核心需求、内容属性、以及传播渠道三个角度提高内容营销的精准性和有效性</a:t>
            </a:r>
            <a:endParaRPr lang="zh-CN" altLang="en-US" dirty="0"/>
          </a:p>
        </p:txBody>
      </p:sp>
      <p:sp>
        <p:nvSpPr>
          <p:cNvPr id="6" name="灯片编号占位符 5"/>
          <p:cNvSpPr>
            <a:spLocks noGrp="1"/>
          </p:cNvSpPr>
          <p:nvPr>
            <p:ph type="sldNum" sz="quarter" idx="14"/>
          </p:nvPr>
        </p:nvSpPr>
        <p:spPr/>
        <p:txBody>
          <a:bodyPr/>
          <a:lstStyle/>
          <a:p>
            <a:fld id="{E6049C3D-CCF1-41B9-A681-D61E0CAE4A17}" type="slidenum">
              <a:rPr lang="en-US" altLang="zh-CN" smtClean="0"/>
              <a:t>14</a:t>
            </a:fld>
            <a:endParaRPr lang="en-US" dirty="0"/>
          </a:p>
        </p:txBody>
      </p:sp>
      <p:sp>
        <p:nvSpPr>
          <p:cNvPr id="9" name="文本占位符 8"/>
          <p:cNvSpPr>
            <a:spLocks noGrp="1"/>
          </p:cNvSpPr>
          <p:nvPr>
            <p:ph type="body" sz="quarter" idx="15"/>
          </p:nvPr>
        </p:nvSpPr>
        <p:spPr/>
        <p:txBody>
          <a:bodyPr/>
          <a:lstStyle/>
          <a:p>
            <a:endParaRPr lang="zh-CN" altLang="en-US"/>
          </a:p>
        </p:txBody>
      </p:sp>
      <p:sp>
        <p:nvSpPr>
          <p:cNvPr id="40" name="箭头: 五边形 39"/>
          <p:cNvSpPr/>
          <p:nvPr/>
        </p:nvSpPr>
        <p:spPr>
          <a:xfrm>
            <a:off x="1243842" y="1076175"/>
            <a:ext cx="2485604" cy="361405"/>
          </a:xfrm>
          <a:prstGeom prst="homePlate">
            <a:avLst/>
          </a:prstGeom>
          <a:solidFill>
            <a:schemeClr val="accent4">
              <a:lumMod val="60000"/>
              <a:lumOff val="4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600" b="1" dirty="0">
                <a:latin typeface="Arial" panose="020B0604020202090204" pitchFamily="34" charset="0"/>
                <a:ea typeface="微软雅黑" panose="020B0503020204020204" pitchFamily="34" charset="-122"/>
                <a:cs typeface="+mn-ea"/>
                <a:sym typeface="Arial" panose="020B0604020202090204" pitchFamily="34" charset="0"/>
              </a:rPr>
              <a:t>了解</a:t>
            </a:r>
            <a:endParaRPr lang="ca-ES" sz="1600"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箭头: 五边形 40"/>
          <p:cNvSpPr/>
          <p:nvPr/>
        </p:nvSpPr>
        <p:spPr>
          <a:xfrm>
            <a:off x="3852593" y="1077332"/>
            <a:ext cx="2485604" cy="359780"/>
          </a:xfrm>
          <a:prstGeom prst="homePlate">
            <a:avLst/>
          </a:prstGeom>
          <a:solidFill>
            <a:schemeClr val="accent2">
              <a:lumMod val="60000"/>
              <a:lumOff val="40000"/>
            </a:schemeClr>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b="1" dirty="0">
                <a:latin typeface="Arial" panose="020B0604020202090204" pitchFamily="34" charset="0"/>
                <a:ea typeface="微软雅黑" panose="020B0503020204020204" pitchFamily="34" charset="-122"/>
                <a:cs typeface="+mn-ea"/>
                <a:sym typeface="Arial" panose="020B0604020202090204" pitchFamily="34" charset="0"/>
              </a:rPr>
              <a:t>选择</a:t>
            </a:r>
          </a:p>
        </p:txBody>
      </p:sp>
      <p:sp>
        <p:nvSpPr>
          <p:cNvPr id="42" name="箭头: 五边形 41"/>
          <p:cNvSpPr/>
          <p:nvPr/>
        </p:nvSpPr>
        <p:spPr>
          <a:xfrm>
            <a:off x="6461344" y="1076653"/>
            <a:ext cx="2485604" cy="372110"/>
          </a:xfrm>
          <a:prstGeom prst="homePlate">
            <a:avLst/>
          </a:prstGeom>
          <a:solidFill>
            <a:schemeClr val="accent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latin typeface="Arial" panose="020B0604020202090204" pitchFamily="34" charset="0"/>
                <a:ea typeface="微软雅黑" panose="020B0503020204020204" pitchFamily="34" charset="-122"/>
                <a:cs typeface="+mn-ea"/>
                <a:sym typeface="Arial" panose="020B0604020202090204" pitchFamily="34" charset="0"/>
              </a:rPr>
              <a:t>行动（志愿服务</a:t>
            </a:r>
            <a:r>
              <a:rPr lang="en-US" altLang="zh-CN" sz="1600" b="1"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600" b="1" dirty="0">
                <a:latin typeface="Arial" panose="020B0604020202090204" pitchFamily="34" charset="0"/>
                <a:ea typeface="微软雅黑" panose="020B0503020204020204" pitchFamily="34" charset="-122"/>
                <a:cs typeface="+mn-ea"/>
                <a:sym typeface="Arial" panose="020B0604020202090204" pitchFamily="34" charset="0"/>
              </a:rPr>
              <a:t>消费）</a:t>
            </a:r>
          </a:p>
        </p:txBody>
      </p:sp>
      <p:sp>
        <p:nvSpPr>
          <p:cNvPr id="43" name="箭头: 五边形 42"/>
          <p:cNvSpPr/>
          <p:nvPr/>
        </p:nvSpPr>
        <p:spPr>
          <a:xfrm>
            <a:off x="9070094" y="1069934"/>
            <a:ext cx="2485604" cy="378195"/>
          </a:xfrm>
          <a:prstGeom prst="homePlate">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b="1" dirty="0">
                <a:latin typeface="Arial" panose="020B0604020202090204" pitchFamily="34" charset="0"/>
                <a:ea typeface="微软雅黑" panose="020B0503020204020204" pitchFamily="34" charset="-122"/>
                <a:cs typeface="+mn-ea"/>
                <a:sym typeface="Arial" panose="020B0604020202090204" pitchFamily="34" charset="0"/>
              </a:rPr>
              <a:t>活动后</a:t>
            </a:r>
          </a:p>
        </p:txBody>
      </p:sp>
      <p:sp>
        <p:nvSpPr>
          <p:cNvPr id="4" name="矩形 3"/>
          <p:cNvSpPr/>
          <p:nvPr/>
        </p:nvSpPr>
        <p:spPr>
          <a:xfrm>
            <a:off x="1339577" y="2946996"/>
            <a:ext cx="2368466" cy="1630837"/>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144000" rIns="72000" rtlCol="0" anchor="t"/>
          <a:lstStyle/>
          <a:p>
            <a:pPr algn="ctr">
              <a:lnSpc>
                <a:spcPct val="110000"/>
              </a:lnSpc>
            </a:pPr>
            <a:r>
              <a:rPr lang="zh-CN" altLang="en-US" sz="1200" b="1" dirty="0">
                <a:solidFill>
                  <a:schemeClr val="tx1"/>
                </a:solidFill>
                <a:latin typeface="Arial" panose="020B0604020202090204" pitchFamily="34" charset="0"/>
                <a:ea typeface="微软雅黑" panose="020B0503020204020204" pitchFamily="34" charset="-122"/>
                <a:cs typeface="+mn-ea"/>
              </a:rPr>
              <a:t>科普类视觉向</a:t>
            </a:r>
          </a:p>
          <a:p>
            <a:pPr marL="171450" indent="-171450">
              <a:lnSpc>
                <a:spcPct val="110000"/>
              </a:lnSpc>
              <a:buFont typeface="Arial" panose="020B0604020202090204" pitchFamily="34" charset="0"/>
              <a:buChar char="•"/>
            </a:pPr>
            <a:r>
              <a:rPr lang="zh-CN" altLang="en-US" sz="1200" dirty="0">
                <a:solidFill>
                  <a:schemeClr val="tx1"/>
                </a:solidFill>
              </a:rPr>
              <a:t>视觉品宣素材：海报，视频，</a:t>
            </a:r>
            <a:r>
              <a:rPr lang="en-US" altLang="zh-CN" sz="1200" dirty="0">
                <a:solidFill>
                  <a:schemeClr val="tx1"/>
                </a:solidFill>
              </a:rPr>
              <a:t>h5</a:t>
            </a:r>
            <a:r>
              <a:rPr lang="zh-CN" altLang="en-US" sz="1200" dirty="0">
                <a:solidFill>
                  <a:schemeClr val="tx1"/>
                </a:solidFill>
              </a:rPr>
              <a:t>等</a:t>
            </a:r>
          </a:p>
          <a:p>
            <a:pPr marL="171450" indent="-171450">
              <a:lnSpc>
                <a:spcPct val="110000"/>
              </a:lnSpc>
              <a:buFont typeface="Arial" panose="020B0604020202090204" pitchFamily="34" charset="0"/>
              <a:buChar char="•"/>
            </a:pPr>
            <a:r>
              <a:rPr lang="zh-CN" altLang="en-US" sz="1200" dirty="0">
                <a:solidFill>
                  <a:schemeClr val="tx1"/>
                </a:solidFill>
              </a:rPr>
              <a:t>科普交互内容：</a:t>
            </a:r>
            <a:r>
              <a:rPr lang="en-US" altLang="zh-CN" sz="1200" dirty="0">
                <a:solidFill>
                  <a:schemeClr val="tx1"/>
                </a:solidFill>
              </a:rPr>
              <a:t>h5</a:t>
            </a:r>
            <a:r>
              <a:rPr lang="zh-CN" altLang="en-US" sz="1200" dirty="0">
                <a:solidFill>
                  <a:schemeClr val="tx1"/>
                </a:solidFill>
              </a:rPr>
              <a:t>，交互短视频等</a:t>
            </a:r>
          </a:p>
          <a:p>
            <a:pPr marL="171450" indent="-171450">
              <a:lnSpc>
                <a:spcPct val="110000"/>
              </a:lnSpc>
              <a:buFont typeface="Arial" panose="020B0604020202090204" pitchFamily="34" charset="0"/>
              <a:buChar char="•"/>
            </a:pPr>
            <a:r>
              <a:rPr lang="zh-CN" altLang="en-US" sz="1200" dirty="0">
                <a:solidFill>
                  <a:schemeClr val="tx1"/>
                </a:solidFill>
                <a:sym typeface="+mn-ea"/>
              </a:rPr>
              <a:t>攻略测评内容：长图文，</a:t>
            </a:r>
            <a:r>
              <a:rPr lang="en-US" altLang="zh-CN" sz="1200" dirty="0">
                <a:solidFill>
                  <a:schemeClr val="tx1"/>
                </a:solidFill>
                <a:sym typeface="+mn-ea"/>
              </a:rPr>
              <a:t>vlog</a:t>
            </a:r>
            <a:r>
              <a:rPr lang="zh-CN" altLang="en-US" sz="1200" dirty="0">
                <a:solidFill>
                  <a:schemeClr val="tx1"/>
                </a:solidFill>
                <a:sym typeface="+mn-ea"/>
              </a:rPr>
              <a:t>等</a:t>
            </a:r>
          </a:p>
        </p:txBody>
      </p:sp>
      <p:sp>
        <p:nvSpPr>
          <p:cNvPr id="7" name="矩形 6"/>
          <p:cNvSpPr/>
          <p:nvPr/>
        </p:nvSpPr>
        <p:spPr>
          <a:xfrm>
            <a:off x="6572185" y="2941258"/>
            <a:ext cx="2368466" cy="1630837"/>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144000" rIns="72000" rtlCol="0" anchor="t"/>
          <a:lstStyle/>
          <a:p>
            <a:pPr algn="ctr">
              <a:lnSpc>
                <a:spcPct val="110000"/>
              </a:lnSpc>
            </a:pPr>
            <a:r>
              <a:rPr lang="zh-CN" altLang="en-US" sz="1200" b="1" dirty="0">
                <a:solidFill>
                  <a:schemeClr val="tx1"/>
                </a:solidFill>
              </a:rPr>
              <a:t>视觉创意，线下活动大事件等</a:t>
            </a:r>
            <a:endParaRPr lang="zh-CN" altLang="en-US" sz="1200" dirty="0">
              <a:solidFill>
                <a:schemeClr val="tx1"/>
              </a:solidFill>
            </a:endParaRPr>
          </a:p>
          <a:p>
            <a:pPr marL="171450" indent="-171450">
              <a:lnSpc>
                <a:spcPct val="110000"/>
              </a:lnSpc>
              <a:buFont typeface="Arial" panose="020B0604020202090204" pitchFamily="34" charset="0"/>
              <a:buChar char="•"/>
            </a:pPr>
            <a:r>
              <a:rPr lang="zh-CN" altLang="en-US" sz="1200" dirty="0">
                <a:solidFill>
                  <a:schemeClr val="tx1"/>
                </a:solidFill>
              </a:rPr>
              <a:t>视觉品宣素材</a:t>
            </a:r>
            <a:r>
              <a:rPr lang="zh-CN" altLang="en-US" sz="1200" dirty="0">
                <a:solidFill>
                  <a:schemeClr val="tx1"/>
                </a:solidFill>
                <a:sym typeface="+mn-ea"/>
              </a:rPr>
              <a:t>：海报，视频，</a:t>
            </a:r>
            <a:r>
              <a:rPr lang="en-US" altLang="zh-CN" sz="1200" dirty="0">
                <a:solidFill>
                  <a:schemeClr val="tx1"/>
                </a:solidFill>
                <a:sym typeface="+mn-ea"/>
              </a:rPr>
              <a:t>h5</a:t>
            </a:r>
            <a:r>
              <a:rPr lang="zh-CN" altLang="en-US" sz="1200" dirty="0">
                <a:solidFill>
                  <a:schemeClr val="tx1"/>
                </a:solidFill>
                <a:sym typeface="+mn-ea"/>
              </a:rPr>
              <a:t>等</a:t>
            </a:r>
            <a:endParaRPr lang="zh-CN" altLang="en-US" sz="1200" dirty="0">
              <a:solidFill>
                <a:schemeClr val="tx1"/>
              </a:solidFill>
            </a:endParaRPr>
          </a:p>
          <a:p>
            <a:pPr marL="171450" indent="-171450">
              <a:lnSpc>
                <a:spcPct val="110000"/>
              </a:lnSpc>
              <a:buFont typeface="Arial" panose="020B0604020202090204" pitchFamily="34" charset="0"/>
              <a:buChar char="•"/>
            </a:pPr>
            <a:r>
              <a:rPr lang="zh-CN" altLang="en-US" sz="1200" dirty="0">
                <a:solidFill>
                  <a:schemeClr val="tx1"/>
                </a:solidFill>
              </a:rPr>
              <a:t>交互活动类内容：线下主题活动，实景展等</a:t>
            </a:r>
          </a:p>
        </p:txBody>
      </p:sp>
      <p:sp>
        <p:nvSpPr>
          <p:cNvPr id="10" name="矩形 9"/>
          <p:cNvSpPr/>
          <p:nvPr/>
        </p:nvSpPr>
        <p:spPr>
          <a:xfrm>
            <a:off x="9188488" y="2941257"/>
            <a:ext cx="2368466" cy="1630837"/>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144000" rIns="72000" rtlCol="0" anchor="t"/>
          <a:lstStyle/>
          <a:p>
            <a:pPr algn="ctr">
              <a:lnSpc>
                <a:spcPct val="110000"/>
              </a:lnSpc>
            </a:pPr>
            <a:r>
              <a:rPr lang="zh-CN" altLang="en-US" sz="1200" b="1" dirty="0">
                <a:solidFill>
                  <a:schemeClr val="tx1"/>
                </a:solidFill>
                <a:sym typeface="+mn-ea"/>
              </a:rPr>
              <a:t>经验科普类</a:t>
            </a:r>
            <a:endParaRPr lang="zh-CN" altLang="en-US" sz="1200" dirty="0">
              <a:solidFill>
                <a:schemeClr val="tx1"/>
              </a:solidFill>
              <a:sym typeface="+mn-ea"/>
            </a:endParaRPr>
          </a:p>
          <a:p>
            <a:pPr marL="171450" indent="-171450">
              <a:lnSpc>
                <a:spcPct val="110000"/>
              </a:lnSpc>
              <a:buFont typeface="Arial" panose="020B0604020202090204" pitchFamily="34" charset="0"/>
              <a:buChar char="•"/>
            </a:pPr>
            <a:r>
              <a:rPr lang="zh-CN" altLang="en-US" sz="1200" dirty="0">
                <a:solidFill>
                  <a:schemeClr val="tx1"/>
                </a:solidFill>
                <a:sym typeface="+mn-ea"/>
              </a:rPr>
              <a:t>攻略测评类内容：长图文，</a:t>
            </a:r>
            <a:r>
              <a:rPr lang="en-US" altLang="zh-CN" sz="1200" dirty="0">
                <a:solidFill>
                  <a:schemeClr val="tx1"/>
                </a:solidFill>
                <a:sym typeface="+mn-ea"/>
              </a:rPr>
              <a:t>vlog</a:t>
            </a:r>
            <a:r>
              <a:rPr lang="zh-CN" altLang="en-US" sz="1200" dirty="0">
                <a:solidFill>
                  <a:schemeClr val="tx1"/>
                </a:solidFill>
                <a:sym typeface="+mn-ea"/>
              </a:rPr>
              <a:t>等</a:t>
            </a:r>
          </a:p>
          <a:p>
            <a:pPr marL="171450" indent="-171450">
              <a:lnSpc>
                <a:spcPct val="110000"/>
              </a:lnSpc>
              <a:buFont typeface="Arial" panose="020B0604020202090204" pitchFamily="34" charset="0"/>
              <a:buChar char="•"/>
            </a:pPr>
            <a:r>
              <a:rPr lang="zh-CN" altLang="en-US" sz="1200" dirty="0">
                <a:solidFill>
                  <a:schemeClr val="tx1"/>
                </a:solidFill>
                <a:sym typeface="+mn-ea"/>
              </a:rPr>
              <a:t>科普交互类内容：</a:t>
            </a:r>
            <a:r>
              <a:rPr lang="en-US" altLang="zh-CN" sz="1200" dirty="0">
                <a:solidFill>
                  <a:schemeClr val="tx1"/>
                </a:solidFill>
                <a:sym typeface="+mn-ea"/>
              </a:rPr>
              <a:t>h5</a:t>
            </a:r>
            <a:r>
              <a:rPr lang="zh-CN" altLang="en-US" sz="1200" dirty="0">
                <a:solidFill>
                  <a:schemeClr val="tx1"/>
                </a:solidFill>
                <a:sym typeface="+mn-ea"/>
              </a:rPr>
              <a:t>，交互短视频等</a:t>
            </a:r>
          </a:p>
        </p:txBody>
      </p:sp>
      <p:sp>
        <p:nvSpPr>
          <p:cNvPr id="11" name="矩形 10"/>
          <p:cNvSpPr/>
          <p:nvPr/>
        </p:nvSpPr>
        <p:spPr>
          <a:xfrm>
            <a:off x="3955881" y="2941258"/>
            <a:ext cx="2368466" cy="1630837"/>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2000" tIns="144000" rIns="72000" numCol="1" spcCol="0" rtlCol="0" fromWordArt="0" anchor="t" anchorCtr="0" forceAA="0" compatLnSpc="1">
            <a:noAutofit/>
          </a:bodyPr>
          <a:lstStyle/>
          <a:p>
            <a:pPr lvl="0" algn="ctr">
              <a:lnSpc>
                <a:spcPct val="110000"/>
              </a:lnSpc>
            </a:pPr>
            <a:r>
              <a:rPr lang="zh-CN" altLang="en-US" sz="1200" b="1" dirty="0">
                <a:solidFill>
                  <a:schemeClr val="tx1"/>
                </a:solidFill>
                <a:sym typeface="+mn-ea"/>
              </a:rPr>
              <a:t>行业向</a:t>
            </a:r>
            <a:r>
              <a:rPr lang="en-US" altLang="zh-CN" sz="1200" b="1" dirty="0">
                <a:solidFill>
                  <a:schemeClr val="tx1"/>
                </a:solidFill>
                <a:sym typeface="+mn-ea"/>
              </a:rPr>
              <a:t>/</a:t>
            </a:r>
            <a:r>
              <a:rPr lang="zh-CN" altLang="en-US" sz="1200" b="1" dirty="0">
                <a:solidFill>
                  <a:schemeClr val="tx1"/>
                </a:solidFill>
                <a:sym typeface="+mn-ea"/>
              </a:rPr>
              <a:t>专业权威性内容</a:t>
            </a:r>
          </a:p>
          <a:p>
            <a:pPr marL="171450" lvl="0" indent="-171450">
              <a:lnSpc>
                <a:spcPct val="110000"/>
              </a:lnSpc>
              <a:buFont typeface="Arial" panose="020B0604020202090204" pitchFamily="34" charset="0"/>
              <a:buChar char="•"/>
            </a:pPr>
            <a:r>
              <a:rPr lang="zh-CN" altLang="en-US" sz="1200" dirty="0">
                <a:solidFill>
                  <a:schemeClr val="tx1"/>
                </a:solidFill>
                <a:sym typeface="+mn-ea"/>
              </a:rPr>
              <a:t>盘点测评内容：长图文等权威报道内容：行业稿</a:t>
            </a:r>
          </a:p>
          <a:p>
            <a:pPr marL="171450" lvl="0" indent="-171450">
              <a:lnSpc>
                <a:spcPct val="110000"/>
              </a:lnSpc>
              <a:buFont typeface="Arial" panose="020B0604020202090204" pitchFamily="34" charset="0"/>
              <a:buChar char="•"/>
            </a:pPr>
            <a:r>
              <a:rPr lang="zh-CN" altLang="en-US" sz="1200" dirty="0">
                <a:solidFill>
                  <a:schemeClr val="tx1"/>
                </a:solidFill>
                <a:sym typeface="+mn-ea"/>
              </a:rPr>
              <a:t>评分体验内容：长图文，</a:t>
            </a:r>
            <a:r>
              <a:rPr lang="en-US" altLang="zh-CN" sz="1200" dirty="0">
                <a:solidFill>
                  <a:schemeClr val="tx1"/>
                </a:solidFill>
                <a:sym typeface="+mn-ea"/>
              </a:rPr>
              <a:t>vlog</a:t>
            </a:r>
            <a:r>
              <a:rPr lang="zh-CN" altLang="en-US" sz="1200" dirty="0">
                <a:solidFill>
                  <a:schemeClr val="tx1"/>
                </a:solidFill>
                <a:sym typeface="+mn-ea"/>
              </a:rPr>
              <a:t>等</a:t>
            </a:r>
          </a:p>
        </p:txBody>
      </p:sp>
      <p:sp>
        <p:nvSpPr>
          <p:cNvPr id="12" name="文本框 11"/>
          <p:cNvSpPr txBox="1"/>
          <p:nvPr/>
        </p:nvSpPr>
        <p:spPr>
          <a:xfrm>
            <a:off x="1189801" y="1635731"/>
            <a:ext cx="2451735" cy="523220"/>
          </a:xfrm>
          <a:prstGeom prst="rect">
            <a:avLst/>
          </a:prstGeom>
          <a:noFill/>
        </p:spPr>
        <p:txBody>
          <a:bodyPr wrap="square" rtlCol="0">
            <a:spAutoFit/>
          </a:bodyPr>
          <a:lstStyle/>
          <a:p>
            <a:pPr indent="0" algn="ctr">
              <a:buClr>
                <a:srgbClr val="2D97C8"/>
              </a:buClr>
              <a:buFont typeface="Arial" panose="020B0604020202090204" pitchFamily="34" charset="0"/>
              <a:buNone/>
            </a:pPr>
            <a:r>
              <a:rPr lang="zh-CN" altLang="en-US" sz="1400" b="1" dirty="0">
                <a:latin typeface="Arial" panose="020B0604020202090204" pitchFamily="34" charset="0"/>
                <a:ea typeface="微软雅黑" panose="020B0503020204020204" pitchFamily="34" charset="-122"/>
                <a:cs typeface="+mn-ea"/>
                <a:sym typeface="Arial" panose="020B0604020202090204" pitchFamily="34" charset="0"/>
              </a:rPr>
              <a:t>传达千岛湖的价值，</a:t>
            </a:r>
            <a:endParaRPr lang="en-US" altLang="zh-CN" sz="1400" b="1" dirty="0">
              <a:latin typeface="Arial" panose="020B0604020202090204" pitchFamily="34" charset="0"/>
              <a:ea typeface="微软雅黑" panose="020B0503020204020204" pitchFamily="34" charset="-122"/>
              <a:cs typeface="+mn-ea"/>
              <a:sym typeface="Arial" panose="020B0604020202090204" pitchFamily="34" charset="0"/>
            </a:endParaRPr>
          </a:p>
          <a:p>
            <a:pPr indent="0" algn="ctr">
              <a:buClr>
                <a:srgbClr val="2D97C8"/>
              </a:buClr>
              <a:buFont typeface="Arial" panose="020B0604020202090204" pitchFamily="34" charset="0"/>
              <a:buNone/>
            </a:pPr>
            <a:r>
              <a:rPr lang="zh-CN" altLang="en-US" sz="1400" b="1" dirty="0">
                <a:latin typeface="Arial" panose="020B0604020202090204" pitchFamily="34" charset="0"/>
                <a:ea typeface="微软雅黑" panose="020B0503020204020204" pitchFamily="34" charset="-122"/>
                <a:cs typeface="+mn-ea"/>
                <a:sym typeface="Arial" panose="020B0604020202090204" pitchFamily="34" charset="0"/>
              </a:rPr>
              <a:t>激发需求</a:t>
            </a:r>
            <a:endParaRPr lang="en-US" altLang="zh-CN"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4" name="文本框 113"/>
          <p:cNvSpPr txBox="1"/>
          <p:nvPr/>
        </p:nvSpPr>
        <p:spPr>
          <a:xfrm>
            <a:off x="4206363" y="1743453"/>
            <a:ext cx="1633792" cy="307777"/>
          </a:xfrm>
          <a:prstGeom prst="rect">
            <a:avLst/>
          </a:prstGeom>
          <a:noFill/>
        </p:spPr>
        <p:txBody>
          <a:bodyPr wrap="square" rtlCol="0">
            <a:spAutoFit/>
          </a:bodyPr>
          <a:lstStyle/>
          <a:p>
            <a:pPr indent="0" algn="ctr">
              <a:buClr>
                <a:srgbClr val="2D97C8"/>
              </a:buClr>
              <a:buFont typeface="Arial" panose="020B0604020202090204" pitchFamily="34" charset="0"/>
              <a:buNone/>
            </a:pPr>
            <a:r>
              <a:rPr lang="zh-CN" altLang="en-US" sz="1400" b="1" dirty="0">
                <a:latin typeface="Arial" panose="020B0604020202090204" pitchFamily="34" charset="0"/>
                <a:ea typeface="微软雅黑" panose="020B0503020204020204" pitchFamily="34" charset="-122"/>
                <a:cs typeface="+mn-ea"/>
                <a:sym typeface="Arial" panose="020B0604020202090204" pitchFamily="34" charset="0"/>
              </a:rPr>
              <a:t>树立业界标杆形象</a:t>
            </a:r>
            <a:endParaRPr lang="en-US" altLang="zh-CN"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 name="文本框 12"/>
          <p:cNvSpPr txBox="1"/>
          <p:nvPr/>
        </p:nvSpPr>
        <p:spPr>
          <a:xfrm>
            <a:off x="6404982" y="1636698"/>
            <a:ext cx="2200275" cy="523220"/>
          </a:xfrm>
          <a:prstGeom prst="rect">
            <a:avLst/>
          </a:prstGeom>
          <a:noFill/>
        </p:spPr>
        <p:txBody>
          <a:bodyPr wrap="square" rtlCol="0">
            <a:spAutoFit/>
          </a:bodyPr>
          <a:lstStyle/>
          <a:p>
            <a:pPr indent="0" algn="ctr">
              <a:buClr>
                <a:srgbClr val="2D97C8"/>
              </a:buClr>
              <a:buFont typeface="Arial" panose="020B0604020202090204" pitchFamily="34" charset="0"/>
              <a:buNone/>
            </a:pPr>
            <a:r>
              <a:rPr lang="zh-CN" altLang="en-US" sz="1400" b="1" dirty="0">
                <a:latin typeface="Arial" panose="020B0604020202090204" pitchFamily="34" charset="0"/>
                <a:ea typeface="微软雅黑" panose="020B0503020204020204" pitchFamily="34" charset="-122"/>
                <a:cs typeface="+mn-ea"/>
                <a:sym typeface="Arial" panose="020B0604020202090204" pitchFamily="34" charset="0"/>
              </a:rPr>
              <a:t>迭代完善产品服务，</a:t>
            </a:r>
            <a:endParaRPr lang="en-US" altLang="zh-CN" sz="1400" b="1" dirty="0">
              <a:latin typeface="Arial" panose="020B0604020202090204" pitchFamily="34" charset="0"/>
              <a:ea typeface="微软雅黑" panose="020B0503020204020204" pitchFamily="34" charset="-122"/>
              <a:cs typeface="+mn-ea"/>
              <a:sym typeface="Arial" panose="020B0604020202090204" pitchFamily="34" charset="0"/>
            </a:endParaRPr>
          </a:p>
          <a:p>
            <a:pPr indent="0" algn="ctr">
              <a:buClr>
                <a:srgbClr val="2D97C8"/>
              </a:buClr>
              <a:buFont typeface="Arial" panose="020B0604020202090204" pitchFamily="34" charset="0"/>
              <a:buNone/>
            </a:pPr>
            <a:r>
              <a:rPr lang="zh-CN" altLang="en-US" sz="1400" b="1" dirty="0">
                <a:latin typeface="Arial" panose="020B0604020202090204" pitchFamily="34" charset="0"/>
                <a:ea typeface="微软雅黑" panose="020B0503020204020204" pitchFamily="34" charset="-122"/>
                <a:cs typeface="+mn-ea"/>
                <a:sym typeface="Arial" panose="020B0604020202090204" pitchFamily="34" charset="0"/>
              </a:rPr>
              <a:t>优化消费者体验</a:t>
            </a:r>
            <a:endParaRPr lang="en-US" altLang="zh-CN"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文本框 16"/>
          <p:cNvSpPr txBox="1"/>
          <p:nvPr/>
        </p:nvSpPr>
        <p:spPr>
          <a:xfrm>
            <a:off x="9170084" y="1635731"/>
            <a:ext cx="2194687" cy="523220"/>
          </a:xfrm>
          <a:prstGeom prst="rect">
            <a:avLst/>
          </a:prstGeom>
          <a:noFill/>
        </p:spPr>
        <p:txBody>
          <a:bodyPr wrap="square" rtlCol="0">
            <a:spAutoFit/>
          </a:bodyPr>
          <a:lstStyle/>
          <a:p>
            <a:pPr indent="0" algn="ctr">
              <a:buClr>
                <a:srgbClr val="2D97C8"/>
              </a:buClr>
              <a:buFont typeface="Arial" panose="020B0604020202090204" pitchFamily="34" charset="0"/>
              <a:buNone/>
            </a:pPr>
            <a:r>
              <a:rPr lang="zh-CN" altLang="en-US" sz="1400" b="1" dirty="0">
                <a:latin typeface="Arial" panose="020B0604020202090204" pitchFamily="34" charset="0"/>
                <a:ea typeface="微软雅黑" panose="020B0503020204020204" pitchFamily="34" charset="-122"/>
                <a:cs typeface="+mn-ea"/>
                <a:sym typeface="Arial" panose="020B0604020202090204" pitchFamily="34" charset="0"/>
              </a:rPr>
              <a:t>激发口碑传播</a:t>
            </a:r>
            <a:endParaRPr lang="en-US" altLang="zh-CN" sz="1400" b="1" dirty="0">
              <a:latin typeface="Arial" panose="020B0604020202090204" pitchFamily="34" charset="0"/>
              <a:ea typeface="微软雅黑" panose="020B0503020204020204" pitchFamily="34" charset="-122"/>
              <a:cs typeface="+mn-ea"/>
              <a:sym typeface="Arial" panose="020B0604020202090204" pitchFamily="34" charset="0"/>
            </a:endParaRPr>
          </a:p>
          <a:p>
            <a:pPr indent="0" algn="ctr">
              <a:buClr>
                <a:srgbClr val="2D97C8"/>
              </a:buClr>
              <a:buFont typeface="Arial" panose="020B0604020202090204" pitchFamily="34" charset="0"/>
              <a:buNone/>
            </a:pPr>
            <a:r>
              <a:rPr lang="zh-CN" altLang="en-US" sz="1400" b="1" dirty="0">
                <a:latin typeface="Arial" panose="020B0604020202090204" pitchFamily="34" charset="0"/>
                <a:ea typeface="微软雅黑" panose="020B0503020204020204" pitchFamily="34" charset="-122"/>
                <a:cs typeface="+mn-ea"/>
                <a:sym typeface="Arial" panose="020B0604020202090204" pitchFamily="34" charset="0"/>
              </a:rPr>
              <a:t>刺激回流拉新</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19" name="连接符: 肘形 6"/>
          <p:cNvCxnSpPr>
            <a:cxnSpLocks/>
            <a:stCxn id="17" idx="2"/>
            <a:endCxn id="12" idx="2"/>
          </p:cNvCxnSpPr>
          <p:nvPr/>
        </p:nvCxnSpPr>
        <p:spPr>
          <a:xfrm rot="5400000">
            <a:off x="6341549" y="-1766928"/>
            <a:ext cx="12700" cy="7851759"/>
          </a:xfrm>
          <a:prstGeom prst="bentConnector3">
            <a:avLst>
              <a:gd name="adj1" fmla="val 4400000"/>
            </a:avLst>
          </a:prstGeom>
          <a:ln w="222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706963" y="2329018"/>
            <a:ext cx="1005403" cy="338554"/>
          </a:xfrm>
          <a:prstGeom prst="rect">
            <a:avLst/>
          </a:prstGeom>
          <a:noFill/>
        </p:spPr>
        <p:txBody>
          <a:bodyPr wrap="none" rtlCol="0">
            <a:spAutoFit/>
          </a:bodyPr>
          <a:lstStyle/>
          <a:p>
            <a:pPr>
              <a:buClr>
                <a:srgbClr val="2D97C8"/>
              </a:buClr>
            </a:pPr>
            <a:r>
              <a:rPr lang="zh-CN" altLang="en-US" sz="1600" b="1" i="1" dirty="0">
                <a:solidFill>
                  <a:srgbClr val="0070C0"/>
                </a:solidFill>
                <a:latin typeface="+mn-ea"/>
                <a:cs typeface="Heiti SC Light" charset="-122"/>
              </a:rPr>
              <a:t>正向循环</a:t>
            </a:r>
            <a:endParaRPr lang="ca-ES" sz="1600" b="1" i="1" dirty="0">
              <a:solidFill>
                <a:srgbClr val="0070C0"/>
              </a:solidFill>
              <a:latin typeface="+mn-ea"/>
              <a:cs typeface="Heiti SC Light" charset="-122"/>
            </a:endParaRPr>
          </a:p>
        </p:txBody>
      </p:sp>
      <p:sp>
        <p:nvSpPr>
          <p:cNvPr id="20" name="圆角矩形 19"/>
          <p:cNvSpPr/>
          <p:nvPr/>
        </p:nvSpPr>
        <p:spPr>
          <a:xfrm>
            <a:off x="623888" y="1539378"/>
            <a:ext cx="622465" cy="127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核心</a:t>
            </a:r>
          </a:p>
          <a:p>
            <a:pPr algn="ctr"/>
            <a:r>
              <a:rPr lang="zh-CN" altLang="en-US" sz="1600" b="1" dirty="0">
                <a:solidFill>
                  <a:schemeClr val="bg1"/>
                </a:solidFill>
              </a:rPr>
              <a:t>需求</a:t>
            </a:r>
          </a:p>
        </p:txBody>
      </p:sp>
      <p:sp>
        <p:nvSpPr>
          <p:cNvPr id="35" name="圆角矩形 19"/>
          <p:cNvSpPr/>
          <p:nvPr/>
        </p:nvSpPr>
        <p:spPr>
          <a:xfrm>
            <a:off x="623888" y="2946996"/>
            <a:ext cx="622465" cy="16308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内容属性</a:t>
            </a:r>
          </a:p>
        </p:txBody>
      </p:sp>
      <p:sp>
        <p:nvSpPr>
          <p:cNvPr id="32" name="文本框 31">
            <a:extLst>
              <a:ext uri="{FF2B5EF4-FFF2-40B4-BE49-F238E27FC236}">
                <a16:creationId xmlns:a16="http://schemas.microsoft.com/office/drawing/2014/main" id="{4B0F1A0C-CB15-4EB1-9518-B84B096EC0D1}"/>
              </a:ext>
            </a:extLst>
          </p:cNvPr>
          <p:cNvSpPr txBox="1"/>
          <p:nvPr/>
        </p:nvSpPr>
        <p:spPr>
          <a:xfrm>
            <a:off x="1334128" y="4652926"/>
            <a:ext cx="2237821" cy="1015663"/>
          </a:xfrm>
          <a:prstGeom prst="rect">
            <a:avLst/>
          </a:prstGeom>
          <a:noFill/>
        </p:spPr>
        <p:txBody>
          <a:bodyPr wrap="square" rtlCol="0">
            <a:spAutoFit/>
          </a:bodyPr>
          <a:lstStyle/>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社媒：</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如旅游</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生活方式</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亲子教育类</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KOL</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，本地生活方式</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素质教育类媒体</a:t>
            </a:r>
            <a:endParaRPr lang="en-US" altLang="zh-CN" sz="1200" dirty="0">
              <a:latin typeface="Arial" panose="020B0604020202090204" pitchFamily="34" charset="0"/>
              <a:ea typeface="微软雅黑" panose="020B0503020204020204" pitchFamily="34" charset="-122"/>
              <a:cs typeface="+mn-ea"/>
              <a:sym typeface="Arial" panose="020B0604020202090204" pitchFamily="34" charset="0"/>
            </a:endParaRPr>
          </a:p>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各大企业</a:t>
            </a:r>
            <a:r>
              <a:rPr lang="en-US" altLang="zh-CN"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CSR</a:t>
            </a: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宣传平台：</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双微，官网等</a:t>
            </a:r>
          </a:p>
        </p:txBody>
      </p:sp>
      <p:sp>
        <p:nvSpPr>
          <p:cNvPr id="34" name="文本框 33">
            <a:extLst>
              <a:ext uri="{FF2B5EF4-FFF2-40B4-BE49-F238E27FC236}">
                <a16:creationId xmlns:a16="http://schemas.microsoft.com/office/drawing/2014/main" id="{22586A50-640A-4D5D-AF79-1CF8B899A618}"/>
              </a:ext>
            </a:extLst>
          </p:cNvPr>
          <p:cNvSpPr txBox="1"/>
          <p:nvPr/>
        </p:nvSpPr>
        <p:spPr>
          <a:xfrm>
            <a:off x="6572185" y="4652926"/>
            <a:ext cx="2374763" cy="1015663"/>
          </a:xfrm>
          <a:prstGeom prst="rect">
            <a:avLst/>
          </a:prstGeom>
          <a:noFill/>
        </p:spPr>
        <p:txBody>
          <a:bodyPr wrap="square" rtlCol="0">
            <a:spAutoFit/>
          </a:bodyPr>
          <a:lstStyle/>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线下场景：</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如实景展，如浙江省科技馆、杭州自然博物馆等科教场馆等户外媒体</a:t>
            </a:r>
            <a:endParaRPr lang="en-US" altLang="zh-CN" sz="1200" dirty="0">
              <a:latin typeface="Arial" panose="020B0604020202090204" pitchFamily="34" charset="0"/>
              <a:ea typeface="微软雅黑" panose="020B0503020204020204" pitchFamily="34" charset="-122"/>
              <a:cs typeface="+mn-ea"/>
              <a:sym typeface="Arial" panose="020B0604020202090204" pitchFamily="34" charset="0"/>
            </a:endParaRPr>
          </a:p>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线下活动：</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如马拉松赛、千岛湖骑行挑战赛等大型公众活动</a:t>
            </a:r>
            <a:endParaRPr lang="en-US" altLang="zh-CN" sz="12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6" name="文本框 35">
            <a:extLst>
              <a:ext uri="{FF2B5EF4-FFF2-40B4-BE49-F238E27FC236}">
                <a16:creationId xmlns:a16="http://schemas.microsoft.com/office/drawing/2014/main" id="{0038FAFC-453C-4F4F-9213-37BBE5D2E255}"/>
              </a:ext>
            </a:extLst>
          </p:cNvPr>
          <p:cNvSpPr txBox="1"/>
          <p:nvPr/>
        </p:nvSpPr>
        <p:spPr>
          <a:xfrm>
            <a:off x="9202758" y="4652926"/>
            <a:ext cx="2237821" cy="1015663"/>
          </a:xfrm>
          <a:prstGeom prst="rect">
            <a:avLst/>
          </a:prstGeom>
          <a:noFill/>
        </p:spPr>
        <p:txBody>
          <a:bodyPr wrap="square" rtlCol="0">
            <a:spAutoFit/>
          </a:bodyPr>
          <a:lstStyle/>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社群：</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如微信，豆瓣等</a:t>
            </a:r>
          </a:p>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社媒：</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如旅游</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生活方式亲子教育类</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KOL</a:t>
            </a:r>
          </a:p>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各大企业</a:t>
            </a:r>
            <a:r>
              <a:rPr lang="en-US" altLang="zh-CN"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CSR</a:t>
            </a: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宣传平台：</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双微，官网等</a:t>
            </a:r>
          </a:p>
        </p:txBody>
      </p:sp>
      <p:sp>
        <p:nvSpPr>
          <p:cNvPr id="37" name="文本框 36">
            <a:extLst>
              <a:ext uri="{FF2B5EF4-FFF2-40B4-BE49-F238E27FC236}">
                <a16:creationId xmlns:a16="http://schemas.microsoft.com/office/drawing/2014/main" id="{0BFA81F0-9804-490C-A935-B9F9AC891ECF}"/>
              </a:ext>
            </a:extLst>
          </p:cNvPr>
          <p:cNvSpPr txBox="1"/>
          <p:nvPr/>
        </p:nvSpPr>
        <p:spPr>
          <a:xfrm>
            <a:off x="3957005" y="4652926"/>
            <a:ext cx="2367342" cy="1569660"/>
          </a:xfrm>
          <a:prstGeom prst="rect">
            <a:avLst/>
          </a:prstGeom>
          <a:noFill/>
        </p:spPr>
        <p:txBody>
          <a:bodyPr wrap="square" rtlCol="0">
            <a:spAutoFit/>
          </a:bodyPr>
          <a:lstStyle/>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深度内容</a:t>
            </a:r>
            <a:r>
              <a:rPr lang="en-US" altLang="zh-CN"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app</a:t>
            </a: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如知乎、小红书等</a:t>
            </a:r>
          </a:p>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垂类</a:t>
            </a:r>
            <a:r>
              <a:rPr lang="en-US" altLang="zh-CN"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app</a:t>
            </a: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如大众点评，马蜂窝等</a:t>
            </a:r>
          </a:p>
          <a:p>
            <a:pPr marL="171450" indent="-171450" algn="just">
              <a:buClr>
                <a:srgbClr val="2D97C8"/>
              </a:buClr>
              <a:buFont typeface="Arial" panose="020B0604020202090204" pitchFamily="34" charset="0"/>
              <a:buChar char="•"/>
            </a:pP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教育</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公益</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环境保护</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旅游类等</a:t>
            </a: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行业媒体</a:t>
            </a:r>
            <a:endParaRPr lang="en-US" altLang="zh-CN"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endParaRPr>
          </a:p>
          <a:p>
            <a:pPr marL="171450" indent="-171450" algn="just">
              <a:buClr>
                <a:srgbClr val="2D97C8"/>
              </a:buClr>
              <a:buFont typeface="Arial" panose="020B0604020202090204" pitchFamily="34" charset="0"/>
              <a:buChar char="•"/>
            </a:pPr>
            <a:r>
              <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rPr>
              <a:t>学校：</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如杭州市中小学、高校志愿者团队</a:t>
            </a:r>
            <a:r>
              <a:rPr lang="en-US" altLang="zh-CN" sz="12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自然保护类社团</a:t>
            </a:r>
            <a:endParaRPr lang="zh-CN" altLang="en-US" sz="1200" b="1" dirty="0">
              <a:solidFill>
                <a:schemeClr val="accent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8" name="圆角矩形 19">
            <a:extLst>
              <a:ext uri="{FF2B5EF4-FFF2-40B4-BE49-F238E27FC236}">
                <a16:creationId xmlns:a16="http://schemas.microsoft.com/office/drawing/2014/main" id="{036215CC-4B15-47FB-BA9B-3D0D00434EA3}"/>
              </a:ext>
            </a:extLst>
          </p:cNvPr>
          <p:cNvSpPr/>
          <p:nvPr/>
        </p:nvSpPr>
        <p:spPr>
          <a:xfrm>
            <a:off x="623888" y="4685284"/>
            <a:ext cx="622465" cy="16308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传播渠道</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p:cNvSpPr/>
          <p:nvPr/>
        </p:nvSpPr>
        <p:spPr>
          <a:xfrm>
            <a:off x="607030" y="4187561"/>
            <a:ext cx="3671873" cy="1798701"/>
          </a:xfrm>
          <a:prstGeom prst="roundRect">
            <a:avLst>
              <a:gd name="adj" fmla="val 6702"/>
            </a:avLst>
          </a:prstGeom>
          <a:noFill/>
          <a:ln w="63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n-ea"/>
            </a:endParaRPr>
          </a:p>
        </p:txBody>
      </p:sp>
      <p:sp>
        <p:nvSpPr>
          <p:cNvPr id="58" name="矩形 57"/>
          <p:cNvSpPr/>
          <p:nvPr/>
        </p:nvSpPr>
        <p:spPr>
          <a:xfrm>
            <a:off x="9094768" y="1572378"/>
            <a:ext cx="2479447" cy="995283"/>
          </a:xfrm>
          <a:prstGeom prst="rect">
            <a:avLst/>
          </a:prstGeom>
          <a:solidFill>
            <a:srgbClr val="E3ED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n-ea"/>
            </a:endParaRPr>
          </a:p>
        </p:txBody>
      </p:sp>
      <p:sp>
        <p:nvSpPr>
          <p:cNvPr id="2" name="标题 1"/>
          <p:cNvSpPr>
            <a:spLocks noGrp="1"/>
          </p:cNvSpPr>
          <p:nvPr>
            <p:ph type="title"/>
          </p:nvPr>
        </p:nvSpPr>
        <p:spPr>
          <a:xfrm>
            <a:off x="601433" y="438604"/>
            <a:ext cx="11132913" cy="460800"/>
          </a:xfrm>
        </p:spPr>
        <p:txBody>
          <a:bodyPr>
            <a:noAutofit/>
          </a:bodyPr>
          <a:lstStyle/>
          <a:p>
            <a:r>
              <a:rPr lang="zh-CN" altLang="en-US" dirty="0"/>
              <a:t>水基金可重点接触追求高品质消费、关注健康环保的人群，建设多类媒介渠道，与目标企业共建绿色健康的公益形象</a:t>
            </a:r>
            <a:endParaRPr lang="ca-ES" dirty="0"/>
          </a:p>
        </p:txBody>
      </p:sp>
      <p:sp>
        <p:nvSpPr>
          <p:cNvPr id="3" name="灯片编号占位符 2"/>
          <p:cNvSpPr>
            <a:spLocks noGrp="1"/>
          </p:cNvSpPr>
          <p:nvPr>
            <p:ph type="sldNum" sz="quarter" idx="14"/>
          </p:nvPr>
        </p:nvSpPr>
        <p:spPr/>
        <p:txBody>
          <a:bodyPr/>
          <a:lstStyle/>
          <a:p>
            <a:fld id="{E6049C3D-CCF1-41B9-A681-D61E0CAE4A17}" type="slidenum">
              <a:rPr lang="en-US" altLang="zh-CN" smtClean="0">
                <a:latin typeface="+mn-ea"/>
                <a:ea typeface="+mn-ea"/>
              </a:rPr>
              <a:t>15</a:t>
            </a:fld>
            <a:endParaRPr lang="en-US" dirty="0">
              <a:latin typeface="+mn-ea"/>
              <a:ea typeface="+mn-ea"/>
            </a:endParaRPr>
          </a:p>
        </p:txBody>
      </p:sp>
      <p:sp>
        <p:nvSpPr>
          <p:cNvPr id="4" name="文本占位符 3"/>
          <p:cNvSpPr>
            <a:spLocks noGrp="1"/>
          </p:cNvSpPr>
          <p:nvPr>
            <p:ph type="body" sz="quarter" idx="15"/>
          </p:nvPr>
        </p:nvSpPr>
        <p:spPr/>
        <p:txBody>
          <a:bodyPr/>
          <a:lstStyle/>
          <a:p>
            <a:endParaRPr lang="ca-ES"/>
          </a:p>
        </p:txBody>
      </p:sp>
      <p:sp>
        <p:nvSpPr>
          <p:cNvPr id="8" name="矩形 7"/>
          <p:cNvSpPr/>
          <p:nvPr/>
        </p:nvSpPr>
        <p:spPr>
          <a:xfrm>
            <a:off x="9012382" y="1210355"/>
            <a:ext cx="1324070" cy="398845"/>
          </a:xfrm>
          <a:prstGeom prst="rect">
            <a:avLst/>
          </a:prstGeom>
          <a:no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b="1" dirty="0">
                <a:solidFill>
                  <a:schemeClr val="tx2"/>
                </a:solidFill>
                <a:latin typeface="+mn-ea"/>
                <a:cs typeface="+mn-ea"/>
                <a:sym typeface="Arial" panose="020B0604020202090204" pitchFamily="34" charset="0"/>
              </a:rPr>
              <a:t>传播目标</a:t>
            </a:r>
          </a:p>
        </p:txBody>
      </p:sp>
      <p:sp>
        <p:nvSpPr>
          <p:cNvPr id="13" name="矩形 12"/>
          <p:cNvSpPr/>
          <p:nvPr/>
        </p:nvSpPr>
        <p:spPr>
          <a:xfrm>
            <a:off x="8667767" y="6186001"/>
            <a:ext cx="2906448" cy="215444"/>
          </a:xfrm>
          <a:prstGeom prst="rect">
            <a:avLst/>
          </a:prstGeom>
        </p:spPr>
        <p:txBody>
          <a:bodyPr wrap="square">
            <a:spAutoFit/>
          </a:bodyPr>
          <a:lstStyle/>
          <a:p>
            <a:pPr algn="just"/>
            <a:r>
              <a:rPr lang="en-US" altLang="zh-CN" sz="800" i="1" dirty="0">
                <a:solidFill>
                  <a:schemeClr val="tx1">
                    <a:lumMod val="65000"/>
                    <a:lumOff val="35000"/>
                  </a:schemeClr>
                </a:solidFill>
                <a:latin typeface="+mn-ea"/>
              </a:rPr>
              <a:t>Q10</a:t>
            </a:r>
            <a:r>
              <a:rPr lang="zh-CN" altLang="en-US" sz="800" i="1" dirty="0">
                <a:solidFill>
                  <a:schemeClr val="tx1">
                    <a:lumMod val="65000"/>
                    <a:lumOff val="35000"/>
                  </a:schemeClr>
                </a:solidFill>
                <a:latin typeface="+mn-ea"/>
              </a:rPr>
              <a:t>、</a:t>
            </a:r>
            <a:r>
              <a:rPr lang="en-US" altLang="zh-CN" sz="800" i="1" dirty="0">
                <a:solidFill>
                  <a:schemeClr val="tx1">
                    <a:lumMod val="65000"/>
                    <a:lumOff val="35000"/>
                  </a:schemeClr>
                </a:solidFill>
                <a:latin typeface="+mn-ea"/>
              </a:rPr>
              <a:t>Q11</a:t>
            </a:r>
          </a:p>
        </p:txBody>
      </p:sp>
      <p:sp>
        <p:nvSpPr>
          <p:cNvPr id="14" name="presentation_174831"/>
          <p:cNvSpPr>
            <a:spLocks noChangeAspect="1"/>
          </p:cNvSpPr>
          <p:nvPr/>
        </p:nvSpPr>
        <p:spPr bwMode="auto">
          <a:xfrm>
            <a:off x="8376070" y="1275295"/>
            <a:ext cx="583393" cy="582406"/>
          </a:xfrm>
          <a:custGeom>
            <a:avLst/>
            <a:gdLst>
              <a:gd name="connsiteX0" fmla="*/ 45526 w 579692"/>
              <a:gd name="connsiteY0" fmla="*/ 524504 h 578710"/>
              <a:gd name="connsiteX1" fmla="*/ 171911 w 579692"/>
              <a:gd name="connsiteY1" fmla="*/ 524504 h 578710"/>
              <a:gd name="connsiteX2" fmla="*/ 178706 w 579692"/>
              <a:gd name="connsiteY2" fmla="*/ 527214 h 578710"/>
              <a:gd name="connsiteX3" fmla="*/ 208604 w 579692"/>
              <a:gd name="connsiteY3" fmla="*/ 557028 h 578710"/>
              <a:gd name="connsiteX4" fmla="*/ 238501 w 579692"/>
              <a:gd name="connsiteY4" fmla="*/ 527214 h 578710"/>
              <a:gd name="connsiteX5" fmla="*/ 244617 w 579692"/>
              <a:gd name="connsiteY5" fmla="*/ 524504 h 578710"/>
              <a:gd name="connsiteX6" fmla="*/ 371682 w 579692"/>
              <a:gd name="connsiteY6" fmla="*/ 524504 h 578710"/>
              <a:gd name="connsiteX7" fmla="*/ 377797 w 579692"/>
              <a:gd name="connsiteY7" fmla="*/ 527214 h 578710"/>
              <a:gd name="connsiteX8" fmla="*/ 413810 w 579692"/>
              <a:gd name="connsiteY8" fmla="*/ 563803 h 578710"/>
              <a:gd name="connsiteX9" fmla="*/ 416528 w 579692"/>
              <a:gd name="connsiteY9" fmla="*/ 569902 h 578710"/>
              <a:gd name="connsiteX10" fmla="*/ 416528 w 579692"/>
              <a:gd name="connsiteY10" fmla="*/ 578710 h 578710"/>
              <a:gd name="connsiteX11" fmla="*/ 398861 w 579692"/>
              <a:gd name="connsiteY11" fmla="*/ 578710 h 578710"/>
              <a:gd name="connsiteX12" fmla="*/ 398861 w 579692"/>
              <a:gd name="connsiteY12" fmla="*/ 573967 h 578710"/>
              <a:gd name="connsiteX13" fmla="*/ 367605 w 579692"/>
              <a:gd name="connsiteY13" fmla="*/ 542799 h 578710"/>
              <a:gd name="connsiteX14" fmla="*/ 248694 w 579692"/>
              <a:gd name="connsiteY14" fmla="*/ 542799 h 578710"/>
              <a:gd name="connsiteX15" fmla="*/ 217437 w 579692"/>
              <a:gd name="connsiteY15" fmla="*/ 573967 h 578710"/>
              <a:gd name="connsiteX16" fmla="*/ 217437 w 579692"/>
              <a:gd name="connsiteY16" fmla="*/ 578710 h 578710"/>
              <a:gd name="connsiteX17" fmla="*/ 199091 w 579692"/>
              <a:gd name="connsiteY17" fmla="*/ 578710 h 578710"/>
              <a:gd name="connsiteX18" fmla="*/ 199091 w 579692"/>
              <a:gd name="connsiteY18" fmla="*/ 573967 h 578710"/>
              <a:gd name="connsiteX19" fmla="*/ 168514 w 579692"/>
              <a:gd name="connsiteY19" fmla="*/ 542799 h 578710"/>
              <a:gd name="connsiteX20" fmla="*/ 48923 w 579692"/>
              <a:gd name="connsiteY20" fmla="*/ 542799 h 578710"/>
              <a:gd name="connsiteX21" fmla="*/ 18346 w 579692"/>
              <a:gd name="connsiteY21" fmla="*/ 573967 h 578710"/>
              <a:gd name="connsiteX22" fmla="*/ 18346 w 579692"/>
              <a:gd name="connsiteY22" fmla="*/ 578710 h 578710"/>
              <a:gd name="connsiteX23" fmla="*/ 0 w 579692"/>
              <a:gd name="connsiteY23" fmla="*/ 578710 h 578710"/>
              <a:gd name="connsiteX24" fmla="*/ 0 w 579692"/>
              <a:gd name="connsiteY24" fmla="*/ 569902 h 578710"/>
              <a:gd name="connsiteX25" fmla="*/ 2718 w 579692"/>
              <a:gd name="connsiteY25" fmla="*/ 563803 h 578710"/>
              <a:gd name="connsiteX26" fmla="*/ 38731 w 579692"/>
              <a:gd name="connsiteY26" fmla="*/ 527214 h 578710"/>
              <a:gd name="connsiteX27" fmla="*/ 45526 w 579692"/>
              <a:gd name="connsiteY27" fmla="*/ 524504 h 578710"/>
              <a:gd name="connsiteX28" fmla="*/ 307842 w 579692"/>
              <a:gd name="connsiteY28" fmla="*/ 415948 h 578710"/>
              <a:gd name="connsiteX29" fmla="*/ 271822 w 579692"/>
              <a:gd name="connsiteY29" fmla="*/ 452574 h 578710"/>
              <a:gd name="connsiteX30" fmla="*/ 307842 w 579692"/>
              <a:gd name="connsiteY30" fmla="*/ 488522 h 578710"/>
              <a:gd name="connsiteX31" fmla="*/ 344542 w 579692"/>
              <a:gd name="connsiteY31" fmla="*/ 452574 h 578710"/>
              <a:gd name="connsiteX32" fmla="*/ 307842 w 579692"/>
              <a:gd name="connsiteY32" fmla="*/ 415948 h 578710"/>
              <a:gd name="connsiteX33" fmla="*/ 108685 w 579692"/>
              <a:gd name="connsiteY33" fmla="*/ 415948 h 578710"/>
              <a:gd name="connsiteX34" fmla="*/ 72665 w 579692"/>
              <a:gd name="connsiteY34" fmla="*/ 452574 h 578710"/>
              <a:gd name="connsiteX35" fmla="*/ 108685 w 579692"/>
              <a:gd name="connsiteY35" fmla="*/ 488522 h 578710"/>
              <a:gd name="connsiteX36" fmla="*/ 144705 w 579692"/>
              <a:gd name="connsiteY36" fmla="*/ 452574 h 578710"/>
              <a:gd name="connsiteX37" fmla="*/ 108685 w 579692"/>
              <a:gd name="connsiteY37" fmla="*/ 415948 h 578710"/>
              <a:gd name="connsiteX38" fmla="*/ 307842 w 579692"/>
              <a:gd name="connsiteY38" fmla="*/ 398313 h 578710"/>
              <a:gd name="connsiteX39" fmla="*/ 362212 w 579692"/>
              <a:gd name="connsiteY39" fmla="*/ 452574 h 578710"/>
              <a:gd name="connsiteX40" fmla="*/ 307842 w 579692"/>
              <a:gd name="connsiteY40" fmla="*/ 506835 h 578710"/>
              <a:gd name="connsiteX41" fmla="*/ 253472 w 579692"/>
              <a:gd name="connsiteY41" fmla="*/ 452574 h 578710"/>
              <a:gd name="connsiteX42" fmla="*/ 307842 w 579692"/>
              <a:gd name="connsiteY42" fmla="*/ 398313 h 578710"/>
              <a:gd name="connsiteX43" fmla="*/ 108685 w 579692"/>
              <a:gd name="connsiteY43" fmla="*/ 398313 h 578710"/>
              <a:gd name="connsiteX44" fmla="*/ 163055 w 579692"/>
              <a:gd name="connsiteY44" fmla="*/ 452574 h 578710"/>
              <a:gd name="connsiteX45" fmla="*/ 108685 w 579692"/>
              <a:gd name="connsiteY45" fmla="*/ 506835 h 578710"/>
              <a:gd name="connsiteX46" fmla="*/ 54315 w 579692"/>
              <a:gd name="connsiteY46" fmla="*/ 452574 h 578710"/>
              <a:gd name="connsiteX47" fmla="*/ 108685 w 579692"/>
              <a:gd name="connsiteY47" fmla="*/ 398313 h 578710"/>
              <a:gd name="connsiteX48" fmla="*/ 453288 w 579692"/>
              <a:gd name="connsiteY48" fmla="*/ 316874 h 578710"/>
              <a:gd name="connsiteX49" fmla="*/ 453288 w 579692"/>
              <a:gd name="connsiteY49" fmla="*/ 506862 h 578710"/>
              <a:gd name="connsiteX50" fmla="*/ 480472 w 579692"/>
              <a:gd name="connsiteY50" fmla="*/ 506862 h 578710"/>
              <a:gd name="connsiteX51" fmla="*/ 480472 w 579692"/>
              <a:gd name="connsiteY51" fmla="*/ 361657 h 578710"/>
              <a:gd name="connsiteX52" fmla="*/ 498141 w 579692"/>
              <a:gd name="connsiteY52" fmla="*/ 361657 h 578710"/>
              <a:gd name="connsiteX53" fmla="*/ 498141 w 579692"/>
              <a:gd name="connsiteY53" fmla="*/ 506862 h 578710"/>
              <a:gd name="connsiteX54" fmla="*/ 507655 w 579692"/>
              <a:gd name="connsiteY54" fmla="*/ 506862 h 578710"/>
              <a:gd name="connsiteX55" fmla="*/ 534839 w 579692"/>
              <a:gd name="connsiteY55" fmla="*/ 479721 h 578710"/>
              <a:gd name="connsiteX56" fmla="*/ 534839 w 579692"/>
              <a:gd name="connsiteY56" fmla="*/ 316874 h 578710"/>
              <a:gd name="connsiteX57" fmla="*/ 208591 w 579692"/>
              <a:gd name="connsiteY57" fmla="*/ 316830 h 578710"/>
              <a:gd name="connsiteX58" fmla="*/ 171891 w 579692"/>
              <a:gd name="connsiteY58" fmla="*/ 352778 h 578710"/>
              <a:gd name="connsiteX59" fmla="*/ 208591 w 579692"/>
              <a:gd name="connsiteY59" fmla="*/ 388726 h 578710"/>
              <a:gd name="connsiteX60" fmla="*/ 244611 w 579692"/>
              <a:gd name="connsiteY60" fmla="*/ 352778 h 578710"/>
              <a:gd name="connsiteX61" fmla="*/ 208591 w 579692"/>
              <a:gd name="connsiteY61" fmla="*/ 316830 h 578710"/>
              <a:gd name="connsiteX62" fmla="*/ 208591 w 579692"/>
              <a:gd name="connsiteY62" fmla="*/ 298517 h 578710"/>
              <a:gd name="connsiteX63" fmla="*/ 262961 w 579692"/>
              <a:gd name="connsiteY63" fmla="*/ 352778 h 578710"/>
              <a:gd name="connsiteX64" fmla="*/ 208591 w 579692"/>
              <a:gd name="connsiteY64" fmla="*/ 407039 h 578710"/>
              <a:gd name="connsiteX65" fmla="*/ 154221 w 579692"/>
              <a:gd name="connsiteY65" fmla="*/ 352778 h 578710"/>
              <a:gd name="connsiteX66" fmla="*/ 208591 w 579692"/>
              <a:gd name="connsiteY66" fmla="*/ 298517 h 578710"/>
              <a:gd name="connsiteX67" fmla="*/ 0 w 579692"/>
              <a:gd name="connsiteY67" fmla="*/ 298517 h 578710"/>
              <a:gd name="connsiteX68" fmla="*/ 54315 w 579692"/>
              <a:gd name="connsiteY68" fmla="*/ 352778 h 578710"/>
              <a:gd name="connsiteX69" fmla="*/ 0 w 579692"/>
              <a:gd name="connsiteY69" fmla="*/ 407039 h 578710"/>
              <a:gd name="connsiteX70" fmla="*/ 0 w 579692"/>
              <a:gd name="connsiteY70" fmla="*/ 388726 h 578710"/>
              <a:gd name="connsiteX71" fmla="*/ 35984 w 579692"/>
              <a:gd name="connsiteY71" fmla="*/ 352778 h 578710"/>
              <a:gd name="connsiteX72" fmla="*/ 0 w 579692"/>
              <a:gd name="connsiteY72" fmla="*/ 316830 h 578710"/>
              <a:gd name="connsiteX73" fmla="*/ 226314 w 579692"/>
              <a:gd name="connsiteY73" fmla="*/ 181160 h 578710"/>
              <a:gd name="connsiteX74" fmla="*/ 244637 w 579692"/>
              <a:gd name="connsiteY74" fmla="*/ 181160 h 578710"/>
              <a:gd name="connsiteX75" fmla="*/ 244637 w 579692"/>
              <a:gd name="connsiteY75" fmla="*/ 198829 h 578710"/>
              <a:gd name="connsiteX76" fmla="*/ 226314 w 579692"/>
              <a:gd name="connsiteY76" fmla="*/ 198829 h 578710"/>
              <a:gd name="connsiteX77" fmla="*/ 190322 w 579692"/>
              <a:gd name="connsiteY77" fmla="*/ 181160 h 578710"/>
              <a:gd name="connsiteX78" fmla="*/ 208645 w 579692"/>
              <a:gd name="connsiteY78" fmla="*/ 181160 h 578710"/>
              <a:gd name="connsiteX79" fmla="*/ 208645 w 579692"/>
              <a:gd name="connsiteY79" fmla="*/ 198829 h 578710"/>
              <a:gd name="connsiteX80" fmla="*/ 190322 w 579692"/>
              <a:gd name="connsiteY80" fmla="*/ 198829 h 578710"/>
              <a:gd name="connsiteX81" fmla="*/ 154221 w 579692"/>
              <a:gd name="connsiteY81" fmla="*/ 181160 h 578710"/>
              <a:gd name="connsiteX82" fmla="*/ 171890 w 579692"/>
              <a:gd name="connsiteY82" fmla="*/ 181160 h 578710"/>
              <a:gd name="connsiteX83" fmla="*/ 171890 w 579692"/>
              <a:gd name="connsiteY83" fmla="*/ 198829 h 578710"/>
              <a:gd name="connsiteX84" fmla="*/ 154221 w 579692"/>
              <a:gd name="connsiteY84" fmla="*/ 198829 h 578710"/>
              <a:gd name="connsiteX85" fmla="*/ 90417 w 579692"/>
              <a:gd name="connsiteY85" fmla="*/ 181160 h 578710"/>
              <a:gd name="connsiteX86" fmla="*/ 135898 w 579692"/>
              <a:gd name="connsiteY86" fmla="*/ 181160 h 578710"/>
              <a:gd name="connsiteX87" fmla="*/ 135898 w 579692"/>
              <a:gd name="connsiteY87" fmla="*/ 198829 h 578710"/>
              <a:gd name="connsiteX88" fmla="*/ 90417 w 579692"/>
              <a:gd name="connsiteY88" fmla="*/ 198829 h 578710"/>
              <a:gd name="connsiteX89" fmla="*/ 54315 w 579692"/>
              <a:gd name="connsiteY89" fmla="*/ 181160 h 578710"/>
              <a:gd name="connsiteX90" fmla="*/ 72747 w 579692"/>
              <a:gd name="connsiteY90" fmla="*/ 181160 h 578710"/>
              <a:gd name="connsiteX91" fmla="*/ 72747 w 579692"/>
              <a:gd name="connsiteY91" fmla="*/ 198829 h 578710"/>
              <a:gd name="connsiteX92" fmla="*/ 54315 w 579692"/>
              <a:gd name="connsiteY92" fmla="*/ 198829 h 578710"/>
              <a:gd name="connsiteX93" fmla="*/ 317369 w 579692"/>
              <a:gd name="connsiteY93" fmla="*/ 154026 h 578710"/>
              <a:gd name="connsiteX94" fmla="*/ 317369 w 579692"/>
              <a:gd name="connsiteY94" fmla="*/ 171668 h 578710"/>
              <a:gd name="connsiteX95" fmla="*/ 416590 w 579692"/>
              <a:gd name="connsiteY95" fmla="*/ 171668 h 578710"/>
              <a:gd name="connsiteX96" fmla="*/ 426104 w 579692"/>
              <a:gd name="connsiteY96" fmla="*/ 181168 h 578710"/>
              <a:gd name="connsiteX97" fmla="*/ 426104 w 579692"/>
              <a:gd name="connsiteY97" fmla="*/ 298553 h 578710"/>
              <a:gd name="connsiteX98" fmla="*/ 443774 w 579692"/>
              <a:gd name="connsiteY98" fmla="*/ 298553 h 578710"/>
              <a:gd name="connsiteX99" fmla="*/ 543674 w 579692"/>
              <a:gd name="connsiteY99" fmla="*/ 298553 h 578710"/>
              <a:gd name="connsiteX100" fmla="*/ 562023 w 579692"/>
              <a:gd name="connsiteY100" fmla="*/ 298553 h 578710"/>
              <a:gd name="connsiteX101" fmla="*/ 562023 w 579692"/>
              <a:gd name="connsiteY101" fmla="*/ 181168 h 578710"/>
              <a:gd name="connsiteX102" fmla="*/ 534839 w 579692"/>
              <a:gd name="connsiteY102" fmla="*/ 154026 h 578710"/>
              <a:gd name="connsiteX103" fmla="*/ 532121 w 579692"/>
              <a:gd name="connsiteY103" fmla="*/ 154026 h 578710"/>
              <a:gd name="connsiteX104" fmla="*/ 498141 w 579692"/>
              <a:gd name="connsiteY104" fmla="*/ 247664 h 578710"/>
              <a:gd name="connsiteX105" fmla="*/ 489306 w 579692"/>
              <a:gd name="connsiteY105" fmla="*/ 253092 h 578710"/>
              <a:gd name="connsiteX106" fmla="*/ 480472 w 579692"/>
              <a:gd name="connsiteY106" fmla="*/ 247664 h 578710"/>
              <a:gd name="connsiteX107" fmla="*/ 446492 w 579692"/>
              <a:gd name="connsiteY107" fmla="*/ 154026 h 578710"/>
              <a:gd name="connsiteX108" fmla="*/ 443774 w 579692"/>
              <a:gd name="connsiteY108" fmla="*/ 154026 h 578710"/>
              <a:gd name="connsiteX109" fmla="*/ 226314 w 579692"/>
              <a:gd name="connsiteY109" fmla="*/ 144514 h 578710"/>
              <a:gd name="connsiteX110" fmla="*/ 244637 w 579692"/>
              <a:gd name="connsiteY110" fmla="*/ 144514 h 578710"/>
              <a:gd name="connsiteX111" fmla="*/ 244637 w 579692"/>
              <a:gd name="connsiteY111" fmla="*/ 162837 h 578710"/>
              <a:gd name="connsiteX112" fmla="*/ 226314 w 579692"/>
              <a:gd name="connsiteY112" fmla="*/ 162837 h 578710"/>
              <a:gd name="connsiteX113" fmla="*/ 190322 w 579692"/>
              <a:gd name="connsiteY113" fmla="*/ 144514 h 578710"/>
              <a:gd name="connsiteX114" fmla="*/ 208645 w 579692"/>
              <a:gd name="connsiteY114" fmla="*/ 144514 h 578710"/>
              <a:gd name="connsiteX115" fmla="*/ 208645 w 579692"/>
              <a:gd name="connsiteY115" fmla="*/ 162837 h 578710"/>
              <a:gd name="connsiteX116" fmla="*/ 190322 w 579692"/>
              <a:gd name="connsiteY116" fmla="*/ 162837 h 578710"/>
              <a:gd name="connsiteX117" fmla="*/ 154221 w 579692"/>
              <a:gd name="connsiteY117" fmla="*/ 144514 h 578710"/>
              <a:gd name="connsiteX118" fmla="*/ 171890 w 579692"/>
              <a:gd name="connsiteY118" fmla="*/ 144514 h 578710"/>
              <a:gd name="connsiteX119" fmla="*/ 171890 w 579692"/>
              <a:gd name="connsiteY119" fmla="*/ 162837 h 578710"/>
              <a:gd name="connsiteX120" fmla="*/ 154221 w 579692"/>
              <a:gd name="connsiteY120" fmla="*/ 162837 h 578710"/>
              <a:gd name="connsiteX121" fmla="*/ 117574 w 579692"/>
              <a:gd name="connsiteY121" fmla="*/ 144514 h 578710"/>
              <a:gd name="connsiteX122" fmla="*/ 135897 w 579692"/>
              <a:gd name="connsiteY122" fmla="*/ 144514 h 578710"/>
              <a:gd name="connsiteX123" fmla="*/ 135897 w 579692"/>
              <a:gd name="connsiteY123" fmla="*/ 162837 h 578710"/>
              <a:gd name="connsiteX124" fmla="*/ 117574 w 579692"/>
              <a:gd name="connsiteY124" fmla="*/ 162837 h 578710"/>
              <a:gd name="connsiteX125" fmla="*/ 54315 w 579692"/>
              <a:gd name="connsiteY125" fmla="*/ 144514 h 578710"/>
              <a:gd name="connsiteX126" fmla="*/ 99905 w 579692"/>
              <a:gd name="connsiteY126" fmla="*/ 144514 h 578710"/>
              <a:gd name="connsiteX127" fmla="*/ 99905 w 579692"/>
              <a:gd name="connsiteY127" fmla="*/ 162837 h 578710"/>
              <a:gd name="connsiteX128" fmla="*/ 54315 w 579692"/>
              <a:gd name="connsiteY128" fmla="*/ 162837 h 578710"/>
              <a:gd name="connsiteX129" fmla="*/ 190322 w 579692"/>
              <a:gd name="connsiteY129" fmla="*/ 108522 h 578710"/>
              <a:gd name="connsiteX130" fmla="*/ 244637 w 579692"/>
              <a:gd name="connsiteY130" fmla="*/ 108522 h 578710"/>
              <a:gd name="connsiteX131" fmla="*/ 244637 w 579692"/>
              <a:gd name="connsiteY131" fmla="*/ 126845 h 578710"/>
              <a:gd name="connsiteX132" fmla="*/ 190322 w 579692"/>
              <a:gd name="connsiteY132" fmla="*/ 126845 h 578710"/>
              <a:gd name="connsiteX133" fmla="*/ 154221 w 579692"/>
              <a:gd name="connsiteY133" fmla="*/ 108522 h 578710"/>
              <a:gd name="connsiteX134" fmla="*/ 171890 w 579692"/>
              <a:gd name="connsiteY134" fmla="*/ 108522 h 578710"/>
              <a:gd name="connsiteX135" fmla="*/ 171890 w 579692"/>
              <a:gd name="connsiteY135" fmla="*/ 126845 h 578710"/>
              <a:gd name="connsiteX136" fmla="*/ 154221 w 579692"/>
              <a:gd name="connsiteY136" fmla="*/ 126845 h 578710"/>
              <a:gd name="connsiteX137" fmla="*/ 208645 w 579692"/>
              <a:gd name="connsiteY137" fmla="*/ 72639 h 578710"/>
              <a:gd name="connsiteX138" fmla="*/ 244637 w 579692"/>
              <a:gd name="connsiteY138" fmla="*/ 72639 h 578710"/>
              <a:gd name="connsiteX139" fmla="*/ 244637 w 579692"/>
              <a:gd name="connsiteY139" fmla="*/ 90199 h 578710"/>
              <a:gd name="connsiteX140" fmla="*/ 208645 w 579692"/>
              <a:gd name="connsiteY140" fmla="*/ 90199 h 578710"/>
              <a:gd name="connsiteX141" fmla="*/ 154221 w 579692"/>
              <a:gd name="connsiteY141" fmla="*/ 72639 h 578710"/>
              <a:gd name="connsiteX142" fmla="*/ 190322 w 579692"/>
              <a:gd name="connsiteY142" fmla="*/ 72639 h 578710"/>
              <a:gd name="connsiteX143" fmla="*/ 190322 w 579692"/>
              <a:gd name="connsiteY143" fmla="*/ 90199 h 578710"/>
              <a:gd name="connsiteX144" fmla="*/ 154221 w 579692"/>
              <a:gd name="connsiteY144" fmla="*/ 90199 h 578710"/>
              <a:gd name="connsiteX145" fmla="*/ 72671 w 579692"/>
              <a:gd name="connsiteY145" fmla="*/ 54298 h 578710"/>
              <a:gd name="connsiteX146" fmla="*/ 72671 w 579692"/>
              <a:gd name="connsiteY146" fmla="*/ 108539 h 578710"/>
              <a:gd name="connsiteX147" fmla="*/ 117541 w 579692"/>
              <a:gd name="connsiteY147" fmla="*/ 108539 h 578710"/>
              <a:gd name="connsiteX148" fmla="*/ 117541 w 579692"/>
              <a:gd name="connsiteY148" fmla="*/ 54298 h 578710"/>
              <a:gd name="connsiteX149" fmla="*/ 154221 w 579692"/>
              <a:gd name="connsiteY149" fmla="*/ 35992 h 578710"/>
              <a:gd name="connsiteX150" fmla="*/ 244638 w 579692"/>
              <a:gd name="connsiteY150" fmla="*/ 35992 h 578710"/>
              <a:gd name="connsiteX151" fmla="*/ 244638 w 579692"/>
              <a:gd name="connsiteY151" fmla="*/ 54315 h 578710"/>
              <a:gd name="connsiteX152" fmla="*/ 154221 w 579692"/>
              <a:gd name="connsiteY152" fmla="*/ 54315 h 578710"/>
              <a:gd name="connsiteX153" fmla="*/ 63153 w 579692"/>
              <a:gd name="connsiteY153" fmla="*/ 35992 h 578710"/>
              <a:gd name="connsiteX154" fmla="*/ 127059 w 579692"/>
              <a:gd name="connsiteY154" fmla="*/ 35992 h 578710"/>
              <a:gd name="connsiteX155" fmla="*/ 135897 w 579692"/>
              <a:gd name="connsiteY155" fmla="*/ 45484 h 578710"/>
              <a:gd name="connsiteX156" fmla="*/ 135897 w 579692"/>
              <a:gd name="connsiteY156" fmla="*/ 117353 h 578710"/>
              <a:gd name="connsiteX157" fmla="*/ 127059 w 579692"/>
              <a:gd name="connsiteY157" fmla="*/ 126845 h 578710"/>
              <a:gd name="connsiteX158" fmla="*/ 63153 w 579692"/>
              <a:gd name="connsiteY158" fmla="*/ 126845 h 578710"/>
              <a:gd name="connsiteX159" fmla="*/ 54315 w 579692"/>
              <a:gd name="connsiteY159" fmla="*/ 117353 h 578710"/>
              <a:gd name="connsiteX160" fmla="*/ 54315 w 579692"/>
              <a:gd name="connsiteY160" fmla="*/ 45484 h 578710"/>
              <a:gd name="connsiteX161" fmla="*/ 63153 w 579692"/>
              <a:gd name="connsiteY161" fmla="*/ 35992 h 578710"/>
              <a:gd name="connsiteX162" fmla="*/ 453967 w 579692"/>
              <a:gd name="connsiteY162" fmla="*/ 18320 h 578710"/>
              <a:gd name="connsiteX163" fmla="*/ 489306 w 579692"/>
              <a:gd name="connsiteY163" fmla="*/ 45462 h 578710"/>
              <a:gd name="connsiteX164" fmla="*/ 506296 w 579692"/>
              <a:gd name="connsiteY164" fmla="*/ 45462 h 578710"/>
              <a:gd name="connsiteX165" fmla="*/ 470957 w 579692"/>
              <a:gd name="connsiteY165" fmla="*/ 18320 h 578710"/>
              <a:gd name="connsiteX166" fmla="*/ 36018 w 579692"/>
              <a:gd name="connsiteY166" fmla="*/ 18320 h 578710"/>
              <a:gd name="connsiteX167" fmla="*/ 36018 w 579692"/>
              <a:gd name="connsiteY167" fmla="*/ 217130 h 578710"/>
              <a:gd name="connsiteX168" fmla="*/ 263002 w 579692"/>
              <a:gd name="connsiteY168" fmla="*/ 217130 h 578710"/>
              <a:gd name="connsiteX169" fmla="*/ 263002 w 579692"/>
              <a:gd name="connsiteY169" fmla="*/ 154026 h 578710"/>
              <a:gd name="connsiteX170" fmla="*/ 263002 w 579692"/>
              <a:gd name="connsiteY170" fmla="*/ 135706 h 578710"/>
              <a:gd name="connsiteX171" fmla="*/ 263002 w 579692"/>
              <a:gd name="connsiteY171" fmla="*/ 18320 h 578710"/>
              <a:gd name="connsiteX172" fmla="*/ 0 w 579692"/>
              <a:gd name="connsiteY172" fmla="*/ 0 h 578710"/>
              <a:gd name="connsiteX173" fmla="*/ 18349 w 579692"/>
              <a:gd name="connsiteY173" fmla="*/ 0 h 578710"/>
              <a:gd name="connsiteX174" fmla="*/ 280672 w 579692"/>
              <a:gd name="connsiteY174" fmla="*/ 0 h 578710"/>
              <a:gd name="connsiteX175" fmla="*/ 299021 w 579692"/>
              <a:gd name="connsiteY175" fmla="*/ 0 h 578710"/>
              <a:gd name="connsiteX176" fmla="*/ 299021 w 579692"/>
              <a:gd name="connsiteY176" fmla="*/ 18320 h 578710"/>
              <a:gd name="connsiteX177" fmla="*/ 280672 w 579692"/>
              <a:gd name="connsiteY177" fmla="*/ 18320 h 578710"/>
              <a:gd name="connsiteX178" fmla="*/ 280672 w 579692"/>
              <a:gd name="connsiteY178" fmla="*/ 135706 h 578710"/>
              <a:gd name="connsiteX179" fmla="*/ 307855 w 579692"/>
              <a:gd name="connsiteY179" fmla="*/ 135706 h 578710"/>
              <a:gd name="connsiteX180" fmla="*/ 443774 w 579692"/>
              <a:gd name="connsiteY180" fmla="*/ 135706 h 578710"/>
              <a:gd name="connsiteX181" fmla="*/ 453288 w 579692"/>
              <a:gd name="connsiteY181" fmla="*/ 135706 h 578710"/>
              <a:gd name="connsiteX182" fmla="*/ 462123 w 579692"/>
              <a:gd name="connsiteY182" fmla="*/ 135706 h 578710"/>
              <a:gd name="connsiteX183" fmla="*/ 462123 w 579692"/>
              <a:gd name="connsiteY183" fmla="*/ 126207 h 578710"/>
              <a:gd name="connsiteX184" fmla="*/ 443774 w 579692"/>
              <a:gd name="connsiteY184" fmla="*/ 90245 h 578710"/>
              <a:gd name="connsiteX185" fmla="*/ 443774 w 579692"/>
              <a:gd name="connsiteY185" fmla="*/ 38676 h 578710"/>
              <a:gd name="connsiteX186" fmla="*/ 434939 w 579692"/>
              <a:gd name="connsiteY186" fmla="*/ 8821 h 578710"/>
              <a:gd name="connsiteX187" fmla="*/ 443774 w 579692"/>
              <a:gd name="connsiteY187" fmla="*/ 0 h 578710"/>
              <a:gd name="connsiteX188" fmla="*/ 470957 w 579692"/>
              <a:gd name="connsiteY188" fmla="*/ 0 h 578710"/>
              <a:gd name="connsiteX189" fmla="*/ 525325 w 579692"/>
              <a:gd name="connsiteY189" fmla="*/ 54282 h 578710"/>
              <a:gd name="connsiteX190" fmla="*/ 516490 w 579692"/>
              <a:gd name="connsiteY190" fmla="*/ 63103 h 578710"/>
              <a:gd name="connsiteX191" fmla="*/ 489306 w 579692"/>
              <a:gd name="connsiteY191" fmla="*/ 63103 h 578710"/>
              <a:gd name="connsiteX192" fmla="*/ 462123 w 579692"/>
              <a:gd name="connsiteY192" fmla="*/ 56318 h 578710"/>
              <a:gd name="connsiteX193" fmla="*/ 462123 w 579692"/>
              <a:gd name="connsiteY193" fmla="*/ 90245 h 578710"/>
              <a:gd name="connsiteX194" fmla="*/ 475714 w 579692"/>
              <a:gd name="connsiteY194" fmla="*/ 113993 h 578710"/>
              <a:gd name="connsiteX195" fmla="*/ 480472 w 579692"/>
              <a:gd name="connsiteY195" fmla="*/ 121457 h 578710"/>
              <a:gd name="connsiteX196" fmla="*/ 480472 w 579692"/>
              <a:gd name="connsiteY196" fmla="*/ 144527 h 578710"/>
              <a:gd name="connsiteX197" fmla="*/ 470957 w 579692"/>
              <a:gd name="connsiteY197" fmla="*/ 154026 h 578710"/>
              <a:gd name="connsiteX198" fmla="*/ 466200 w 579692"/>
              <a:gd name="connsiteY198" fmla="*/ 154026 h 578710"/>
              <a:gd name="connsiteX199" fmla="*/ 489306 w 579692"/>
              <a:gd name="connsiteY199" fmla="*/ 217808 h 578710"/>
              <a:gd name="connsiteX200" fmla="*/ 512412 w 579692"/>
              <a:gd name="connsiteY200" fmla="*/ 154026 h 578710"/>
              <a:gd name="connsiteX201" fmla="*/ 507655 w 579692"/>
              <a:gd name="connsiteY201" fmla="*/ 154026 h 578710"/>
              <a:gd name="connsiteX202" fmla="*/ 498141 w 579692"/>
              <a:gd name="connsiteY202" fmla="*/ 144527 h 578710"/>
              <a:gd name="connsiteX203" fmla="*/ 498141 w 579692"/>
              <a:gd name="connsiteY203" fmla="*/ 121457 h 578710"/>
              <a:gd name="connsiteX204" fmla="*/ 502898 w 579692"/>
              <a:gd name="connsiteY204" fmla="*/ 113993 h 578710"/>
              <a:gd name="connsiteX205" fmla="*/ 516490 w 579692"/>
              <a:gd name="connsiteY205" fmla="*/ 90245 h 578710"/>
              <a:gd name="connsiteX206" fmla="*/ 516490 w 579692"/>
              <a:gd name="connsiteY206" fmla="*/ 72603 h 578710"/>
              <a:gd name="connsiteX207" fmla="*/ 525325 w 579692"/>
              <a:gd name="connsiteY207" fmla="*/ 63103 h 578710"/>
              <a:gd name="connsiteX208" fmla="*/ 543674 w 579692"/>
              <a:gd name="connsiteY208" fmla="*/ 63103 h 578710"/>
              <a:gd name="connsiteX209" fmla="*/ 543674 w 579692"/>
              <a:gd name="connsiteY209" fmla="*/ 81424 h 578710"/>
              <a:gd name="connsiteX210" fmla="*/ 534839 w 579692"/>
              <a:gd name="connsiteY210" fmla="*/ 81424 h 578710"/>
              <a:gd name="connsiteX211" fmla="*/ 534839 w 579692"/>
              <a:gd name="connsiteY211" fmla="*/ 90245 h 578710"/>
              <a:gd name="connsiteX212" fmla="*/ 516490 w 579692"/>
              <a:gd name="connsiteY212" fmla="*/ 126207 h 578710"/>
              <a:gd name="connsiteX213" fmla="*/ 516490 w 579692"/>
              <a:gd name="connsiteY213" fmla="*/ 135706 h 578710"/>
              <a:gd name="connsiteX214" fmla="*/ 525325 w 579692"/>
              <a:gd name="connsiteY214" fmla="*/ 135706 h 578710"/>
              <a:gd name="connsiteX215" fmla="*/ 534839 w 579692"/>
              <a:gd name="connsiteY215" fmla="*/ 135706 h 578710"/>
              <a:gd name="connsiteX216" fmla="*/ 579692 w 579692"/>
              <a:gd name="connsiteY216" fmla="*/ 181168 h 578710"/>
              <a:gd name="connsiteX217" fmla="*/ 579692 w 579692"/>
              <a:gd name="connsiteY217" fmla="*/ 307374 h 578710"/>
              <a:gd name="connsiteX218" fmla="*/ 570857 w 579692"/>
              <a:gd name="connsiteY218" fmla="*/ 316874 h 578710"/>
              <a:gd name="connsiteX219" fmla="*/ 552508 w 579692"/>
              <a:gd name="connsiteY219" fmla="*/ 316874 h 578710"/>
              <a:gd name="connsiteX220" fmla="*/ 552508 w 579692"/>
              <a:gd name="connsiteY220" fmla="*/ 479721 h 578710"/>
              <a:gd name="connsiteX221" fmla="*/ 507655 w 579692"/>
              <a:gd name="connsiteY221" fmla="*/ 524504 h 578710"/>
              <a:gd name="connsiteX222" fmla="*/ 443774 w 579692"/>
              <a:gd name="connsiteY222" fmla="*/ 524504 h 578710"/>
              <a:gd name="connsiteX223" fmla="*/ 434939 w 579692"/>
              <a:gd name="connsiteY223" fmla="*/ 515683 h 578710"/>
              <a:gd name="connsiteX224" fmla="*/ 434939 w 579692"/>
              <a:gd name="connsiteY224" fmla="*/ 316874 h 578710"/>
              <a:gd name="connsiteX225" fmla="*/ 426104 w 579692"/>
              <a:gd name="connsiteY225" fmla="*/ 316874 h 578710"/>
              <a:gd name="connsiteX226" fmla="*/ 416590 w 579692"/>
              <a:gd name="connsiteY226" fmla="*/ 316874 h 578710"/>
              <a:gd name="connsiteX227" fmla="*/ 407755 w 579692"/>
              <a:gd name="connsiteY227" fmla="*/ 316874 h 578710"/>
              <a:gd name="connsiteX228" fmla="*/ 371737 w 579692"/>
              <a:gd name="connsiteY228" fmla="*/ 352836 h 578710"/>
              <a:gd name="connsiteX229" fmla="*/ 407755 w 579692"/>
              <a:gd name="connsiteY229" fmla="*/ 388798 h 578710"/>
              <a:gd name="connsiteX230" fmla="*/ 407755 w 579692"/>
              <a:gd name="connsiteY230" fmla="*/ 407118 h 578710"/>
              <a:gd name="connsiteX231" fmla="*/ 353388 w 579692"/>
              <a:gd name="connsiteY231" fmla="*/ 352836 h 578710"/>
              <a:gd name="connsiteX232" fmla="*/ 407755 w 579692"/>
              <a:gd name="connsiteY232" fmla="*/ 298553 h 578710"/>
              <a:gd name="connsiteX233" fmla="*/ 407755 w 579692"/>
              <a:gd name="connsiteY233" fmla="*/ 189989 h 578710"/>
              <a:gd name="connsiteX234" fmla="*/ 307855 w 579692"/>
              <a:gd name="connsiteY234" fmla="*/ 189989 h 578710"/>
              <a:gd name="connsiteX235" fmla="*/ 299021 w 579692"/>
              <a:gd name="connsiteY235" fmla="*/ 181168 h 578710"/>
              <a:gd name="connsiteX236" fmla="*/ 299021 w 579692"/>
              <a:gd name="connsiteY236" fmla="*/ 154026 h 578710"/>
              <a:gd name="connsiteX237" fmla="*/ 280672 w 579692"/>
              <a:gd name="connsiteY237" fmla="*/ 154026 h 578710"/>
              <a:gd name="connsiteX238" fmla="*/ 280672 w 579692"/>
              <a:gd name="connsiteY238" fmla="*/ 217130 h 578710"/>
              <a:gd name="connsiteX239" fmla="*/ 299021 w 579692"/>
              <a:gd name="connsiteY239" fmla="*/ 217130 h 578710"/>
              <a:gd name="connsiteX240" fmla="*/ 299021 w 579692"/>
              <a:gd name="connsiteY240" fmla="*/ 235450 h 578710"/>
              <a:gd name="connsiteX241" fmla="*/ 280672 w 579692"/>
              <a:gd name="connsiteY241" fmla="*/ 235450 h 578710"/>
              <a:gd name="connsiteX242" fmla="*/ 18349 w 579692"/>
              <a:gd name="connsiteY242" fmla="*/ 235450 h 578710"/>
              <a:gd name="connsiteX243" fmla="*/ 0 w 579692"/>
              <a:gd name="connsiteY243" fmla="*/ 235450 h 578710"/>
              <a:gd name="connsiteX244" fmla="*/ 0 w 579692"/>
              <a:gd name="connsiteY244" fmla="*/ 217130 h 578710"/>
              <a:gd name="connsiteX245" fmla="*/ 18349 w 579692"/>
              <a:gd name="connsiteY245" fmla="*/ 217130 h 578710"/>
              <a:gd name="connsiteX246" fmla="*/ 18349 w 579692"/>
              <a:gd name="connsiteY246" fmla="*/ 18320 h 578710"/>
              <a:gd name="connsiteX247" fmla="*/ 0 w 579692"/>
              <a:gd name="connsiteY247" fmla="*/ 18320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579692" h="578710">
                <a:moveTo>
                  <a:pt x="45526" y="524504"/>
                </a:moveTo>
                <a:lnTo>
                  <a:pt x="171911" y="524504"/>
                </a:lnTo>
                <a:cubicBezTo>
                  <a:pt x="174629" y="524504"/>
                  <a:pt x="176668" y="525859"/>
                  <a:pt x="178706" y="527214"/>
                </a:cubicBezTo>
                <a:lnTo>
                  <a:pt x="208604" y="557028"/>
                </a:lnTo>
                <a:lnTo>
                  <a:pt x="238501" y="527214"/>
                </a:lnTo>
                <a:cubicBezTo>
                  <a:pt x="239860" y="525859"/>
                  <a:pt x="241899" y="524504"/>
                  <a:pt x="244617" y="524504"/>
                </a:cubicBezTo>
                <a:lnTo>
                  <a:pt x="371682" y="524504"/>
                </a:lnTo>
                <a:cubicBezTo>
                  <a:pt x="373720" y="524504"/>
                  <a:pt x="376438" y="525859"/>
                  <a:pt x="377797" y="527214"/>
                </a:cubicBezTo>
                <a:lnTo>
                  <a:pt x="413810" y="563803"/>
                </a:lnTo>
                <a:cubicBezTo>
                  <a:pt x="415849" y="565159"/>
                  <a:pt x="416528" y="567191"/>
                  <a:pt x="416528" y="569902"/>
                </a:cubicBezTo>
                <a:lnTo>
                  <a:pt x="416528" y="578710"/>
                </a:lnTo>
                <a:lnTo>
                  <a:pt x="398861" y="578710"/>
                </a:lnTo>
                <a:lnTo>
                  <a:pt x="398861" y="573967"/>
                </a:lnTo>
                <a:lnTo>
                  <a:pt x="367605" y="542799"/>
                </a:lnTo>
                <a:lnTo>
                  <a:pt x="248694" y="542799"/>
                </a:lnTo>
                <a:lnTo>
                  <a:pt x="217437" y="573967"/>
                </a:lnTo>
                <a:lnTo>
                  <a:pt x="217437" y="578710"/>
                </a:lnTo>
                <a:lnTo>
                  <a:pt x="199091" y="578710"/>
                </a:lnTo>
                <a:lnTo>
                  <a:pt x="199091" y="573967"/>
                </a:lnTo>
                <a:lnTo>
                  <a:pt x="168514" y="542799"/>
                </a:lnTo>
                <a:lnTo>
                  <a:pt x="48923" y="542799"/>
                </a:lnTo>
                <a:lnTo>
                  <a:pt x="18346" y="573967"/>
                </a:lnTo>
                <a:lnTo>
                  <a:pt x="18346" y="578710"/>
                </a:lnTo>
                <a:lnTo>
                  <a:pt x="0" y="578710"/>
                </a:lnTo>
                <a:lnTo>
                  <a:pt x="0" y="569902"/>
                </a:lnTo>
                <a:cubicBezTo>
                  <a:pt x="0" y="567191"/>
                  <a:pt x="680" y="565159"/>
                  <a:pt x="2718" y="563803"/>
                </a:cubicBezTo>
                <a:lnTo>
                  <a:pt x="38731" y="527214"/>
                </a:lnTo>
                <a:cubicBezTo>
                  <a:pt x="40769" y="525859"/>
                  <a:pt x="42808" y="524504"/>
                  <a:pt x="45526" y="524504"/>
                </a:cubicBezTo>
                <a:close/>
                <a:moveTo>
                  <a:pt x="307842" y="415948"/>
                </a:moveTo>
                <a:cubicBezTo>
                  <a:pt x="288133" y="415948"/>
                  <a:pt x="271822" y="432226"/>
                  <a:pt x="271822" y="452574"/>
                </a:cubicBezTo>
                <a:cubicBezTo>
                  <a:pt x="271822" y="472244"/>
                  <a:pt x="288133" y="488522"/>
                  <a:pt x="307842" y="488522"/>
                </a:cubicBezTo>
                <a:cubicBezTo>
                  <a:pt x="328231" y="488522"/>
                  <a:pt x="344542" y="472244"/>
                  <a:pt x="344542" y="452574"/>
                </a:cubicBezTo>
                <a:cubicBezTo>
                  <a:pt x="344542" y="432226"/>
                  <a:pt x="328231" y="415948"/>
                  <a:pt x="307842" y="415948"/>
                </a:cubicBezTo>
                <a:close/>
                <a:moveTo>
                  <a:pt x="108685" y="415948"/>
                </a:moveTo>
                <a:cubicBezTo>
                  <a:pt x="88976" y="415948"/>
                  <a:pt x="72665" y="432226"/>
                  <a:pt x="72665" y="452574"/>
                </a:cubicBezTo>
                <a:cubicBezTo>
                  <a:pt x="72665" y="472244"/>
                  <a:pt x="88976" y="488522"/>
                  <a:pt x="108685" y="488522"/>
                </a:cubicBezTo>
                <a:cubicBezTo>
                  <a:pt x="128394" y="488522"/>
                  <a:pt x="144705" y="472244"/>
                  <a:pt x="144705" y="452574"/>
                </a:cubicBezTo>
                <a:cubicBezTo>
                  <a:pt x="144705" y="432226"/>
                  <a:pt x="128394" y="415948"/>
                  <a:pt x="108685" y="415948"/>
                </a:cubicBezTo>
                <a:close/>
                <a:moveTo>
                  <a:pt x="307842" y="398313"/>
                </a:moveTo>
                <a:cubicBezTo>
                  <a:pt x="337746" y="398313"/>
                  <a:pt x="362212" y="422730"/>
                  <a:pt x="362212" y="452574"/>
                </a:cubicBezTo>
                <a:cubicBezTo>
                  <a:pt x="362212" y="482418"/>
                  <a:pt x="337746" y="506835"/>
                  <a:pt x="307842" y="506835"/>
                </a:cubicBezTo>
                <a:cubicBezTo>
                  <a:pt x="277939" y="506835"/>
                  <a:pt x="253472" y="482418"/>
                  <a:pt x="253472" y="452574"/>
                </a:cubicBezTo>
                <a:cubicBezTo>
                  <a:pt x="253472" y="422730"/>
                  <a:pt x="277939" y="398313"/>
                  <a:pt x="307842" y="398313"/>
                </a:cubicBezTo>
                <a:close/>
                <a:moveTo>
                  <a:pt x="108685" y="398313"/>
                </a:moveTo>
                <a:cubicBezTo>
                  <a:pt x="138589" y="398313"/>
                  <a:pt x="163055" y="422730"/>
                  <a:pt x="163055" y="452574"/>
                </a:cubicBezTo>
                <a:cubicBezTo>
                  <a:pt x="163055" y="482418"/>
                  <a:pt x="138589" y="506835"/>
                  <a:pt x="108685" y="506835"/>
                </a:cubicBezTo>
                <a:cubicBezTo>
                  <a:pt x="78782" y="506835"/>
                  <a:pt x="54315" y="482418"/>
                  <a:pt x="54315" y="452574"/>
                </a:cubicBezTo>
                <a:cubicBezTo>
                  <a:pt x="54315" y="422730"/>
                  <a:pt x="78782" y="398313"/>
                  <a:pt x="108685" y="398313"/>
                </a:cubicBezTo>
                <a:close/>
                <a:moveTo>
                  <a:pt x="453288" y="316874"/>
                </a:moveTo>
                <a:lnTo>
                  <a:pt x="453288" y="506862"/>
                </a:lnTo>
                <a:lnTo>
                  <a:pt x="480472" y="506862"/>
                </a:lnTo>
                <a:lnTo>
                  <a:pt x="480472" y="361657"/>
                </a:lnTo>
                <a:lnTo>
                  <a:pt x="498141" y="361657"/>
                </a:lnTo>
                <a:lnTo>
                  <a:pt x="498141" y="506862"/>
                </a:lnTo>
                <a:lnTo>
                  <a:pt x="507655" y="506862"/>
                </a:lnTo>
                <a:cubicBezTo>
                  <a:pt x="522606" y="506862"/>
                  <a:pt x="534839" y="494649"/>
                  <a:pt x="534839" y="479721"/>
                </a:cubicBezTo>
                <a:lnTo>
                  <a:pt x="534839" y="316874"/>
                </a:lnTo>
                <a:close/>
                <a:moveTo>
                  <a:pt x="208591" y="316830"/>
                </a:moveTo>
                <a:cubicBezTo>
                  <a:pt x="188202" y="316830"/>
                  <a:pt x="171891" y="333108"/>
                  <a:pt x="171891" y="352778"/>
                </a:cubicBezTo>
                <a:cubicBezTo>
                  <a:pt x="171891" y="372448"/>
                  <a:pt x="188202" y="388726"/>
                  <a:pt x="208591" y="388726"/>
                </a:cubicBezTo>
                <a:cubicBezTo>
                  <a:pt x="228300" y="388726"/>
                  <a:pt x="244611" y="372448"/>
                  <a:pt x="244611" y="352778"/>
                </a:cubicBezTo>
                <a:cubicBezTo>
                  <a:pt x="244611" y="333108"/>
                  <a:pt x="228300" y="316830"/>
                  <a:pt x="208591" y="316830"/>
                </a:cubicBezTo>
                <a:close/>
                <a:moveTo>
                  <a:pt x="208591" y="298517"/>
                </a:moveTo>
                <a:cubicBezTo>
                  <a:pt x="238495" y="298517"/>
                  <a:pt x="262961" y="322934"/>
                  <a:pt x="262961" y="352778"/>
                </a:cubicBezTo>
                <a:cubicBezTo>
                  <a:pt x="262961" y="382622"/>
                  <a:pt x="238495" y="407039"/>
                  <a:pt x="208591" y="407039"/>
                </a:cubicBezTo>
                <a:cubicBezTo>
                  <a:pt x="178688" y="407039"/>
                  <a:pt x="154221" y="382622"/>
                  <a:pt x="154221" y="352778"/>
                </a:cubicBezTo>
                <a:cubicBezTo>
                  <a:pt x="154221" y="322934"/>
                  <a:pt x="178688" y="298517"/>
                  <a:pt x="208591" y="298517"/>
                </a:cubicBezTo>
                <a:close/>
                <a:moveTo>
                  <a:pt x="0" y="298517"/>
                </a:moveTo>
                <a:cubicBezTo>
                  <a:pt x="29873" y="298517"/>
                  <a:pt x="54315" y="322934"/>
                  <a:pt x="54315" y="352778"/>
                </a:cubicBezTo>
                <a:cubicBezTo>
                  <a:pt x="54315" y="382622"/>
                  <a:pt x="29873" y="407039"/>
                  <a:pt x="0" y="407039"/>
                </a:cubicBezTo>
                <a:lnTo>
                  <a:pt x="0" y="388726"/>
                </a:lnTo>
                <a:cubicBezTo>
                  <a:pt x="19689" y="388726"/>
                  <a:pt x="35984" y="372448"/>
                  <a:pt x="35984" y="352778"/>
                </a:cubicBezTo>
                <a:cubicBezTo>
                  <a:pt x="35984" y="333108"/>
                  <a:pt x="19689" y="316830"/>
                  <a:pt x="0" y="316830"/>
                </a:cubicBezTo>
                <a:close/>
                <a:moveTo>
                  <a:pt x="226314" y="181160"/>
                </a:moveTo>
                <a:lnTo>
                  <a:pt x="244637" y="181160"/>
                </a:lnTo>
                <a:lnTo>
                  <a:pt x="244637" y="198829"/>
                </a:lnTo>
                <a:lnTo>
                  <a:pt x="226314" y="198829"/>
                </a:lnTo>
                <a:close/>
                <a:moveTo>
                  <a:pt x="190322" y="181160"/>
                </a:moveTo>
                <a:lnTo>
                  <a:pt x="208645" y="181160"/>
                </a:lnTo>
                <a:lnTo>
                  <a:pt x="208645" y="198829"/>
                </a:lnTo>
                <a:lnTo>
                  <a:pt x="190322" y="198829"/>
                </a:lnTo>
                <a:close/>
                <a:moveTo>
                  <a:pt x="154221" y="181160"/>
                </a:moveTo>
                <a:lnTo>
                  <a:pt x="171890" y="181160"/>
                </a:lnTo>
                <a:lnTo>
                  <a:pt x="171890" y="198829"/>
                </a:lnTo>
                <a:lnTo>
                  <a:pt x="154221" y="198829"/>
                </a:lnTo>
                <a:close/>
                <a:moveTo>
                  <a:pt x="90417" y="181160"/>
                </a:moveTo>
                <a:lnTo>
                  <a:pt x="135898" y="181160"/>
                </a:lnTo>
                <a:lnTo>
                  <a:pt x="135898" y="198829"/>
                </a:lnTo>
                <a:lnTo>
                  <a:pt x="90417" y="198829"/>
                </a:lnTo>
                <a:close/>
                <a:moveTo>
                  <a:pt x="54315" y="181160"/>
                </a:moveTo>
                <a:lnTo>
                  <a:pt x="72747" y="181160"/>
                </a:lnTo>
                <a:lnTo>
                  <a:pt x="72747" y="198829"/>
                </a:lnTo>
                <a:lnTo>
                  <a:pt x="54315" y="198829"/>
                </a:lnTo>
                <a:close/>
                <a:moveTo>
                  <a:pt x="317369" y="154026"/>
                </a:moveTo>
                <a:lnTo>
                  <a:pt x="317369" y="171668"/>
                </a:lnTo>
                <a:lnTo>
                  <a:pt x="416590" y="171668"/>
                </a:lnTo>
                <a:cubicBezTo>
                  <a:pt x="422027" y="171668"/>
                  <a:pt x="426104" y="175739"/>
                  <a:pt x="426104" y="181168"/>
                </a:cubicBezTo>
                <a:lnTo>
                  <a:pt x="426104" y="298553"/>
                </a:lnTo>
                <a:lnTo>
                  <a:pt x="443774" y="298553"/>
                </a:lnTo>
                <a:lnTo>
                  <a:pt x="543674" y="298553"/>
                </a:lnTo>
                <a:lnTo>
                  <a:pt x="562023" y="298553"/>
                </a:lnTo>
                <a:lnTo>
                  <a:pt x="562023" y="181168"/>
                </a:lnTo>
                <a:cubicBezTo>
                  <a:pt x="562023" y="166240"/>
                  <a:pt x="549790" y="154026"/>
                  <a:pt x="534839" y="154026"/>
                </a:cubicBezTo>
                <a:lnTo>
                  <a:pt x="532121" y="154026"/>
                </a:lnTo>
                <a:lnTo>
                  <a:pt x="498141" y="247664"/>
                </a:lnTo>
                <a:cubicBezTo>
                  <a:pt x="496782" y="251056"/>
                  <a:pt x="493384" y="253092"/>
                  <a:pt x="489306" y="253092"/>
                </a:cubicBezTo>
                <a:cubicBezTo>
                  <a:pt x="485229" y="253092"/>
                  <a:pt x="481831" y="251056"/>
                  <a:pt x="480472" y="247664"/>
                </a:cubicBezTo>
                <a:lnTo>
                  <a:pt x="446492" y="154026"/>
                </a:lnTo>
                <a:lnTo>
                  <a:pt x="443774" y="154026"/>
                </a:lnTo>
                <a:close/>
                <a:moveTo>
                  <a:pt x="226314" y="144514"/>
                </a:moveTo>
                <a:lnTo>
                  <a:pt x="244637" y="144514"/>
                </a:lnTo>
                <a:lnTo>
                  <a:pt x="244637" y="162837"/>
                </a:lnTo>
                <a:lnTo>
                  <a:pt x="226314" y="162837"/>
                </a:lnTo>
                <a:close/>
                <a:moveTo>
                  <a:pt x="190322" y="144514"/>
                </a:moveTo>
                <a:lnTo>
                  <a:pt x="208645" y="144514"/>
                </a:lnTo>
                <a:lnTo>
                  <a:pt x="208645" y="162837"/>
                </a:lnTo>
                <a:lnTo>
                  <a:pt x="190322" y="162837"/>
                </a:lnTo>
                <a:close/>
                <a:moveTo>
                  <a:pt x="154221" y="144514"/>
                </a:moveTo>
                <a:lnTo>
                  <a:pt x="171890" y="144514"/>
                </a:lnTo>
                <a:lnTo>
                  <a:pt x="171890" y="162837"/>
                </a:lnTo>
                <a:lnTo>
                  <a:pt x="154221" y="162837"/>
                </a:lnTo>
                <a:close/>
                <a:moveTo>
                  <a:pt x="117574" y="144514"/>
                </a:moveTo>
                <a:lnTo>
                  <a:pt x="135897" y="144514"/>
                </a:lnTo>
                <a:lnTo>
                  <a:pt x="135897" y="162837"/>
                </a:lnTo>
                <a:lnTo>
                  <a:pt x="117574" y="162837"/>
                </a:lnTo>
                <a:close/>
                <a:moveTo>
                  <a:pt x="54315" y="144514"/>
                </a:moveTo>
                <a:lnTo>
                  <a:pt x="99905" y="144514"/>
                </a:lnTo>
                <a:lnTo>
                  <a:pt x="99905" y="162837"/>
                </a:lnTo>
                <a:lnTo>
                  <a:pt x="54315" y="162837"/>
                </a:lnTo>
                <a:close/>
                <a:moveTo>
                  <a:pt x="190322" y="108522"/>
                </a:moveTo>
                <a:lnTo>
                  <a:pt x="244637" y="108522"/>
                </a:lnTo>
                <a:lnTo>
                  <a:pt x="244637" y="126845"/>
                </a:lnTo>
                <a:lnTo>
                  <a:pt x="190322" y="126845"/>
                </a:lnTo>
                <a:close/>
                <a:moveTo>
                  <a:pt x="154221" y="108522"/>
                </a:moveTo>
                <a:lnTo>
                  <a:pt x="171890" y="108522"/>
                </a:lnTo>
                <a:lnTo>
                  <a:pt x="171890" y="126845"/>
                </a:lnTo>
                <a:lnTo>
                  <a:pt x="154221" y="126845"/>
                </a:lnTo>
                <a:close/>
                <a:moveTo>
                  <a:pt x="208645" y="72639"/>
                </a:moveTo>
                <a:lnTo>
                  <a:pt x="244637" y="72639"/>
                </a:lnTo>
                <a:lnTo>
                  <a:pt x="244637" y="90199"/>
                </a:lnTo>
                <a:lnTo>
                  <a:pt x="208645" y="90199"/>
                </a:lnTo>
                <a:close/>
                <a:moveTo>
                  <a:pt x="154221" y="72639"/>
                </a:moveTo>
                <a:lnTo>
                  <a:pt x="190322" y="72639"/>
                </a:lnTo>
                <a:lnTo>
                  <a:pt x="190322" y="90199"/>
                </a:lnTo>
                <a:lnTo>
                  <a:pt x="154221" y="90199"/>
                </a:lnTo>
                <a:close/>
                <a:moveTo>
                  <a:pt x="72671" y="54298"/>
                </a:moveTo>
                <a:lnTo>
                  <a:pt x="72671" y="108539"/>
                </a:lnTo>
                <a:lnTo>
                  <a:pt x="117541" y="108539"/>
                </a:lnTo>
                <a:lnTo>
                  <a:pt x="117541" y="54298"/>
                </a:lnTo>
                <a:close/>
                <a:moveTo>
                  <a:pt x="154221" y="35992"/>
                </a:moveTo>
                <a:lnTo>
                  <a:pt x="244638" y="35992"/>
                </a:lnTo>
                <a:lnTo>
                  <a:pt x="244638" y="54315"/>
                </a:lnTo>
                <a:lnTo>
                  <a:pt x="154221" y="54315"/>
                </a:lnTo>
                <a:close/>
                <a:moveTo>
                  <a:pt x="63153" y="35992"/>
                </a:moveTo>
                <a:lnTo>
                  <a:pt x="127059" y="35992"/>
                </a:lnTo>
                <a:cubicBezTo>
                  <a:pt x="131818" y="35992"/>
                  <a:pt x="135897" y="40060"/>
                  <a:pt x="135897" y="45484"/>
                </a:cubicBezTo>
                <a:lnTo>
                  <a:pt x="135897" y="117353"/>
                </a:lnTo>
                <a:cubicBezTo>
                  <a:pt x="135897" y="122777"/>
                  <a:pt x="131818" y="126845"/>
                  <a:pt x="127059" y="126845"/>
                </a:cubicBezTo>
                <a:lnTo>
                  <a:pt x="63153" y="126845"/>
                </a:lnTo>
                <a:cubicBezTo>
                  <a:pt x="58394" y="126845"/>
                  <a:pt x="54315" y="122777"/>
                  <a:pt x="54315" y="117353"/>
                </a:cubicBezTo>
                <a:lnTo>
                  <a:pt x="54315" y="45484"/>
                </a:lnTo>
                <a:cubicBezTo>
                  <a:pt x="54315" y="40060"/>
                  <a:pt x="58394" y="35992"/>
                  <a:pt x="63153" y="35992"/>
                </a:cubicBezTo>
                <a:close/>
                <a:moveTo>
                  <a:pt x="453967" y="18320"/>
                </a:moveTo>
                <a:cubicBezTo>
                  <a:pt x="458045" y="33927"/>
                  <a:pt x="472316" y="45462"/>
                  <a:pt x="489306" y="45462"/>
                </a:cubicBezTo>
                <a:lnTo>
                  <a:pt x="506296" y="45462"/>
                </a:lnTo>
                <a:cubicBezTo>
                  <a:pt x="502219" y="29855"/>
                  <a:pt x="487947" y="18320"/>
                  <a:pt x="470957" y="18320"/>
                </a:cubicBezTo>
                <a:close/>
                <a:moveTo>
                  <a:pt x="36018" y="18320"/>
                </a:moveTo>
                <a:lnTo>
                  <a:pt x="36018" y="217130"/>
                </a:lnTo>
                <a:lnTo>
                  <a:pt x="263002" y="217130"/>
                </a:lnTo>
                <a:lnTo>
                  <a:pt x="263002" y="154026"/>
                </a:lnTo>
                <a:lnTo>
                  <a:pt x="263002" y="135706"/>
                </a:lnTo>
                <a:lnTo>
                  <a:pt x="263002" y="18320"/>
                </a:lnTo>
                <a:close/>
                <a:moveTo>
                  <a:pt x="0" y="0"/>
                </a:moveTo>
                <a:lnTo>
                  <a:pt x="18349" y="0"/>
                </a:lnTo>
                <a:lnTo>
                  <a:pt x="280672" y="0"/>
                </a:lnTo>
                <a:lnTo>
                  <a:pt x="299021" y="0"/>
                </a:lnTo>
                <a:lnTo>
                  <a:pt x="299021" y="18320"/>
                </a:lnTo>
                <a:lnTo>
                  <a:pt x="280672" y="18320"/>
                </a:lnTo>
                <a:lnTo>
                  <a:pt x="280672" y="135706"/>
                </a:lnTo>
                <a:lnTo>
                  <a:pt x="307855" y="135706"/>
                </a:lnTo>
                <a:lnTo>
                  <a:pt x="443774" y="135706"/>
                </a:lnTo>
                <a:lnTo>
                  <a:pt x="453288" y="135706"/>
                </a:lnTo>
                <a:lnTo>
                  <a:pt x="462123" y="135706"/>
                </a:lnTo>
                <a:lnTo>
                  <a:pt x="462123" y="126207"/>
                </a:lnTo>
                <a:cubicBezTo>
                  <a:pt x="450570" y="118064"/>
                  <a:pt x="443774" y="104494"/>
                  <a:pt x="443774" y="90245"/>
                </a:cubicBezTo>
                <a:lnTo>
                  <a:pt x="443774" y="38676"/>
                </a:lnTo>
                <a:cubicBezTo>
                  <a:pt x="438337" y="30534"/>
                  <a:pt x="434939" y="20356"/>
                  <a:pt x="434939" y="8821"/>
                </a:cubicBezTo>
                <a:cubicBezTo>
                  <a:pt x="434939" y="4071"/>
                  <a:pt x="439016" y="0"/>
                  <a:pt x="443774" y="0"/>
                </a:cubicBezTo>
                <a:lnTo>
                  <a:pt x="470957" y="0"/>
                </a:lnTo>
                <a:cubicBezTo>
                  <a:pt x="500859" y="0"/>
                  <a:pt x="525325" y="24427"/>
                  <a:pt x="525325" y="54282"/>
                </a:cubicBezTo>
                <a:cubicBezTo>
                  <a:pt x="525325" y="59032"/>
                  <a:pt x="521247" y="63103"/>
                  <a:pt x="516490" y="63103"/>
                </a:cubicBezTo>
                <a:lnTo>
                  <a:pt x="489306" y="63103"/>
                </a:lnTo>
                <a:cubicBezTo>
                  <a:pt x="479112" y="63103"/>
                  <a:pt x="470278" y="60389"/>
                  <a:pt x="462123" y="56318"/>
                </a:cubicBezTo>
                <a:lnTo>
                  <a:pt x="462123" y="90245"/>
                </a:lnTo>
                <a:cubicBezTo>
                  <a:pt x="462123" y="100423"/>
                  <a:pt x="466880" y="108565"/>
                  <a:pt x="475714" y="113993"/>
                </a:cubicBezTo>
                <a:cubicBezTo>
                  <a:pt x="478433" y="115350"/>
                  <a:pt x="480472" y="118743"/>
                  <a:pt x="480472" y="121457"/>
                </a:cubicBezTo>
                <a:lnTo>
                  <a:pt x="480472" y="144527"/>
                </a:lnTo>
                <a:cubicBezTo>
                  <a:pt x="480472" y="149955"/>
                  <a:pt x="476394" y="154026"/>
                  <a:pt x="470957" y="154026"/>
                </a:cubicBezTo>
                <a:lnTo>
                  <a:pt x="466200" y="154026"/>
                </a:lnTo>
                <a:lnTo>
                  <a:pt x="489306" y="217808"/>
                </a:lnTo>
                <a:lnTo>
                  <a:pt x="512412" y="154026"/>
                </a:lnTo>
                <a:lnTo>
                  <a:pt x="507655" y="154026"/>
                </a:lnTo>
                <a:cubicBezTo>
                  <a:pt x="502219" y="154026"/>
                  <a:pt x="498141" y="149955"/>
                  <a:pt x="498141" y="144527"/>
                </a:cubicBezTo>
                <a:lnTo>
                  <a:pt x="498141" y="121457"/>
                </a:lnTo>
                <a:cubicBezTo>
                  <a:pt x="498141" y="118743"/>
                  <a:pt x="500180" y="115350"/>
                  <a:pt x="502898" y="113993"/>
                </a:cubicBezTo>
                <a:cubicBezTo>
                  <a:pt x="511733" y="108565"/>
                  <a:pt x="516490" y="100423"/>
                  <a:pt x="516490" y="90245"/>
                </a:cubicBezTo>
                <a:lnTo>
                  <a:pt x="516490" y="72603"/>
                </a:lnTo>
                <a:cubicBezTo>
                  <a:pt x="516490" y="67175"/>
                  <a:pt x="520568" y="63103"/>
                  <a:pt x="525325" y="63103"/>
                </a:cubicBezTo>
                <a:lnTo>
                  <a:pt x="543674" y="63103"/>
                </a:lnTo>
                <a:lnTo>
                  <a:pt x="543674" y="81424"/>
                </a:lnTo>
                <a:lnTo>
                  <a:pt x="534839" y="81424"/>
                </a:lnTo>
                <a:lnTo>
                  <a:pt x="534839" y="90245"/>
                </a:lnTo>
                <a:cubicBezTo>
                  <a:pt x="534839" y="104494"/>
                  <a:pt x="528043" y="118064"/>
                  <a:pt x="516490" y="126207"/>
                </a:cubicBezTo>
                <a:lnTo>
                  <a:pt x="516490" y="135706"/>
                </a:lnTo>
                <a:lnTo>
                  <a:pt x="525325" y="135706"/>
                </a:lnTo>
                <a:lnTo>
                  <a:pt x="534839" y="135706"/>
                </a:lnTo>
                <a:cubicBezTo>
                  <a:pt x="559304" y="135706"/>
                  <a:pt x="579692" y="156062"/>
                  <a:pt x="579692" y="181168"/>
                </a:cubicBezTo>
                <a:lnTo>
                  <a:pt x="579692" y="307374"/>
                </a:lnTo>
                <a:cubicBezTo>
                  <a:pt x="579692" y="312803"/>
                  <a:pt x="575614" y="316874"/>
                  <a:pt x="570857" y="316874"/>
                </a:cubicBezTo>
                <a:lnTo>
                  <a:pt x="552508" y="316874"/>
                </a:lnTo>
                <a:lnTo>
                  <a:pt x="552508" y="479721"/>
                </a:lnTo>
                <a:cubicBezTo>
                  <a:pt x="552508" y="504148"/>
                  <a:pt x="532121" y="524504"/>
                  <a:pt x="507655" y="524504"/>
                </a:cubicBezTo>
                <a:lnTo>
                  <a:pt x="443774" y="524504"/>
                </a:lnTo>
                <a:cubicBezTo>
                  <a:pt x="439016" y="524504"/>
                  <a:pt x="434939" y="520433"/>
                  <a:pt x="434939" y="515683"/>
                </a:cubicBezTo>
                <a:lnTo>
                  <a:pt x="434939" y="316874"/>
                </a:lnTo>
                <a:lnTo>
                  <a:pt x="426104" y="316874"/>
                </a:lnTo>
                <a:lnTo>
                  <a:pt x="416590" y="316874"/>
                </a:lnTo>
                <a:lnTo>
                  <a:pt x="407755" y="316874"/>
                </a:lnTo>
                <a:cubicBezTo>
                  <a:pt x="388047" y="316874"/>
                  <a:pt x="371737" y="333158"/>
                  <a:pt x="371737" y="352836"/>
                </a:cubicBezTo>
                <a:cubicBezTo>
                  <a:pt x="371737" y="372513"/>
                  <a:pt x="388047" y="388798"/>
                  <a:pt x="407755" y="388798"/>
                </a:cubicBezTo>
                <a:lnTo>
                  <a:pt x="407755" y="407118"/>
                </a:lnTo>
                <a:cubicBezTo>
                  <a:pt x="377853" y="407118"/>
                  <a:pt x="353388" y="382691"/>
                  <a:pt x="353388" y="352836"/>
                </a:cubicBezTo>
                <a:cubicBezTo>
                  <a:pt x="353388" y="322980"/>
                  <a:pt x="377853" y="298553"/>
                  <a:pt x="407755" y="298553"/>
                </a:cubicBezTo>
                <a:lnTo>
                  <a:pt x="407755" y="189989"/>
                </a:lnTo>
                <a:lnTo>
                  <a:pt x="307855" y="189989"/>
                </a:lnTo>
                <a:cubicBezTo>
                  <a:pt x="303098" y="189989"/>
                  <a:pt x="299021" y="185917"/>
                  <a:pt x="299021" y="181168"/>
                </a:cubicBezTo>
                <a:lnTo>
                  <a:pt x="299021" y="154026"/>
                </a:lnTo>
                <a:lnTo>
                  <a:pt x="280672" y="154026"/>
                </a:lnTo>
                <a:lnTo>
                  <a:pt x="280672" y="217130"/>
                </a:lnTo>
                <a:lnTo>
                  <a:pt x="299021" y="217130"/>
                </a:lnTo>
                <a:lnTo>
                  <a:pt x="299021" y="235450"/>
                </a:lnTo>
                <a:lnTo>
                  <a:pt x="280672" y="235450"/>
                </a:lnTo>
                <a:lnTo>
                  <a:pt x="18349" y="235450"/>
                </a:lnTo>
                <a:lnTo>
                  <a:pt x="0" y="235450"/>
                </a:lnTo>
                <a:lnTo>
                  <a:pt x="0" y="217130"/>
                </a:lnTo>
                <a:lnTo>
                  <a:pt x="18349" y="217130"/>
                </a:lnTo>
                <a:lnTo>
                  <a:pt x="18349" y="18320"/>
                </a:lnTo>
                <a:lnTo>
                  <a:pt x="0" y="18320"/>
                </a:lnTo>
                <a:close/>
              </a:path>
            </a:pathLst>
          </a:custGeom>
          <a:solidFill>
            <a:schemeClr val="bg2">
              <a:lumMod val="25000"/>
            </a:schemeClr>
          </a:solidFill>
          <a:ln>
            <a:noFill/>
          </a:ln>
        </p:spPr>
        <p:txBody>
          <a:bodyPr/>
          <a:lstStyle/>
          <a:p>
            <a:endParaRPr lang="zh-CN" altLang="en-US">
              <a:latin typeface="+mn-ea"/>
            </a:endParaRPr>
          </a:p>
        </p:txBody>
      </p:sp>
      <p:grpSp>
        <p:nvGrpSpPr>
          <p:cNvPr id="10" name="组合 9"/>
          <p:cNvGrpSpPr/>
          <p:nvPr/>
        </p:nvGrpSpPr>
        <p:grpSpPr>
          <a:xfrm>
            <a:off x="8667767" y="4606393"/>
            <a:ext cx="2898882" cy="1469220"/>
            <a:chOff x="9100267" y="3968352"/>
            <a:chExt cx="2898882" cy="1469220"/>
          </a:xfrm>
        </p:grpSpPr>
        <p:sp>
          <p:nvSpPr>
            <p:cNvPr id="16" name="矩形 15"/>
            <p:cNvSpPr/>
            <p:nvPr/>
          </p:nvSpPr>
          <p:spPr>
            <a:xfrm>
              <a:off x="9232852" y="4062109"/>
              <a:ext cx="2661857" cy="542978"/>
            </a:xfrm>
            <a:prstGeom prst="rect">
              <a:avLst/>
            </a:prstGeom>
            <a:solidFill>
              <a:srgbClr val="CDE0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n-ea"/>
              </a:endParaRPr>
            </a:p>
          </p:txBody>
        </p:sp>
        <p:sp>
          <p:nvSpPr>
            <p:cNvPr id="9" name="矩形: 圆角 8"/>
            <p:cNvSpPr/>
            <p:nvPr/>
          </p:nvSpPr>
          <p:spPr>
            <a:xfrm>
              <a:off x="9100267" y="3968352"/>
              <a:ext cx="2898882" cy="1469220"/>
            </a:xfrm>
            <a:prstGeom prst="roundRect">
              <a:avLst>
                <a:gd name="adj" fmla="val 5419"/>
              </a:avLst>
            </a:prstGeom>
            <a:noFill/>
            <a:ln w="3175">
              <a:solidFill>
                <a:schemeClr val="bg2">
                  <a:lumMod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mn-ea"/>
                <a:cs typeface="+mn-ea"/>
                <a:sym typeface="Arial" panose="020B0604020202090204" pitchFamily="34" charset="0"/>
              </a:endParaRPr>
            </a:p>
          </p:txBody>
        </p:sp>
        <p:sp>
          <p:nvSpPr>
            <p:cNvPr id="15" name="矩形 14"/>
            <p:cNvSpPr/>
            <p:nvPr/>
          </p:nvSpPr>
          <p:spPr>
            <a:xfrm>
              <a:off x="9252644" y="4018608"/>
              <a:ext cx="2685097" cy="633360"/>
            </a:xfrm>
            <a:prstGeom prst="rect">
              <a:avLst/>
            </a:prstGeom>
            <a:noFill/>
            <a:effectLst/>
          </p:spPr>
          <p:style>
            <a:lnRef idx="0">
              <a:schemeClr val="accent1"/>
            </a:lnRef>
            <a:fillRef idx="3">
              <a:schemeClr val="accent1"/>
            </a:fillRef>
            <a:effectRef idx="3">
              <a:schemeClr val="accent1"/>
            </a:effectRef>
            <a:fontRef idx="minor">
              <a:schemeClr val="lt1"/>
            </a:fontRef>
          </p:style>
          <p:txBody>
            <a:bodyPr rtlCol="0" anchor="ctr"/>
            <a:lstStyle/>
            <a:p>
              <a:r>
                <a:rPr lang="zh-CN" altLang="en-US" sz="1200" b="1" dirty="0">
                  <a:solidFill>
                    <a:schemeClr val="tx2"/>
                  </a:solidFill>
                  <a:latin typeface="+mn-ea"/>
                  <a:cs typeface="+mn-ea"/>
                  <a:sym typeface="Arial" panose="020B0604020202090204" pitchFamily="34" charset="0"/>
                </a:rPr>
                <a:t>农夫山泉</a:t>
              </a:r>
              <a:r>
                <a:rPr lang="zh-CN" altLang="en-US" sz="1200" dirty="0">
                  <a:solidFill>
                    <a:schemeClr val="tx1"/>
                  </a:solidFill>
                  <a:latin typeface="+mn-ea"/>
                  <a:cs typeface="+mn-ea"/>
                  <a:sym typeface="Arial" panose="020B0604020202090204" pitchFamily="34" charset="0"/>
                </a:rPr>
                <a:t>与</a:t>
              </a:r>
              <a:r>
                <a:rPr lang="en-US" altLang="zh-CN" sz="1200" b="1" dirty="0">
                  <a:solidFill>
                    <a:schemeClr val="tx2"/>
                  </a:solidFill>
                  <a:latin typeface="+mn-ea"/>
                  <a:cs typeface="+mn-ea"/>
                  <a:sym typeface="Arial" panose="020B0604020202090204" pitchFamily="34" charset="0"/>
                </a:rPr>
                <a:t>TNC</a:t>
              </a:r>
              <a:r>
                <a:rPr lang="zh-CN" altLang="en-US" sz="1200" dirty="0">
                  <a:solidFill>
                    <a:schemeClr val="tx1"/>
                  </a:solidFill>
                  <a:latin typeface="+mn-ea"/>
                  <a:cs typeface="+mn-ea"/>
                  <a:sym typeface="Arial" panose="020B0604020202090204" pitchFamily="34" charset="0"/>
                </a:rPr>
                <a:t>是受众心目中与水资源关联最密切的机构</a:t>
              </a:r>
            </a:p>
          </p:txBody>
        </p:sp>
        <p:sp>
          <p:nvSpPr>
            <p:cNvPr id="17" name="矩形 16"/>
            <p:cNvSpPr/>
            <p:nvPr/>
          </p:nvSpPr>
          <p:spPr>
            <a:xfrm>
              <a:off x="9148691" y="4596764"/>
              <a:ext cx="2801558" cy="830997"/>
            </a:xfrm>
            <a:prstGeom prst="rect">
              <a:avLst/>
            </a:prstGeom>
          </p:spPr>
          <p:txBody>
            <a:bodyPr wrap="square">
              <a:spAutoFit/>
            </a:bodyPr>
            <a:lstStyle/>
            <a:p>
              <a:pPr marL="171450" indent="-171450" algn="just">
                <a:buFont typeface="Arial" panose="020B0604020202090204" pitchFamily="34" charset="0"/>
                <a:buChar char="•"/>
              </a:pPr>
              <a:r>
                <a:rPr lang="zh-CN" altLang="en-US" sz="1200" b="1" dirty="0">
                  <a:latin typeface="+mn-ea"/>
                </a:rPr>
                <a:t>农夫山泉</a:t>
              </a:r>
              <a:r>
                <a:rPr lang="zh-CN" altLang="en-US" sz="1200" dirty="0">
                  <a:latin typeface="+mn-ea"/>
                </a:rPr>
                <a:t>被提及</a:t>
              </a:r>
              <a:r>
                <a:rPr lang="en-US" altLang="zh-CN" sz="1200" b="1" dirty="0">
                  <a:latin typeface="+mn-ea"/>
                </a:rPr>
                <a:t>9</a:t>
              </a:r>
              <a:r>
                <a:rPr lang="zh-CN" altLang="en-US" sz="1200" b="1" dirty="0">
                  <a:latin typeface="+mn-ea"/>
                </a:rPr>
                <a:t>次</a:t>
              </a:r>
              <a:r>
                <a:rPr lang="zh-CN" altLang="en-US" sz="1200" dirty="0">
                  <a:latin typeface="+mn-ea"/>
                </a:rPr>
                <a:t>，融入了大众日常生活、广告投放效益好</a:t>
              </a:r>
              <a:endParaRPr lang="en-US" altLang="zh-CN" sz="1200" dirty="0">
                <a:latin typeface="+mn-ea"/>
              </a:endParaRPr>
            </a:p>
            <a:p>
              <a:pPr marL="171450" indent="-171450" algn="just">
                <a:buFont typeface="Arial" panose="020B0604020202090204" pitchFamily="34" charset="0"/>
                <a:buChar char="•"/>
              </a:pPr>
              <a:r>
                <a:rPr lang="en-US" altLang="zh-CN" sz="1200" b="1" dirty="0">
                  <a:latin typeface="+mn-ea"/>
                </a:rPr>
                <a:t>TNC</a:t>
              </a:r>
              <a:r>
                <a:rPr lang="zh-CN" altLang="en-US" sz="1200" dirty="0">
                  <a:latin typeface="+mn-ea"/>
                </a:rPr>
                <a:t>被提及</a:t>
              </a:r>
              <a:r>
                <a:rPr lang="en-US" altLang="zh-CN" sz="1200" b="1" dirty="0">
                  <a:latin typeface="+mn-ea"/>
                </a:rPr>
                <a:t>5</a:t>
              </a:r>
              <a:r>
                <a:rPr lang="zh-CN" altLang="en-US" sz="1200" b="1" dirty="0">
                  <a:latin typeface="+mn-ea"/>
                </a:rPr>
                <a:t>次</a:t>
              </a:r>
              <a:r>
                <a:rPr lang="zh-CN" altLang="en-US" sz="1200" dirty="0">
                  <a:latin typeface="+mn-ea"/>
                </a:rPr>
                <a:t>，其国际声誉、专业性及长期的水源保护行动受到了认可</a:t>
              </a:r>
              <a:endParaRPr lang="en-US" altLang="zh-CN" sz="1200" dirty="0">
                <a:latin typeface="+mn-ea"/>
              </a:endParaRPr>
            </a:p>
          </p:txBody>
        </p:sp>
      </p:grpSp>
      <p:sp>
        <p:nvSpPr>
          <p:cNvPr id="23" name="矩形 22"/>
          <p:cNvSpPr/>
          <p:nvPr/>
        </p:nvSpPr>
        <p:spPr>
          <a:xfrm>
            <a:off x="9103545" y="1537898"/>
            <a:ext cx="2438396" cy="1012280"/>
          </a:xfrm>
          <a:prstGeom prst="rect">
            <a:avLst/>
          </a:prstGeom>
          <a:noFill/>
          <a:effectLst/>
        </p:spPr>
        <p:style>
          <a:lnRef idx="0">
            <a:schemeClr val="accent1"/>
          </a:lnRef>
          <a:fillRef idx="3">
            <a:schemeClr val="accent1"/>
          </a:fillRef>
          <a:effectRef idx="3">
            <a:schemeClr val="accent1"/>
          </a:effectRef>
          <a:fontRef idx="minor">
            <a:schemeClr val="lt1"/>
          </a:fontRef>
        </p:style>
        <p:txBody>
          <a:bodyPr rtlCol="0" anchor="ctr"/>
          <a:lstStyle/>
          <a:p>
            <a:pPr marL="171450" indent="-171450" algn="just">
              <a:buFont typeface="Arial" panose="020B0604020202090204" pitchFamily="34" charset="0"/>
              <a:buChar char="•"/>
            </a:pPr>
            <a:r>
              <a:rPr lang="zh-CN" altLang="en-US" sz="1200" b="1" dirty="0">
                <a:solidFill>
                  <a:schemeClr val="tx2"/>
                </a:solidFill>
                <a:latin typeface="+mn-ea"/>
                <a:cs typeface="+mn-ea"/>
                <a:sym typeface="Arial" panose="020B0604020202090204" pitchFamily="34" charset="0"/>
              </a:rPr>
              <a:t>绿色健康</a:t>
            </a:r>
            <a:r>
              <a:rPr lang="zh-CN" altLang="en-US" sz="1200" dirty="0">
                <a:solidFill>
                  <a:schemeClr val="tx2"/>
                </a:solidFill>
                <a:latin typeface="+mn-ea"/>
                <a:cs typeface="+mn-ea"/>
                <a:sym typeface="Arial" panose="020B0604020202090204" pitchFamily="34" charset="0"/>
              </a:rPr>
              <a:t>、</a:t>
            </a:r>
            <a:r>
              <a:rPr lang="zh-CN" altLang="en-US" sz="1200" b="1" dirty="0">
                <a:solidFill>
                  <a:schemeClr val="tx2"/>
                </a:solidFill>
                <a:latin typeface="+mn-ea"/>
                <a:cs typeface="+mn-ea"/>
                <a:sym typeface="Arial" panose="020B0604020202090204" pitchFamily="34" charset="0"/>
              </a:rPr>
              <a:t>社会责任</a:t>
            </a:r>
            <a:r>
              <a:rPr lang="zh-CN" altLang="en-US" sz="1200" dirty="0">
                <a:solidFill>
                  <a:schemeClr val="tx1"/>
                </a:solidFill>
                <a:latin typeface="+mn-ea"/>
                <a:cs typeface="+mn-ea"/>
                <a:sym typeface="Arial" panose="020B0604020202090204" pitchFamily="34" charset="0"/>
              </a:rPr>
              <a:t>与</a:t>
            </a:r>
            <a:r>
              <a:rPr lang="zh-CN" altLang="en-US" sz="1200" b="1" dirty="0">
                <a:solidFill>
                  <a:schemeClr val="tx2"/>
                </a:solidFill>
                <a:latin typeface="+mn-ea"/>
                <a:cs typeface="+mn-ea"/>
                <a:sym typeface="Arial" panose="020B0604020202090204" pitchFamily="34" charset="0"/>
              </a:rPr>
              <a:t>安全放心</a:t>
            </a:r>
            <a:r>
              <a:rPr lang="zh-CN" altLang="en-US" sz="1200" dirty="0">
                <a:solidFill>
                  <a:schemeClr val="tx1"/>
                </a:solidFill>
                <a:latin typeface="+mn-ea"/>
                <a:cs typeface="+mn-ea"/>
                <a:sym typeface="Arial" panose="020B0604020202090204" pitchFamily="34" charset="0"/>
              </a:rPr>
              <a:t>是企业通过公益最希望体现的形象</a:t>
            </a:r>
            <a:endParaRPr lang="en-US" altLang="zh-CN" sz="1200" dirty="0">
              <a:solidFill>
                <a:schemeClr val="tx1"/>
              </a:solidFill>
              <a:latin typeface="+mn-ea"/>
              <a:cs typeface="+mn-ea"/>
              <a:sym typeface="Arial" panose="020B0604020202090204" pitchFamily="34" charset="0"/>
            </a:endParaRPr>
          </a:p>
          <a:p>
            <a:pPr marL="171450" indent="-171450" algn="just">
              <a:buFont typeface="Arial" panose="020B0604020202090204" pitchFamily="34" charset="0"/>
              <a:buChar char="•"/>
            </a:pPr>
            <a:r>
              <a:rPr lang="en-US" altLang="zh-CN" sz="1200" b="1" dirty="0">
                <a:solidFill>
                  <a:schemeClr val="tx2"/>
                </a:solidFill>
                <a:latin typeface="+mn-ea"/>
                <a:cs typeface="+mn-ea"/>
                <a:sym typeface="Arial" panose="020B0604020202090204" pitchFamily="34" charset="0"/>
              </a:rPr>
              <a:t>TNC</a:t>
            </a:r>
            <a:r>
              <a:rPr lang="zh-CN" altLang="en-US" sz="1200" dirty="0">
                <a:solidFill>
                  <a:schemeClr val="tx1"/>
                </a:solidFill>
                <a:latin typeface="+mn-ea"/>
                <a:cs typeface="+mn-ea"/>
                <a:sym typeface="Arial" panose="020B0604020202090204" pitchFamily="34" charset="0"/>
              </a:rPr>
              <a:t>在目标企业间具有影响力，可以有效形成</a:t>
            </a:r>
            <a:r>
              <a:rPr lang="zh-CN" altLang="en-US" sz="1200" b="1" dirty="0">
                <a:solidFill>
                  <a:schemeClr val="tx2"/>
                </a:solidFill>
                <a:latin typeface="+mn-ea"/>
                <a:cs typeface="+mn-ea"/>
                <a:sym typeface="Arial" panose="020B0604020202090204" pitchFamily="34" charset="0"/>
              </a:rPr>
              <a:t>品牌背书</a:t>
            </a:r>
            <a:endParaRPr lang="en-US" altLang="zh-CN" sz="1200" b="1" dirty="0">
              <a:solidFill>
                <a:schemeClr val="tx2"/>
              </a:solidFill>
              <a:latin typeface="+mn-ea"/>
              <a:cs typeface="+mn-ea"/>
              <a:sym typeface="Arial" panose="020B0604020202090204" pitchFamily="34" charset="0"/>
            </a:endParaRPr>
          </a:p>
        </p:txBody>
      </p:sp>
      <p:sp>
        <p:nvSpPr>
          <p:cNvPr id="26" name="矩形 25"/>
          <p:cNvSpPr/>
          <p:nvPr/>
        </p:nvSpPr>
        <p:spPr>
          <a:xfrm>
            <a:off x="1202178" y="1210355"/>
            <a:ext cx="1215692" cy="398845"/>
          </a:xfrm>
          <a:prstGeom prst="rect">
            <a:avLst/>
          </a:prstGeom>
          <a:no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b="1" dirty="0">
                <a:solidFill>
                  <a:srgbClr val="0070C0"/>
                </a:solidFill>
                <a:latin typeface="+mn-ea"/>
                <a:cs typeface="+mn-ea"/>
                <a:sym typeface="Arial" panose="020B0604020202090204" pitchFamily="34" charset="0"/>
              </a:rPr>
              <a:t>人群画像</a:t>
            </a:r>
          </a:p>
        </p:txBody>
      </p:sp>
      <p:sp>
        <p:nvSpPr>
          <p:cNvPr id="27" name="iconfont-1124-761389"/>
          <p:cNvSpPr>
            <a:spLocks noChangeAspect="1"/>
          </p:cNvSpPr>
          <p:nvPr/>
        </p:nvSpPr>
        <p:spPr bwMode="auto">
          <a:xfrm>
            <a:off x="650059" y="1235289"/>
            <a:ext cx="597636" cy="664025"/>
          </a:xfrm>
          <a:custGeom>
            <a:avLst/>
            <a:gdLst>
              <a:gd name="T0" fmla="*/ 8533 w 9600"/>
              <a:gd name="T1" fmla="*/ 10666 h 10666"/>
              <a:gd name="T2" fmla="*/ 1067 w 9600"/>
              <a:gd name="T3" fmla="*/ 10666 h 10666"/>
              <a:gd name="T4" fmla="*/ 0 w 9600"/>
              <a:gd name="T5" fmla="*/ 9600 h 10666"/>
              <a:gd name="T6" fmla="*/ 0 w 9600"/>
              <a:gd name="T7" fmla="*/ 2133 h 10666"/>
              <a:gd name="T8" fmla="*/ 1067 w 9600"/>
              <a:gd name="T9" fmla="*/ 1066 h 10666"/>
              <a:gd name="T10" fmla="*/ 3296 w 9600"/>
              <a:gd name="T11" fmla="*/ 1066 h 10666"/>
              <a:gd name="T12" fmla="*/ 4800 w 9600"/>
              <a:gd name="T13" fmla="*/ 0 h 10666"/>
              <a:gd name="T14" fmla="*/ 6304 w 9600"/>
              <a:gd name="T15" fmla="*/ 1066 h 10666"/>
              <a:gd name="T16" fmla="*/ 8533 w 9600"/>
              <a:gd name="T17" fmla="*/ 1066 h 10666"/>
              <a:gd name="T18" fmla="*/ 9600 w 9600"/>
              <a:gd name="T19" fmla="*/ 2133 h 10666"/>
              <a:gd name="T20" fmla="*/ 9600 w 9600"/>
              <a:gd name="T21" fmla="*/ 9600 h 10666"/>
              <a:gd name="T22" fmla="*/ 8533 w 9600"/>
              <a:gd name="T23" fmla="*/ 10666 h 10666"/>
              <a:gd name="T24" fmla="*/ 1067 w 9600"/>
              <a:gd name="T25" fmla="*/ 7954 h 10666"/>
              <a:gd name="T26" fmla="*/ 1067 w 9600"/>
              <a:gd name="T27" fmla="*/ 9066 h 10666"/>
              <a:gd name="T28" fmla="*/ 3738 w 9600"/>
              <a:gd name="T29" fmla="*/ 9066 h 10666"/>
              <a:gd name="T30" fmla="*/ 3738 w 9600"/>
              <a:gd name="T31" fmla="*/ 8065 h 10666"/>
              <a:gd name="T32" fmla="*/ 4798 w 9600"/>
              <a:gd name="T33" fmla="*/ 6521 h 10666"/>
              <a:gd name="T34" fmla="*/ 3854 w 9600"/>
              <a:gd name="T35" fmla="*/ 6396 h 10666"/>
              <a:gd name="T36" fmla="*/ 1067 w 9600"/>
              <a:gd name="T37" fmla="*/ 7954 h 10666"/>
              <a:gd name="T38" fmla="*/ 2660 w 9600"/>
              <a:gd name="T39" fmla="*/ 4801 h 10666"/>
              <a:gd name="T40" fmla="*/ 3730 w 9600"/>
              <a:gd name="T41" fmla="*/ 5868 h 10666"/>
              <a:gd name="T42" fmla="*/ 4796 w 9600"/>
              <a:gd name="T43" fmla="*/ 4801 h 10666"/>
              <a:gd name="T44" fmla="*/ 3730 w 9600"/>
              <a:gd name="T45" fmla="*/ 3733 h 10666"/>
              <a:gd name="T46" fmla="*/ 2660 w 9600"/>
              <a:gd name="T47" fmla="*/ 4801 h 10666"/>
              <a:gd name="T48" fmla="*/ 4800 w 9600"/>
              <a:gd name="T49" fmla="*/ 1066 h 10666"/>
              <a:gd name="T50" fmla="*/ 4267 w 9600"/>
              <a:gd name="T51" fmla="*/ 1600 h 10666"/>
              <a:gd name="T52" fmla="*/ 4800 w 9600"/>
              <a:gd name="T53" fmla="*/ 2133 h 10666"/>
              <a:gd name="T54" fmla="*/ 5333 w 9600"/>
              <a:gd name="T55" fmla="*/ 1600 h 10666"/>
              <a:gd name="T56" fmla="*/ 4800 w 9600"/>
              <a:gd name="T57" fmla="*/ 1066 h 10666"/>
              <a:gd name="T58" fmla="*/ 6396 w 9600"/>
              <a:gd name="T59" fmla="*/ 4261 h 10666"/>
              <a:gd name="T60" fmla="*/ 5330 w 9600"/>
              <a:gd name="T61" fmla="*/ 5330 h 10666"/>
              <a:gd name="T62" fmla="*/ 6396 w 9600"/>
              <a:gd name="T63" fmla="*/ 6400 h 10666"/>
              <a:gd name="T64" fmla="*/ 7459 w 9600"/>
              <a:gd name="T65" fmla="*/ 5330 h 10666"/>
              <a:gd name="T66" fmla="*/ 6396 w 9600"/>
              <a:gd name="T67" fmla="*/ 4261 h 10666"/>
              <a:gd name="T68" fmla="*/ 8533 w 9600"/>
              <a:gd name="T69" fmla="*/ 8104 h 10666"/>
              <a:gd name="T70" fmla="*/ 6397 w 9600"/>
              <a:gd name="T71" fmla="*/ 6927 h 10666"/>
              <a:gd name="T72" fmla="*/ 4260 w 9600"/>
              <a:gd name="T73" fmla="*/ 8104 h 10666"/>
              <a:gd name="T74" fmla="*/ 4260 w 9600"/>
              <a:gd name="T75" fmla="*/ 9066 h 10666"/>
              <a:gd name="T76" fmla="*/ 8533 w 9600"/>
              <a:gd name="T77" fmla="*/ 9066 h 10666"/>
              <a:gd name="T78" fmla="*/ 8533 w 9600"/>
              <a:gd name="T79" fmla="*/ 8104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00" h="10666">
                <a:moveTo>
                  <a:pt x="8533" y="10666"/>
                </a:moveTo>
                <a:lnTo>
                  <a:pt x="1067" y="10666"/>
                </a:lnTo>
                <a:cubicBezTo>
                  <a:pt x="480" y="10666"/>
                  <a:pt x="0" y="10186"/>
                  <a:pt x="0" y="9600"/>
                </a:cubicBezTo>
                <a:lnTo>
                  <a:pt x="0" y="2133"/>
                </a:lnTo>
                <a:cubicBezTo>
                  <a:pt x="0" y="1546"/>
                  <a:pt x="480" y="1066"/>
                  <a:pt x="1067" y="1066"/>
                </a:cubicBezTo>
                <a:lnTo>
                  <a:pt x="3296" y="1066"/>
                </a:lnTo>
                <a:cubicBezTo>
                  <a:pt x="3520" y="448"/>
                  <a:pt x="4107" y="0"/>
                  <a:pt x="4800" y="0"/>
                </a:cubicBezTo>
                <a:cubicBezTo>
                  <a:pt x="5493" y="0"/>
                  <a:pt x="6080" y="448"/>
                  <a:pt x="6304" y="1066"/>
                </a:cubicBezTo>
                <a:lnTo>
                  <a:pt x="8533" y="1066"/>
                </a:lnTo>
                <a:cubicBezTo>
                  <a:pt x="9120" y="1066"/>
                  <a:pt x="9600" y="1546"/>
                  <a:pt x="9600" y="2133"/>
                </a:cubicBezTo>
                <a:lnTo>
                  <a:pt x="9600" y="9600"/>
                </a:lnTo>
                <a:cubicBezTo>
                  <a:pt x="9600" y="10186"/>
                  <a:pt x="9120" y="10666"/>
                  <a:pt x="8533" y="10666"/>
                </a:cubicBezTo>
                <a:close/>
                <a:moveTo>
                  <a:pt x="1067" y="7954"/>
                </a:moveTo>
                <a:lnTo>
                  <a:pt x="1067" y="9066"/>
                </a:lnTo>
                <a:lnTo>
                  <a:pt x="3738" y="9066"/>
                </a:lnTo>
                <a:lnTo>
                  <a:pt x="3738" y="8065"/>
                </a:lnTo>
                <a:cubicBezTo>
                  <a:pt x="3738" y="7687"/>
                  <a:pt x="3986" y="7024"/>
                  <a:pt x="4798" y="6521"/>
                </a:cubicBezTo>
                <a:cubicBezTo>
                  <a:pt x="4451" y="6441"/>
                  <a:pt x="4117" y="6396"/>
                  <a:pt x="3854" y="6396"/>
                </a:cubicBezTo>
                <a:cubicBezTo>
                  <a:pt x="2926" y="6397"/>
                  <a:pt x="1067" y="6918"/>
                  <a:pt x="1067" y="7954"/>
                </a:cubicBezTo>
                <a:close/>
                <a:moveTo>
                  <a:pt x="2660" y="4801"/>
                </a:moveTo>
                <a:cubicBezTo>
                  <a:pt x="2660" y="5392"/>
                  <a:pt x="3138" y="5868"/>
                  <a:pt x="3730" y="5868"/>
                </a:cubicBezTo>
                <a:cubicBezTo>
                  <a:pt x="4322" y="5868"/>
                  <a:pt x="4796" y="5392"/>
                  <a:pt x="4796" y="4801"/>
                </a:cubicBezTo>
                <a:cubicBezTo>
                  <a:pt x="4796" y="4210"/>
                  <a:pt x="4322" y="3733"/>
                  <a:pt x="3730" y="3733"/>
                </a:cubicBezTo>
                <a:cubicBezTo>
                  <a:pt x="3138" y="3733"/>
                  <a:pt x="2660" y="4210"/>
                  <a:pt x="2660" y="4801"/>
                </a:cubicBezTo>
                <a:close/>
                <a:moveTo>
                  <a:pt x="4800" y="1066"/>
                </a:moveTo>
                <a:cubicBezTo>
                  <a:pt x="4507" y="1066"/>
                  <a:pt x="4267" y="1306"/>
                  <a:pt x="4267" y="1600"/>
                </a:cubicBezTo>
                <a:cubicBezTo>
                  <a:pt x="4267" y="1893"/>
                  <a:pt x="4507" y="2133"/>
                  <a:pt x="4800" y="2133"/>
                </a:cubicBezTo>
                <a:cubicBezTo>
                  <a:pt x="5093" y="2133"/>
                  <a:pt x="5333" y="1893"/>
                  <a:pt x="5333" y="1600"/>
                </a:cubicBezTo>
                <a:cubicBezTo>
                  <a:pt x="5333" y="1306"/>
                  <a:pt x="5093" y="1066"/>
                  <a:pt x="4800" y="1066"/>
                </a:cubicBezTo>
                <a:close/>
                <a:moveTo>
                  <a:pt x="6396" y="4261"/>
                </a:moveTo>
                <a:cubicBezTo>
                  <a:pt x="5807" y="4261"/>
                  <a:pt x="5330" y="4740"/>
                  <a:pt x="5330" y="5330"/>
                </a:cubicBezTo>
                <a:cubicBezTo>
                  <a:pt x="5330" y="5921"/>
                  <a:pt x="5807" y="6400"/>
                  <a:pt x="6396" y="6400"/>
                </a:cubicBezTo>
                <a:cubicBezTo>
                  <a:pt x="6985" y="6400"/>
                  <a:pt x="7459" y="5921"/>
                  <a:pt x="7459" y="5330"/>
                </a:cubicBezTo>
                <a:cubicBezTo>
                  <a:pt x="7459" y="4740"/>
                  <a:pt x="6985" y="4261"/>
                  <a:pt x="6396" y="4261"/>
                </a:cubicBezTo>
                <a:close/>
                <a:moveTo>
                  <a:pt x="8533" y="8104"/>
                </a:moveTo>
                <a:cubicBezTo>
                  <a:pt x="8533" y="7321"/>
                  <a:pt x="7107" y="6927"/>
                  <a:pt x="6397" y="6927"/>
                </a:cubicBezTo>
                <a:cubicBezTo>
                  <a:pt x="5686" y="6927"/>
                  <a:pt x="4260" y="7321"/>
                  <a:pt x="4260" y="8104"/>
                </a:cubicBezTo>
                <a:lnTo>
                  <a:pt x="4260" y="9066"/>
                </a:lnTo>
                <a:lnTo>
                  <a:pt x="8533" y="9066"/>
                </a:lnTo>
                <a:lnTo>
                  <a:pt x="8533" y="8104"/>
                </a:lnTo>
                <a:close/>
              </a:path>
            </a:pathLst>
          </a:custGeom>
          <a:solidFill>
            <a:srgbClr val="0070C0"/>
          </a:solidFill>
          <a:ln>
            <a:noFill/>
          </a:ln>
        </p:spPr>
        <p:txBody>
          <a:bodyPr/>
          <a:lstStyle/>
          <a:p>
            <a:endParaRPr lang="zh-CN" altLang="en-US">
              <a:latin typeface="+mn-ea"/>
            </a:endParaRPr>
          </a:p>
        </p:txBody>
      </p:sp>
      <p:graphicFrame>
        <p:nvGraphicFramePr>
          <p:cNvPr id="30" name="图表 29"/>
          <p:cNvGraphicFramePr/>
          <p:nvPr>
            <p:extLst>
              <p:ext uri="{D42A27DB-BD31-4B8C-83A1-F6EECF244321}">
                <p14:modId xmlns:p14="http://schemas.microsoft.com/office/powerpoint/2010/main" val="3803768927"/>
              </p:ext>
            </p:extLst>
          </p:nvPr>
        </p:nvGraphicFramePr>
        <p:xfrm>
          <a:off x="336994" y="2675646"/>
          <a:ext cx="2391631" cy="1416561"/>
        </p:xfrm>
        <a:graphic>
          <a:graphicData uri="http://schemas.openxmlformats.org/drawingml/2006/chart">
            <c:chart xmlns:c="http://schemas.openxmlformats.org/drawingml/2006/chart" xmlns:r="http://schemas.openxmlformats.org/officeDocument/2006/relationships" r:id="rId3"/>
          </a:graphicData>
        </a:graphic>
      </p:graphicFrame>
      <p:sp>
        <p:nvSpPr>
          <p:cNvPr id="31" name="矩形 30"/>
          <p:cNvSpPr/>
          <p:nvPr/>
        </p:nvSpPr>
        <p:spPr>
          <a:xfrm>
            <a:off x="594277" y="3921603"/>
            <a:ext cx="2906448" cy="215444"/>
          </a:xfrm>
          <a:prstGeom prst="rect">
            <a:avLst/>
          </a:prstGeom>
        </p:spPr>
        <p:txBody>
          <a:bodyPr wrap="square">
            <a:spAutoFit/>
          </a:bodyPr>
          <a:lstStyle/>
          <a:p>
            <a:pPr algn="just"/>
            <a:r>
              <a:rPr lang="zh-CN" altLang="en-US" sz="800" i="1" dirty="0">
                <a:latin typeface="+mn-ea"/>
              </a:rPr>
              <a:t>*数字代表勾选人数</a:t>
            </a:r>
            <a:endParaRPr lang="en-US" altLang="zh-CN" sz="800" i="1" dirty="0">
              <a:latin typeface="+mn-ea"/>
            </a:endParaRPr>
          </a:p>
        </p:txBody>
      </p:sp>
      <p:sp>
        <p:nvSpPr>
          <p:cNvPr id="32" name="矩形 31"/>
          <p:cNvSpPr/>
          <p:nvPr/>
        </p:nvSpPr>
        <p:spPr>
          <a:xfrm>
            <a:off x="536433" y="6186001"/>
            <a:ext cx="3874971" cy="215444"/>
          </a:xfrm>
          <a:prstGeom prst="rect">
            <a:avLst/>
          </a:prstGeom>
        </p:spPr>
        <p:txBody>
          <a:bodyPr wrap="square">
            <a:spAutoFit/>
          </a:bodyPr>
          <a:lstStyle/>
          <a:p>
            <a:r>
              <a:rPr lang="en-US" altLang="zh-CN" sz="800" i="1" dirty="0">
                <a:solidFill>
                  <a:schemeClr val="tx1">
                    <a:lumMod val="65000"/>
                    <a:lumOff val="35000"/>
                  </a:schemeClr>
                </a:solidFill>
                <a:latin typeface="+mn-ea"/>
              </a:rPr>
              <a:t>Q12</a:t>
            </a:r>
            <a:r>
              <a:rPr lang="zh-CN" altLang="en-US" sz="800" i="1" dirty="0">
                <a:solidFill>
                  <a:schemeClr val="tx1">
                    <a:lumMod val="65000"/>
                    <a:lumOff val="35000"/>
                  </a:schemeClr>
                </a:solidFill>
                <a:latin typeface="+mn-ea"/>
              </a:rPr>
              <a:t>、</a:t>
            </a:r>
            <a:r>
              <a:rPr lang="en-US" altLang="zh-CN" sz="800" i="1" dirty="0">
                <a:solidFill>
                  <a:schemeClr val="tx1">
                    <a:lumMod val="65000"/>
                    <a:lumOff val="35000"/>
                  </a:schemeClr>
                </a:solidFill>
                <a:latin typeface="+mn-ea"/>
              </a:rPr>
              <a:t>Q13</a:t>
            </a:r>
            <a:r>
              <a:rPr lang="zh-CN" altLang="en-US" sz="800" i="1" dirty="0">
                <a:solidFill>
                  <a:schemeClr val="tx1">
                    <a:lumMod val="65000"/>
                    <a:lumOff val="35000"/>
                  </a:schemeClr>
                </a:solidFill>
                <a:latin typeface="+mn-ea"/>
              </a:rPr>
              <a:t>、</a:t>
            </a:r>
            <a:r>
              <a:rPr lang="en-US" altLang="zh-CN" sz="800" i="1" dirty="0">
                <a:solidFill>
                  <a:schemeClr val="tx1">
                    <a:lumMod val="65000"/>
                    <a:lumOff val="35000"/>
                  </a:schemeClr>
                </a:solidFill>
                <a:latin typeface="+mn-ea"/>
              </a:rPr>
              <a:t>Q14</a:t>
            </a:r>
            <a:r>
              <a:rPr lang="zh-CN" altLang="en-US" sz="800" i="1" dirty="0">
                <a:solidFill>
                  <a:schemeClr val="tx1">
                    <a:lumMod val="65000"/>
                    <a:lumOff val="35000"/>
                  </a:schemeClr>
                </a:solidFill>
                <a:latin typeface="+mn-ea"/>
              </a:rPr>
              <a:t>、</a:t>
            </a:r>
            <a:r>
              <a:rPr lang="en-US" altLang="zh-CN" sz="800" i="1" dirty="0">
                <a:solidFill>
                  <a:schemeClr val="tx1">
                    <a:lumMod val="65000"/>
                    <a:lumOff val="35000"/>
                  </a:schemeClr>
                </a:solidFill>
                <a:latin typeface="+mn-ea"/>
              </a:rPr>
              <a:t>Q15</a:t>
            </a:r>
            <a:endParaRPr lang="zh-CN" altLang="en-US" sz="800" i="1" dirty="0">
              <a:solidFill>
                <a:schemeClr val="tx1">
                  <a:lumMod val="65000"/>
                  <a:lumOff val="35000"/>
                </a:schemeClr>
              </a:solidFill>
              <a:latin typeface="+mn-ea"/>
            </a:endParaRPr>
          </a:p>
        </p:txBody>
      </p:sp>
      <p:graphicFrame>
        <p:nvGraphicFramePr>
          <p:cNvPr id="36" name="图表 35"/>
          <p:cNvGraphicFramePr/>
          <p:nvPr>
            <p:extLst>
              <p:ext uri="{D42A27DB-BD31-4B8C-83A1-F6EECF244321}">
                <p14:modId xmlns:p14="http://schemas.microsoft.com/office/powerpoint/2010/main" val="3939905630"/>
              </p:ext>
            </p:extLst>
          </p:nvPr>
        </p:nvGraphicFramePr>
        <p:xfrm>
          <a:off x="2165587" y="2694262"/>
          <a:ext cx="2262632" cy="1416561"/>
        </p:xfrm>
        <a:graphic>
          <a:graphicData uri="http://schemas.openxmlformats.org/drawingml/2006/chart">
            <c:chart xmlns:c="http://schemas.openxmlformats.org/drawingml/2006/chart" xmlns:r="http://schemas.openxmlformats.org/officeDocument/2006/relationships" r:id="rId4"/>
          </a:graphicData>
        </a:graphic>
      </p:graphicFrame>
      <p:sp>
        <p:nvSpPr>
          <p:cNvPr id="37" name="矩形 36"/>
          <p:cNvSpPr/>
          <p:nvPr/>
        </p:nvSpPr>
        <p:spPr>
          <a:xfrm>
            <a:off x="1301169" y="1558803"/>
            <a:ext cx="2957337" cy="89576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mn-ea"/>
            </a:endParaRPr>
          </a:p>
        </p:txBody>
      </p:sp>
      <p:sp>
        <p:nvSpPr>
          <p:cNvPr id="38" name="矩形 37"/>
          <p:cNvSpPr/>
          <p:nvPr/>
        </p:nvSpPr>
        <p:spPr>
          <a:xfrm>
            <a:off x="1331724" y="1609260"/>
            <a:ext cx="2926782" cy="941737"/>
          </a:xfrm>
          <a:prstGeom prst="rect">
            <a:avLst/>
          </a:prstGeom>
          <a:noFill/>
          <a:effectLst/>
        </p:spPr>
        <p:style>
          <a:lnRef idx="0">
            <a:schemeClr val="accent1"/>
          </a:lnRef>
          <a:fillRef idx="3">
            <a:schemeClr val="accent1"/>
          </a:fillRef>
          <a:effectRef idx="3">
            <a:schemeClr val="accent1"/>
          </a:effectRef>
          <a:fontRef idx="minor">
            <a:schemeClr val="lt1"/>
          </a:fontRef>
        </p:style>
        <p:txBody>
          <a:bodyPr rtlCol="0" anchor="ctr"/>
          <a:lstStyle/>
          <a:p>
            <a:pPr marL="171450" indent="-171450">
              <a:buFont typeface="Arial" panose="020B0604020202090204" pitchFamily="34" charset="0"/>
              <a:buChar char="•"/>
            </a:pPr>
            <a:r>
              <a:rPr lang="zh-CN" altLang="en-US" sz="1200" dirty="0">
                <a:solidFill>
                  <a:schemeClr val="tx1"/>
                </a:solidFill>
                <a:latin typeface="+mn-ea"/>
                <a:cs typeface="+mn-ea"/>
                <a:sym typeface="Arial" panose="020B0604020202090204" pitchFamily="34" charset="0"/>
              </a:rPr>
              <a:t>目标客户的受众年龄以</a:t>
            </a:r>
            <a:r>
              <a:rPr lang="en-US" altLang="zh-CN" sz="1200" b="1" dirty="0">
                <a:solidFill>
                  <a:srgbClr val="0070C0"/>
                </a:solidFill>
                <a:latin typeface="+mn-ea"/>
                <a:cs typeface="+mn-ea"/>
                <a:sym typeface="Arial" panose="020B0604020202090204" pitchFamily="34" charset="0"/>
              </a:rPr>
              <a:t>35~60</a:t>
            </a:r>
            <a:r>
              <a:rPr lang="zh-CN" altLang="en-US" sz="1200" b="1" dirty="0">
                <a:solidFill>
                  <a:srgbClr val="0070C0"/>
                </a:solidFill>
                <a:latin typeface="+mn-ea"/>
                <a:cs typeface="+mn-ea"/>
                <a:sym typeface="Arial" panose="020B0604020202090204" pitchFamily="34" charset="0"/>
              </a:rPr>
              <a:t>岁</a:t>
            </a:r>
            <a:r>
              <a:rPr lang="zh-CN" altLang="en-US" sz="1200" dirty="0">
                <a:solidFill>
                  <a:schemeClr val="tx1"/>
                </a:solidFill>
                <a:latin typeface="+mn-ea"/>
                <a:cs typeface="+mn-ea"/>
                <a:sym typeface="Arial" panose="020B0604020202090204" pitchFamily="34" charset="0"/>
              </a:rPr>
              <a:t>为主，主要聚焦</a:t>
            </a:r>
            <a:r>
              <a:rPr lang="zh-CN" altLang="en-US" sz="1200" b="1" dirty="0">
                <a:solidFill>
                  <a:srgbClr val="0070C0"/>
                </a:solidFill>
                <a:latin typeface="+mn-ea"/>
                <a:cs typeface="+mn-ea"/>
                <a:sym typeface="Arial" panose="020B0604020202090204" pitchFamily="34" charset="0"/>
              </a:rPr>
              <a:t>家庭年收入</a:t>
            </a:r>
            <a:r>
              <a:rPr lang="en-US" altLang="zh-CN" sz="1200" b="1" dirty="0">
                <a:solidFill>
                  <a:srgbClr val="0070C0"/>
                </a:solidFill>
                <a:latin typeface="+mn-ea"/>
                <a:cs typeface="+mn-ea"/>
                <a:sym typeface="Arial" panose="020B0604020202090204" pitchFamily="34" charset="0"/>
              </a:rPr>
              <a:t>&gt;50</a:t>
            </a:r>
            <a:r>
              <a:rPr lang="zh-CN" altLang="en-US" sz="1200" b="1" dirty="0">
                <a:solidFill>
                  <a:srgbClr val="0070C0"/>
                </a:solidFill>
                <a:latin typeface="+mn-ea"/>
                <a:cs typeface="+mn-ea"/>
                <a:sym typeface="Arial" panose="020B0604020202090204" pitchFamily="34" charset="0"/>
              </a:rPr>
              <a:t>万</a:t>
            </a:r>
            <a:r>
              <a:rPr lang="zh-CN" altLang="en-US" sz="1200" dirty="0">
                <a:solidFill>
                  <a:schemeClr val="tx1"/>
                </a:solidFill>
                <a:latin typeface="+mn-ea"/>
                <a:cs typeface="+mn-ea"/>
                <a:sym typeface="Arial" panose="020B0604020202090204" pitchFamily="34" charset="0"/>
              </a:rPr>
              <a:t>的人群</a:t>
            </a:r>
            <a:endParaRPr lang="en-US" altLang="zh-CN" sz="1200" dirty="0">
              <a:solidFill>
                <a:schemeClr val="tx1"/>
              </a:solidFill>
              <a:latin typeface="+mn-ea"/>
              <a:cs typeface="+mn-ea"/>
              <a:sym typeface="Arial" panose="020B0604020202090204" pitchFamily="34" charset="0"/>
            </a:endParaRPr>
          </a:p>
          <a:p>
            <a:pPr marL="171450" indent="-171450">
              <a:buFont typeface="Arial" panose="020B0604020202090204" pitchFamily="34" charset="0"/>
              <a:buChar char="•"/>
            </a:pPr>
            <a:r>
              <a:rPr lang="zh-CN" altLang="en-US" sz="1200" dirty="0">
                <a:solidFill>
                  <a:schemeClr val="tx1"/>
                </a:solidFill>
                <a:latin typeface="+mn-ea"/>
                <a:cs typeface="+mn-ea"/>
                <a:sym typeface="Arial" panose="020B0604020202090204" pitchFamily="34" charset="0"/>
              </a:rPr>
              <a:t>追求</a:t>
            </a:r>
            <a:r>
              <a:rPr lang="zh-CN" altLang="en-US" sz="1200" b="1" dirty="0">
                <a:solidFill>
                  <a:srgbClr val="0070C0"/>
                </a:solidFill>
                <a:latin typeface="+mn-ea"/>
                <a:cs typeface="+mn-ea"/>
                <a:sym typeface="Arial" panose="020B0604020202090204" pitchFamily="34" charset="0"/>
              </a:rPr>
              <a:t>高品质</a:t>
            </a:r>
            <a:r>
              <a:rPr lang="zh-CN" altLang="en-US" sz="1200" dirty="0">
                <a:solidFill>
                  <a:schemeClr val="tx1"/>
                </a:solidFill>
                <a:latin typeface="+mn-ea"/>
                <a:cs typeface="+mn-ea"/>
                <a:sym typeface="Arial" panose="020B0604020202090204" pitchFamily="34" charset="0"/>
              </a:rPr>
              <a:t>消费、</a:t>
            </a:r>
            <a:r>
              <a:rPr lang="zh-CN" altLang="en-US" sz="1200" b="1" dirty="0">
                <a:solidFill>
                  <a:schemeClr val="tx1"/>
                </a:solidFill>
                <a:latin typeface="+mn-ea"/>
                <a:cs typeface="+mn-ea"/>
                <a:sym typeface="Arial" panose="020B0604020202090204" pitchFamily="34" charset="0"/>
              </a:rPr>
              <a:t>健康</a:t>
            </a:r>
            <a:r>
              <a:rPr lang="zh-CN" altLang="en-US" sz="1200" dirty="0">
                <a:solidFill>
                  <a:schemeClr val="tx1"/>
                </a:solidFill>
                <a:latin typeface="+mn-ea"/>
                <a:cs typeface="+mn-ea"/>
                <a:sym typeface="Arial" panose="020B0604020202090204" pitchFamily="34" charset="0"/>
              </a:rPr>
              <a:t>和</a:t>
            </a:r>
            <a:r>
              <a:rPr lang="zh-CN" altLang="en-US" sz="1200" b="1" dirty="0">
                <a:solidFill>
                  <a:schemeClr val="tx1"/>
                </a:solidFill>
                <a:latin typeface="+mn-ea"/>
                <a:cs typeface="+mn-ea"/>
                <a:sym typeface="Arial" panose="020B0604020202090204" pitchFamily="34" charset="0"/>
              </a:rPr>
              <a:t>环保</a:t>
            </a:r>
            <a:r>
              <a:rPr lang="zh-CN" altLang="en-US" sz="1200" dirty="0">
                <a:solidFill>
                  <a:schemeClr val="tx1"/>
                </a:solidFill>
                <a:latin typeface="+mn-ea"/>
                <a:cs typeface="+mn-ea"/>
                <a:sym typeface="Arial" panose="020B0604020202090204" pitchFamily="34" charset="0"/>
              </a:rPr>
              <a:t>的群体是目标</a:t>
            </a:r>
            <a:r>
              <a:rPr lang="en-US" altLang="zh-CN" sz="1200" dirty="0">
                <a:solidFill>
                  <a:schemeClr val="tx1"/>
                </a:solidFill>
                <a:latin typeface="+mn-ea"/>
                <a:cs typeface="+mn-ea"/>
                <a:sym typeface="Arial" panose="020B0604020202090204" pitchFamily="34" charset="0"/>
              </a:rPr>
              <a:t>B</a:t>
            </a:r>
            <a:r>
              <a:rPr lang="zh-CN" altLang="en-US" sz="1200" dirty="0">
                <a:solidFill>
                  <a:schemeClr val="tx1"/>
                </a:solidFill>
                <a:latin typeface="+mn-ea"/>
                <a:cs typeface="+mn-ea"/>
                <a:sym typeface="Arial" panose="020B0604020202090204" pitchFamily="34" charset="0"/>
              </a:rPr>
              <a:t>端客户重点关注的人群</a:t>
            </a:r>
            <a:endParaRPr lang="en-US" altLang="zh-CN" sz="1200" dirty="0">
              <a:solidFill>
                <a:schemeClr val="tx1"/>
              </a:solidFill>
              <a:latin typeface="+mn-ea"/>
              <a:cs typeface="+mn-ea"/>
              <a:sym typeface="Arial" panose="020B0604020202090204" pitchFamily="34" charset="0"/>
            </a:endParaRPr>
          </a:p>
          <a:p>
            <a:pPr marL="171450" indent="-171450">
              <a:buFont typeface="Arial" panose="020B0604020202090204" pitchFamily="34" charset="0"/>
              <a:buChar char="•"/>
            </a:pPr>
            <a:endParaRPr lang="zh-CN" altLang="en-US" sz="1200" dirty="0">
              <a:solidFill>
                <a:schemeClr val="tx1"/>
              </a:solidFill>
              <a:latin typeface="+mn-ea"/>
              <a:cs typeface="+mn-ea"/>
              <a:sym typeface="Arial" panose="020B0604020202090204" pitchFamily="34" charset="0"/>
            </a:endParaRPr>
          </a:p>
        </p:txBody>
      </p:sp>
      <p:pic>
        <p:nvPicPr>
          <p:cNvPr id="42" name="图片 41"/>
          <p:cNvPicPr>
            <a:picLocks noChangeAspect="1"/>
          </p:cNvPicPr>
          <p:nvPr/>
        </p:nvPicPr>
        <p:blipFill rotWithShape="1">
          <a:blip r:embed="rId5"/>
          <a:srcRect b="7261"/>
          <a:stretch>
            <a:fillRect/>
          </a:stretch>
        </p:blipFill>
        <p:spPr>
          <a:xfrm>
            <a:off x="940229" y="4462926"/>
            <a:ext cx="2876139" cy="1500346"/>
          </a:xfrm>
          <a:prstGeom prst="rect">
            <a:avLst/>
          </a:prstGeom>
        </p:spPr>
      </p:pic>
      <p:sp>
        <p:nvSpPr>
          <p:cNvPr id="45" name="矩形 44"/>
          <p:cNvSpPr/>
          <p:nvPr/>
        </p:nvSpPr>
        <p:spPr>
          <a:xfrm>
            <a:off x="4747693" y="1178458"/>
            <a:ext cx="1324070" cy="398845"/>
          </a:xfrm>
          <a:prstGeom prst="rect">
            <a:avLst/>
          </a:prstGeom>
          <a:no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b="1" dirty="0">
                <a:solidFill>
                  <a:srgbClr val="0070C0"/>
                </a:solidFill>
                <a:latin typeface="+mn-ea"/>
                <a:cs typeface="+mn-ea"/>
                <a:sym typeface="Arial" panose="020B0604020202090204" pitchFamily="34" charset="0"/>
              </a:rPr>
              <a:t>媒介习惯</a:t>
            </a:r>
          </a:p>
        </p:txBody>
      </p:sp>
      <p:sp>
        <p:nvSpPr>
          <p:cNvPr id="47" name="矩形 46"/>
          <p:cNvSpPr/>
          <p:nvPr/>
        </p:nvSpPr>
        <p:spPr>
          <a:xfrm>
            <a:off x="4836353" y="6186001"/>
            <a:ext cx="2782094" cy="215444"/>
          </a:xfrm>
          <a:prstGeom prst="rect">
            <a:avLst/>
          </a:prstGeom>
        </p:spPr>
        <p:txBody>
          <a:bodyPr wrap="square">
            <a:spAutoFit/>
          </a:bodyPr>
          <a:lstStyle/>
          <a:p>
            <a:r>
              <a:rPr lang="en-US" altLang="zh-CN" sz="800" i="1" dirty="0">
                <a:solidFill>
                  <a:schemeClr val="tx1">
                    <a:lumMod val="65000"/>
                    <a:lumOff val="35000"/>
                  </a:schemeClr>
                </a:solidFill>
                <a:latin typeface="+mn-ea"/>
              </a:rPr>
              <a:t>Q16</a:t>
            </a:r>
            <a:r>
              <a:rPr lang="zh-CN" altLang="en-US" sz="800" i="1" dirty="0">
                <a:solidFill>
                  <a:schemeClr val="tx1">
                    <a:lumMod val="65000"/>
                    <a:lumOff val="35000"/>
                  </a:schemeClr>
                </a:solidFill>
                <a:latin typeface="+mn-ea"/>
              </a:rPr>
              <a:t>、</a:t>
            </a:r>
            <a:r>
              <a:rPr lang="en-US" altLang="zh-CN" sz="800" i="1" dirty="0">
                <a:solidFill>
                  <a:schemeClr val="tx1">
                    <a:lumMod val="65000"/>
                    <a:lumOff val="35000"/>
                  </a:schemeClr>
                </a:solidFill>
                <a:latin typeface="+mn-ea"/>
              </a:rPr>
              <a:t>Q18</a:t>
            </a:r>
            <a:r>
              <a:rPr lang="zh-CN" altLang="en-US" sz="800" i="1" dirty="0">
                <a:solidFill>
                  <a:schemeClr val="tx1">
                    <a:lumMod val="65000"/>
                    <a:lumOff val="35000"/>
                  </a:schemeClr>
                </a:solidFill>
                <a:latin typeface="+mn-ea"/>
              </a:rPr>
              <a:t>、</a:t>
            </a:r>
            <a:r>
              <a:rPr lang="en-US" altLang="zh-CN" sz="800" i="1" dirty="0">
                <a:solidFill>
                  <a:schemeClr val="tx1">
                    <a:lumMod val="65000"/>
                    <a:lumOff val="35000"/>
                  </a:schemeClr>
                </a:solidFill>
                <a:latin typeface="+mn-ea"/>
              </a:rPr>
              <a:t>Q19</a:t>
            </a:r>
            <a:endParaRPr lang="zh-CN" altLang="en-US" sz="800" i="1" dirty="0">
              <a:solidFill>
                <a:schemeClr val="tx1">
                  <a:lumMod val="65000"/>
                  <a:lumOff val="35000"/>
                </a:schemeClr>
              </a:solidFill>
              <a:latin typeface="+mn-ea"/>
            </a:endParaRPr>
          </a:p>
        </p:txBody>
      </p:sp>
      <p:sp>
        <p:nvSpPr>
          <p:cNvPr id="51" name="矩形 50"/>
          <p:cNvSpPr/>
          <p:nvPr/>
        </p:nvSpPr>
        <p:spPr>
          <a:xfrm>
            <a:off x="4836402" y="1558803"/>
            <a:ext cx="3262819" cy="89576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n-ea"/>
            </a:endParaRPr>
          </a:p>
        </p:txBody>
      </p:sp>
      <p:sp>
        <p:nvSpPr>
          <p:cNvPr id="52" name="矩形 51"/>
          <p:cNvSpPr/>
          <p:nvPr/>
        </p:nvSpPr>
        <p:spPr>
          <a:xfrm>
            <a:off x="4913840" y="1641776"/>
            <a:ext cx="3292546" cy="786557"/>
          </a:xfrm>
          <a:prstGeom prst="rect">
            <a:avLst/>
          </a:prstGeom>
          <a:noFill/>
          <a:effectLst/>
        </p:spPr>
        <p:style>
          <a:lnRef idx="0">
            <a:schemeClr val="accent1"/>
          </a:lnRef>
          <a:fillRef idx="3">
            <a:schemeClr val="accent1"/>
          </a:fillRef>
          <a:effectRef idx="3">
            <a:schemeClr val="accent1"/>
          </a:effectRef>
          <a:fontRef idx="minor">
            <a:schemeClr val="lt1"/>
          </a:fontRef>
        </p:style>
        <p:txBody>
          <a:bodyPr rtlCol="0" anchor="ctr"/>
          <a:lstStyle/>
          <a:p>
            <a:pPr marL="171450" indent="-171450">
              <a:buFont typeface="Arial" panose="020B0604020202090204" pitchFamily="34" charset="0"/>
              <a:buChar char="•"/>
            </a:pPr>
            <a:r>
              <a:rPr lang="zh-CN" altLang="en-US" sz="1200" dirty="0">
                <a:solidFill>
                  <a:schemeClr val="tx1"/>
                </a:solidFill>
                <a:latin typeface="+mn-ea"/>
                <a:cs typeface="+mn-ea"/>
                <a:sym typeface="Arial" panose="020B0604020202090204" pitchFamily="34" charset="0"/>
              </a:rPr>
              <a:t>仅有</a:t>
            </a:r>
            <a:r>
              <a:rPr lang="zh-CN" altLang="en-US" sz="1200" b="1" dirty="0">
                <a:solidFill>
                  <a:srgbClr val="0070C0"/>
                </a:solidFill>
                <a:latin typeface="+mn-ea"/>
                <a:cs typeface="+mn-ea"/>
                <a:sym typeface="Arial" panose="020B0604020202090204" pitchFamily="34" charset="0"/>
              </a:rPr>
              <a:t>约</a:t>
            </a:r>
            <a:r>
              <a:rPr lang="en-US" altLang="zh-CN" sz="1200" b="1" dirty="0">
                <a:solidFill>
                  <a:srgbClr val="0070C0"/>
                </a:solidFill>
                <a:latin typeface="+mn-ea"/>
                <a:cs typeface="+mn-ea"/>
                <a:sym typeface="Arial" panose="020B0604020202090204" pitchFamily="34" charset="0"/>
              </a:rPr>
              <a:t>1/3</a:t>
            </a:r>
            <a:r>
              <a:rPr lang="zh-CN" altLang="en-US" sz="1200" dirty="0">
                <a:solidFill>
                  <a:schemeClr val="tx1"/>
                </a:solidFill>
                <a:latin typeface="+mn-ea"/>
                <a:cs typeface="+mn-ea"/>
                <a:sym typeface="Arial" panose="020B0604020202090204" pitchFamily="34" charset="0"/>
              </a:rPr>
              <a:t>的目标</a:t>
            </a:r>
            <a:r>
              <a:rPr lang="en-US" altLang="zh-CN" sz="1200" dirty="0">
                <a:solidFill>
                  <a:schemeClr val="tx1"/>
                </a:solidFill>
                <a:latin typeface="+mn-ea"/>
                <a:cs typeface="+mn-ea"/>
                <a:sym typeface="Arial" panose="020B0604020202090204" pitchFamily="34" charset="0"/>
              </a:rPr>
              <a:t>B</a:t>
            </a:r>
            <a:r>
              <a:rPr lang="zh-CN" altLang="en-US" sz="1200" dirty="0">
                <a:solidFill>
                  <a:schemeClr val="tx1"/>
                </a:solidFill>
                <a:latin typeface="+mn-ea"/>
                <a:cs typeface="+mn-ea"/>
                <a:sym typeface="Arial" panose="020B0604020202090204" pitchFamily="34" charset="0"/>
              </a:rPr>
              <a:t>端客户此前非常熟悉或直接接触过水基金</a:t>
            </a:r>
            <a:endParaRPr lang="en-US" altLang="zh-CN" sz="1200" dirty="0">
              <a:solidFill>
                <a:schemeClr val="tx1"/>
              </a:solidFill>
              <a:latin typeface="+mn-ea"/>
              <a:cs typeface="+mn-ea"/>
              <a:sym typeface="Arial" panose="020B0604020202090204" pitchFamily="34" charset="0"/>
            </a:endParaRPr>
          </a:p>
          <a:p>
            <a:pPr marL="171450" indent="-171450">
              <a:buFont typeface="Arial" panose="020B0604020202090204" pitchFamily="34" charset="0"/>
              <a:buChar char="•"/>
            </a:pPr>
            <a:r>
              <a:rPr lang="zh-CN" altLang="en-US" sz="1200" dirty="0">
                <a:solidFill>
                  <a:schemeClr val="tx1"/>
                </a:solidFill>
                <a:latin typeface="+mn-ea"/>
                <a:cs typeface="+mn-ea"/>
                <a:sym typeface="Arial" panose="020B0604020202090204" pitchFamily="34" charset="0"/>
              </a:rPr>
              <a:t>被最多提及的传播渠道是</a:t>
            </a:r>
            <a:r>
              <a:rPr lang="zh-CN" altLang="en-US" sz="1200" b="1" dirty="0">
                <a:solidFill>
                  <a:srgbClr val="0070C0"/>
                </a:solidFill>
                <a:latin typeface="+mn-ea"/>
                <a:cs typeface="+mn-ea"/>
                <a:sym typeface="Arial" panose="020B0604020202090204" pitchFamily="34" charset="0"/>
              </a:rPr>
              <a:t>公众号</a:t>
            </a:r>
            <a:r>
              <a:rPr lang="zh-CN" altLang="en-US" sz="1200" dirty="0">
                <a:solidFill>
                  <a:schemeClr val="tx1"/>
                </a:solidFill>
                <a:latin typeface="+mn-ea"/>
                <a:cs typeface="+mn-ea"/>
                <a:sym typeface="Arial" panose="020B0604020202090204" pitchFamily="34" charset="0"/>
              </a:rPr>
              <a:t>，其次是</a:t>
            </a:r>
            <a:r>
              <a:rPr lang="zh-CN" altLang="en-US" sz="1200" b="1" dirty="0">
                <a:solidFill>
                  <a:srgbClr val="0070C0"/>
                </a:solidFill>
                <a:latin typeface="+mn-ea"/>
                <a:cs typeface="+mn-ea"/>
                <a:sym typeface="Arial" panose="020B0604020202090204" pitchFamily="34" charset="0"/>
              </a:rPr>
              <a:t>电视台</a:t>
            </a:r>
            <a:r>
              <a:rPr lang="zh-CN" altLang="en-US" sz="1200" dirty="0">
                <a:solidFill>
                  <a:schemeClr val="tx1"/>
                </a:solidFill>
                <a:latin typeface="+mn-ea"/>
                <a:cs typeface="+mn-ea"/>
                <a:sym typeface="Arial" panose="020B0604020202090204" pitchFamily="34" charset="0"/>
              </a:rPr>
              <a:t>和</a:t>
            </a:r>
            <a:r>
              <a:rPr lang="zh-CN" altLang="en-US" sz="1200" b="1" dirty="0">
                <a:solidFill>
                  <a:srgbClr val="0070C0"/>
                </a:solidFill>
                <a:latin typeface="+mn-ea"/>
                <a:cs typeface="+mn-ea"/>
                <a:sym typeface="Arial" panose="020B0604020202090204" pitchFamily="34" charset="0"/>
              </a:rPr>
              <a:t>熟人的推荐</a:t>
            </a:r>
          </a:p>
        </p:txBody>
      </p:sp>
      <p:sp>
        <p:nvSpPr>
          <p:cNvPr id="40" name="矩形 39"/>
          <p:cNvSpPr/>
          <p:nvPr/>
        </p:nvSpPr>
        <p:spPr>
          <a:xfrm>
            <a:off x="557460" y="2550178"/>
            <a:ext cx="1484029" cy="276999"/>
          </a:xfrm>
          <a:prstGeom prst="rect">
            <a:avLst/>
          </a:prstGeom>
        </p:spPr>
        <p:txBody>
          <a:bodyPr wrap="square">
            <a:spAutoFit/>
          </a:bodyPr>
          <a:lstStyle/>
          <a:p>
            <a:pPr algn="ctr"/>
            <a:r>
              <a:rPr lang="zh-CN" altLang="en-US" sz="1200" b="1" dirty="0">
                <a:latin typeface="+mn-ea"/>
              </a:rPr>
              <a:t>年龄段</a:t>
            </a:r>
            <a:endParaRPr lang="en-US" altLang="zh-CN" sz="1200" b="1" dirty="0">
              <a:latin typeface="+mn-ea"/>
            </a:endParaRPr>
          </a:p>
        </p:txBody>
      </p:sp>
      <p:sp>
        <p:nvSpPr>
          <p:cNvPr id="41" name="矩形 40"/>
          <p:cNvSpPr/>
          <p:nvPr/>
        </p:nvSpPr>
        <p:spPr>
          <a:xfrm>
            <a:off x="2497628" y="2550178"/>
            <a:ext cx="1484029" cy="276999"/>
          </a:xfrm>
          <a:prstGeom prst="rect">
            <a:avLst/>
          </a:prstGeom>
        </p:spPr>
        <p:txBody>
          <a:bodyPr wrap="square">
            <a:spAutoFit/>
          </a:bodyPr>
          <a:lstStyle/>
          <a:p>
            <a:pPr algn="ctr"/>
            <a:r>
              <a:rPr lang="zh-CN" altLang="en-US" sz="1200" b="1" dirty="0">
                <a:latin typeface="+mn-ea"/>
              </a:rPr>
              <a:t>收入水平</a:t>
            </a:r>
            <a:endParaRPr lang="en-US" altLang="zh-CN" sz="1200" b="1" dirty="0">
              <a:latin typeface="+mn-ea"/>
            </a:endParaRPr>
          </a:p>
        </p:txBody>
      </p:sp>
      <p:sp>
        <p:nvSpPr>
          <p:cNvPr id="43" name="矩形 42"/>
          <p:cNvSpPr/>
          <p:nvPr/>
        </p:nvSpPr>
        <p:spPr>
          <a:xfrm>
            <a:off x="1577384" y="4202749"/>
            <a:ext cx="1484029" cy="276999"/>
          </a:xfrm>
          <a:prstGeom prst="rect">
            <a:avLst/>
          </a:prstGeom>
        </p:spPr>
        <p:txBody>
          <a:bodyPr wrap="square">
            <a:spAutoFit/>
          </a:bodyPr>
          <a:lstStyle/>
          <a:p>
            <a:pPr algn="ctr"/>
            <a:r>
              <a:rPr lang="zh-CN" altLang="en-US" sz="1200" b="1" dirty="0">
                <a:latin typeface="+mn-ea"/>
              </a:rPr>
              <a:t>消费理念关键词</a:t>
            </a:r>
            <a:endParaRPr lang="en-US" altLang="zh-CN" sz="1200" b="1" dirty="0">
              <a:latin typeface="+mn-ea"/>
            </a:endParaRPr>
          </a:p>
        </p:txBody>
      </p:sp>
      <p:sp>
        <p:nvSpPr>
          <p:cNvPr id="46" name="megaphone_129438"/>
          <p:cNvSpPr>
            <a:spLocks noChangeAspect="1"/>
          </p:cNvSpPr>
          <p:nvPr/>
        </p:nvSpPr>
        <p:spPr bwMode="auto">
          <a:xfrm>
            <a:off x="4338671" y="1266927"/>
            <a:ext cx="676691" cy="543273"/>
          </a:xfrm>
          <a:custGeom>
            <a:avLst/>
            <a:gdLst>
              <a:gd name="connsiteX0" fmla="*/ 119855 w 606651"/>
              <a:gd name="connsiteY0" fmla="*/ 301141 h 487043"/>
              <a:gd name="connsiteX1" fmla="*/ 119855 w 606651"/>
              <a:gd name="connsiteY1" fmla="*/ 385642 h 487043"/>
              <a:gd name="connsiteX2" fmla="*/ 162169 w 606651"/>
              <a:gd name="connsiteY2" fmla="*/ 385642 h 487043"/>
              <a:gd name="connsiteX3" fmla="*/ 162169 w 606651"/>
              <a:gd name="connsiteY3" fmla="*/ 301141 h 487043"/>
              <a:gd name="connsiteX4" fmla="*/ 120066 w 606651"/>
              <a:gd name="connsiteY4" fmla="*/ 301141 h 487043"/>
              <a:gd name="connsiteX5" fmla="*/ 458605 w 606651"/>
              <a:gd name="connsiteY5" fmla="*/ 146212 h 487043"/>
              <a:gd name="connsiteX6" fmla="*/ 522043 w 606651"/>
              <a:gd name="connsiteY6" fmla="*/ 209580 h 487043"/>
              <a:gd name="connsiteX7" fmla="*/ 458605 w 606651"/>
              <a:gd name="connsiteY7" fmla="*/ 272948 h 487043"/>
              <a:gd name="connsiteX8" fmla="*/ 458605 w 606651"/>
              <a:gd name="connsiteY8" fmla="*/ 230703 h 487043"/>
              <a:gd name="connsiteX9" fmla="*/ 479751 w 606651"/>
              <a:gd name="connsiteY9" fmla="*/ 209580 h 487043"/>
              <a:gd name="connsiteX10" fmla="*/ 458605 w 606651"/>
              <a:gd name="connsiteY10" fmla="*/ 188457 h 487043"/>
              <a:gd name="connsiteX11" fmla="*/ 458605 w 606651"/>
              <a:gd name="connsiteY11" fmla="*/ 61674 h 487043"/>
              <a:gd name="connsiteX12" fmla="*/ 606651 w 606651"/>
              <a:gd name="connsiteY12" fmla="*/ 209580 h 487043"/>
              <a:gd name="connsiteX13" fmla="*/ 458605 w 606651"/>
              <a:gd name="connsiteY13" fmla="*/ 357485 h 487043"/>
              <a:gd name="connsiteX14" fmla="*/ 458605 w 606651"/>
              <a:gd name="connsiteY14" fmla="*/ 315226 h 487043"/>
              <a:gd name="connsiteX15" fmla="*/ 564352 w 606651"/>
              <a:gd name="connsiteY15" fmla="*/ 209580 h 487043"/>
              <a:gd name="connsiteX16" fmla="*/ 458605 w 606651"/>
              <a:gd name="connsiteY16" fmla="*/ 103933 h 487043"/>
              <a:gd name="connsiteX17" fmla="*/ 416265 w 606651"/>
              <a:gd name="connsiteY17" fmla="*/ 0 h 487043"/>
              <a:gd name="connsiteX18" fmla="*/ 416265 w 606651"/>
              <a:gd name="connsiteY18" fmla="*/ 419231 h 487043"/>
              <a:gd name="connsiteX19" fmla="*/ 247432 w 606651"/>
              <a:gd name="connsiteY19" fmla="*/ 301141 h 487043"/>
              <a:gd name="connsiteX20" fmla="*/ 204483 w 606651"/>
              <a:gd name="connsiteY20" fmla="*/ 301141 h 487043"/>
              <a:gd name="connsiteX21" fmla="*/ 204483 w 606651"/>
              <a:gd name="connsiteY21" fmla="*/ 487043 h 487043"/>
              <a:gd name="connsiteX22" fmla="*/ 77541 w 606651"/>
              <a:gd name="connsiteY22" fmla="*/ 487043 h 487043"/>
              <a:gd name="connsiteX23" fmla="*/ 77541 w 606651"/>
              <a:gd name="connsiteY23" fmla="*/ 300085 h 487043"/>
              <a:gd name="connsiteX24" fmla="*/ 0 w 606651"/>
              <a:gd name="connsiteY24" fmla="*/ 209563 h 487043"/>
              <a:gd name="connsiteX25" fmla="*/ 91716 w 606651"/>
              <a:gd name="connsiteY25" fmla="*/ 118090 h 487043"/>
              <a:gd name="connsiteX26" fmla="*/ 247432 w 606651"/>
              <a:gd name="connsiteY26" fmla="*/ 118090 h 48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651" h="487043">
                <a:moveTo>
                  <a:pt x="119855" y="301141"/>
                </a:moveTo>
                <a:lnTo>
                  <a:pt x="119855" y="385642"/>
                </a:lnTo>
                <a:lnTo>
                  <a:pt x="162169" y="385642"/>
                </a:lnTo>
                <a:lnTo>
                  <a:pt x="162169" y="301141"/>
                </a:lnTo>
                <a:lnTo>
                  <a:pt x="120066" y="301141"/>
                </a:lnTo>
                <a:close/>
                <a:moveTo>
                  <a:pt x="458605" y="146212"/>
                </a:moveTo>
                <a:cubicBezTo>
                  <a:pt x="493602" y="146212"/>
                  <a:pt x="522043" y="174728"/>
                  <a:pt x="522043" y="209580"/>
                </a:cubicBezTo>
                <a:cubicBezTo>
                  <a:pt x="522043" y="244538"/>
                  <a:pt x="493602" y="272948"/>
                  <a:pt x="458605" y="272948"/>
                </a:cubicBezTo>
                <a:lnTo>
                  <a:pt x="458605" y="230703"/>
                </a:lnTo>
                <a:cubicBezTo>
                  <a:pt x="470341" y="230703"/>
                  <a:pt x="479751" y="221303"/>
                  <a:pt x="479751" y="209580"/>
                </a:cubicBezTo>
                <a:cubicBezTo>
                  <a:pt x="479751" y="197963"/>
                  <a:pt x="470341" y="188457"/>
                  <a:pt x="458605" y="188457"/>
                </a:cubicBezTo>
                <a:close/>
                <a:moveTo>
                  <a:pt x="458605" y="61674"/>
                </a:moveTo>
                <a:cubicBezTo>
                  <a:pt x="540242" y="61674"/>
                  <a:pt x="606651" y="128020"/>
                  <a:pt x="606651" y="209580"/>
                </a:cubicBezTo>
                <a:cubicBezTo>
                  <a:pt x="606651" y="291139"/>
                  <a:pt x="540242" y="357485"/>
                  <a:pt x="458605" y="357485"/>
                </a:cubicBezTo>
                <a:lnTo>
                  <a:pt x="458605" y="315226"/>
                </a:lnTo>
                <a:cubicBezTo>
                  <a:pt x="516977" y="315226"/>
                  <a:pt x="564352" y="267897"/>
                  <a:pt x="564352" y="209580"/>
                </a:cubicBezTo>
                <a:cubicBezTo>
                  <a:pt x="564352" y="151368"/>
                  <a:pt x="516977" y="103933"/>
                  <a:pt x="458605" y="103933"/>
                </a:cubicBezTo>
                <a:close/>
                <a:moveTo>
                  <a:pt x="416265" y="0"/>
                </a:moveTo>
                <a:lnTo>
                  <a:pt x="416265" y="419231"/>
                </a:lnTo>
                <a:lnTo>
                  <a:pt x="247432" y="301141"/>
                </a:lnTo>
                <a:lnTo>
                  <a:pt x="204483" y="301141"/>
                </a:lnTo>
                <a:lnTo>
                  <a:pt x="204483" y="487043"/>
                </a:lnTo>
                <a:lnTo>
                  <a:pt x="77541" y="487043"/>
                </a:lnTo>
                <a:lnTo>
                  <a:pt x="77541" y="300085"/>
                </a:lnTo>
                <a:cubicBezTo>
                  <a:pt x="33640" y="293324"/>
                  <a:pt x="0" y="255405"/>
                  <a:pt x="0" y="209563"/>
                </a:cubicBezTo>
                <a:cubicBezTo>
                  <a:pt x="0" y="159073"/>
                  <a:pt x="41045" y="118090"/>
                  <a:pt x="91716" y="118090"/>
                </a:cubicBezTo>
                <a:lnTo>
                  <a:pt x="247432" y="118090"/>
                </a:lnTo>
                <a:close/>
              </a:path>
            </a:pathLst>
          </a:custGeom>
          <a:solidFill>
            <a:srgbClr val="0070C0"/>
          </a:solidFill>
          <a:ln>
            <a:noFill/>
          </a:ln>
        </p:spPr>
        <p:txBody>
          <a:bodyPr/>
          <a:lstStyle/>
          <a:p>
            <a:endParaRPr lang="zh-CN" altLang="en-US">
              <a:latin typeface="+mn-ea"/>
            </a:endParaRPr>
          </a:p>
        </p:txBody>
      </p:sp>
      <p:sp>
        <p:nvSpPr>
          <p:cNvPr id="50" name="networking_329099"/>
          <p:cNvSpPr>
            <a:spLocks noChangeAspect="1"/>
          </p:cNvSpPr>
          <p:nvPr/>
        </p:nvSpPr>
        <p:spPr bwMode="auto">
          <a:xfrm>
            <a:off x="4968439" y="2871408"/>
            <a:ext cx="431214" cy="327654"/>
          </a:xfrm>
          <a:custGeom>
            <a:avLst/>
            <a:gdLst>
              <a:gd name="T0" fmla="*/ 6599 w 6827"/>
              <a:gd name="T1" fmla="*/ 4200 h 5195"/>
              <a:gd name="T2" fmla="*/ 6386 w 6827"/>
              <a:gd name="T3" fmla="*/ 3063 h 5195"/>
              <a:gd name="T4" fmla="*/ 5690 w 6827"/>
              <a:gd name="T5" fmla="*/ 1569 h 5195"/>
              <a:gd name="T6" fmla="*/ 4997 w 6827"/>
              <a:gd name="T7" fmla="*/ 1356 h 5195"/>
              <a:gd name="T8" fmla="*/ 3497 w 6827"/>
              <a:gd name="T9" fmla="*/ 0 h 5195"/>
              <a:gd name="T10" fmla="*/ 1830 w 6827"/>
              <a:gd name="T11" fmla="*/ 1356 h 5195"/>
              <a:gd name="T12" fmla="*/ 1137 w 6827"/>
              <a:gd name="T13" fmla="*/ 1569 h 5195"/>
              <a:gd name="T14" fmla="*/ 441 w 6827"/>
              <a:gd name="T15" fmla="*/ 3063 h 5195"/>
              <a:gd name="T16" fmla="*/ 227 w 6827"/>
              <a:gd name="T17" fmla="*/ 4200 h 5195"/>
              <a:gd name="T18" fmla="*/ 0 w 6827"/>
              <a:gd name="T19" fmla="*/ 4413 h 5195"/>
              <a:gd name="T20" fmla="*/ 213 w 6827"/>
              <a:gd name="T21" fmla="*/ 5195 h 5195"/>
              <a:gd name="T22" fmla="*/ 2700 w 6827"/>
              <a:gd name="T23" fmla="*/ 4981 h 5195"/>
              <a:gd name="T24" fmla="*/ 2486 w 6827"/>
              <a:gd name="T25" fmla="*/ 4200 h 5195"/>
              <a:gd name="T26" fmla="*/ 2473 w 6827"/>
              <a:gd name="T27" fmla="*/ 3276 h 5195"/>
              <a:gd name="T28" fmla="*/ 1563 w 6827"/>
              <a:gd name="T29" fmla="*/ 3063 h 5195"/>
              <a:gd name="T30" fmla="*/ 1797 w 6827"/>
              <a:gd name="T31" fmla="*/ 1783 h 5195"/>
              <a:gd name="T32" fmla="*/ 4349 w 6827"/>
              <a:gd name="T33" fmla="*/ 2352 h 5195"/>
              <a:gd name="T34" fmla="*/ 5263 w 6827"/>
              <a:gd name="T35" fmla="*/ 1783 h 5195"/>
              <a:gd name="T36" fmla="*/ 4567 w 6827"/>
              <a:gd name="T37" fmla="*/ 3063 h 5195"/>
              <a:gd name="T38" fmla="*/ 4354 w 6827"/>
              <a:gd name="T39" fmla="*/ 4200 h 5195"/>
              <a:gd name="T40" fmla="*/ 4127 w 6827"/>
              <a:gd name="T41" fmla="*/ 4413 h 5195"/>
              <a:gd name="T42" fmla="*/ 4340 w 6827"/>
              <a:gd name="T43" fmla="*/ 5195 h 5195"/>
              <a:gd name="T44" fmla="*/ 6827 w 6827"/>
              <a:gd name="T45" fmla="*/ 4981 h 5195"/>
              <a:gd name="T46" fmla="*/ 6613 w 6827"/>
              <a:gd name="T47" fmla="*/ 4200 h 5195"/>
              <a:gd name="T48" fmla="*/ 2273 w 6827"/>
              <a:gd name="T49" fmla="*/ 4768 h 5195"/>
              <a:gd name="T50" fmla="*/ 427 w 6827"/>
              <a:gd name="T51" fmla="*/ 4626 h 5195"/>
              <a:gd name="T52" fmla="*/ 2259 w 6827"/>
              <a:gd name="T53" fmla="*/ 4626 h 5195"/>
              <a:gd name="T54" fmla="*/ 2046 w 6827"/>
              <a:gd name="T55" fmla="*/ 3490 h 5195"/>
              <a:gd name="T56" fmla="*/ 654 w 6827"/>
              <a:gd name="T57" fmla="*/ 4200 h 5195"/>
              <a:gd name="T58" fmla="*/ 2046 w 6827"/>
              <a:gd name="T59" fmla="*/ 3490 h 5195"/>
              <a:gd name="T60" fmla="*/ 4329 w 6827"/>
              <a:gd name="T61" fmla="*/ 1925 h 5195"/>
              <a:gd name="T62" fmla="*/ 2206 w 6827"/>
              <a:gd name="T63" fmla="*/ 1623 h 5195"/>
              <a:gd name="T64" fmla="*/ 2525 w 6827"/>
              <a:gd name="T65" fmla="*/ 1321 h 5195"/>
              <a:gd name="T66" fmla="*/ 3497 w 6827"/>
              <a:gd name="T67" fmla="*/ 427 h 5195"/>
              <a:gd name="T68" fmla="*/ 4400 w 6827"/>
              <a:gd name="T69" fmla="*/ 1331 h 5195"/>
              <a:gd name="T70" fmla="*/ 4337 w 6827"/>
              <a:gd name="T71" fmla="*/ 1924 h 5195"/>
              <a:gd name="T72" fmla="*/ 6173 w 6827"/>
              <a:gd name="T73" fmla="*/ 3490 h 5195"/>
              <a:gd name="T74" fmla="*/ 4781 w 6827"/>
              <a:gd name="T75" fmla="*/ 4200 h 5195"/>
              <a:gd name="T76" fmla="*/ 6400 w 6827"/>
              <a:gd name="T77" fmla="*/ 4768 h 5195"/>
              <a:gd name="T78" fmla="*/ 4554 w 6827"/>
              <a:gd name="T79" fmla="*/ 4626 h 5195"/>
              <a:gd name="T80" fmla="*/ 6386 w 6827"/>
              <a:gd name="T81" fmla="*/ 4626 h 5195"/>
              <a:gd name="T82" fmla="*/ 6400 w 6827"/>
              <a:gd name="T83" fmla="*/ 4768 h 5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27" h="5195">
                <a:moveTo>
                  <a:pt x="6613" y="4200"/>
                </a:moveTo>
                <a:lnTo>
                  <a:pt x="6599" y="4200"/>
                </a:lnTo>
                <a:lnTo>
                  <a:pt x="6599" y="3276"/>
                </a:lnTo>
                <a:cubicBezTo>
                  <a:pt x="6599" y="3159"/>
                  <a:pt x="6504" y="3063"/>
                  <a:pt x="6386" y="3063"/>
                </a:cubicBezTo>
                <a:lnTo>
                  <a:pt x="5690" y="3063"/>
                </a:lnTo>
                <a:lnTo>
                  <a:pt x="5690" y="1569"/>
                </a:lnTo>
                <a:cubicBezTo>
                  <a:pt x="5690" y="1451"/>
                  <a:pt x="5595" y="1356"/>
                  <a:pt x="5477" y="1356"/>
                </a:cubicBezTo>
                <a:lnTo>
                  <a:pt x="4997" y="1356"/>
                </a:lnTo>
                <a:cubicBezTo>
                  <a:pt x="4933" y="1194"/>
                  <a:pt x="4812" y="1058"/>
                  <a:pt x="4655" y="976"/>
                </a:cubicBezTo>
                <a:cubicBezTo>
                  <a:pt x="4560" y="419"/>
                  <a:pt x="4076" y="0"/>
                  <a:pt x="3497" y="0"/>
                </a:cubicBezTo>
                <a:cubicBezTo>
                  <a:pt x="2944" y="0"/>
                  <a:pt x="2473" y="387"/>
                  <a:pt x="2351" y="910"/>
                </a:cubicBezTo>
                <a:cubicBezTo>
                  <a:pt x="2113" y="963"/>
                  <a:pt x="1918" y="1133"/>
                  <a:pt x="1830" y="1356"/>
                </a:cubicBezTo>
                <a:lnTo>
                  <a:pt x="1350" y="1356"/>
                </a:lnTo>
                <a:cubicBezTo>
                  <a:pt x="1232" y="1356"/>
                  <a:pt x="1137" y="1451"/>
                  <a:pt x="1137" y="1569"/>
                </a:cubicBezTo>
                <a:lnTo>
                  <a:pt x="1137" y="3063"/>
                </a:lnTo>
                <a:lnTo>
                  <a:pt x="441" y="3063"/>
                </a:lnTo>
                <a:cubicBezTo>
                  <a:pt x="323" y="3063"/>
                  <a:pt x="227" y="3159"/>
                  <a:pt x="227" y="3276"/>
                </a:cubicBezTo>
                <a:lnTo>
                  <a:pt x="227" y="4200"/>
                </a:lnTo>
                <a:lnTo>
                  <a:pt x="213" y="4200"/>
                </a:lnTo>
                <a:cubicBezTo>
                  <a:pt x="96" y="4200"/>
                  <a:pt x="0" y="4295"/>
                  <a:pt x="0" y="4413"/>
                </a:cubicBezTo>
                <a:lnTo>
                  <a:pt x="0" y="4981"/>
                </a:lnTo>
                <a:cubicBezTo>
                  <a:pt x="0" y="5099"/>
                  <a:pt x="96" y="5195"/>
                  <a:pt x="213" y="5195"/>
                </a:cubicBezTo>
                <a:lnTo>
                  <a:pt x="2486" y="5195"/>
                </a:lnTo>
                <a:cubicBezTo>
                  <a:pt x="2604" y="5195"/>
                  <a:pt x="2700" y="5099"/>
                  <a:pt x="2700" y="4981"/>
                </a:cubicBezTo>
                <a:lnTo>
                  <a:pt x="2700" y="4413"/>
                </a:lnTo>
                <a:cubicBezTo>
                  <a:pt x="2700" y="4295"/>
                  <a:pt x="2604" y="4200"/>
                  <a:pt x="2486" y="4200"/>
                </a:cubicBezTo>
                <a:lnTo>
                  <a:pt x="2473" y="4200"/>
                </a:lnTo>
                <a:lnTo>
                  <a:pt x="2473" y="3276"/>
                </a:lnTo>
                <a:cubicBezTo>
                  <a:pt x="2473" y="3159"/>
                  <a:pt x="2377" y="3063"/>
                  <a:pt x="2259" y="3063"/>
                </a:cubicBezTo>
                <a:lnTo>
                  <a:pt x="1563" y="3063"/>
                </a:lnTo>
                <a:lnTo>
                  <a:pt x="1563" y="1783"/>
                </a:lnTo>
                <a:lnTo>
                  <a:pt x="1797" y="1783"/>
                </a:lnTo>
                <a:cubicBezTo>
                  <a:pt x="1870" y="2108"/>
                  <a:pt x="2161" y="2352"/>
                  <a:pt x="2508" y="2352"/>
                </a:cubicBezTo>
                <a:lnTo>
                  <a:pt x="4349" y="2352"/>
                </a:lnTo>
                <a:cubicBezTo>
                  <a:pt x="4630" y="2352"/>
                  <a:pt x="4951" y="2133"/>
                  <a:pt x="5030" y="1783"/>
                </a:cubicBezTo>
                <a:lnTo>
                  <a:pt x="5263" y="1783"/>
                </a:lnTo>
                <a:lnTo>
                  <a:pt x="5263" y="3063"/>
                </a:lnTo>
                <a:lnTo>
                  <a:pt x="4567" y="3063"/>
                </a:lnTo>
                <a:cubicBezTo>
                  <a:pt x="4450" y="3063"/>
                  <a:pt x="4354" y="3159"/>
                  <a:pt x="4354" y="3276"/>
                </a:cubicBezTo>
                <a:lnTo>
                  <a:pt x="4354" y="4200"/>
                </a:lnTo>
                <a:lnTo>
                  <a:pt x="4340" y="4200"/>
                </a:lnTo>
                <a:cubicBezTo>
                  <a:pt x="4222" y="4200"/>
                  <a:pt x="4127" y="4295"/>
                  <a:pt x="4127" y="4413"/>
                </a:cubicBezTo>
                <a:lnTo>
                  <a:pt x="4127" y="4981"/>
                </a:lnTo>
                <a:cubicBezTo>
                  <a:pt x="4127" y="5099"/>
                  <a:pt x="4222" y="5195"/>
                  <a:pt x="4340" y="5195"/>
                </a:cubicBezTo>
                <a:lnTo>
                  <a:pt x="6613" y="5195"/>
                </a:lnTo>
                <a:cubicBezTo>
                  <a:pt x="6731" y="5195"/>
                  <a:pt x="6827" y="5099"/>
                  <a:pt x="6827" y="4981"/>
                </a:cubicBezTo>
                <a:lnTo>
                  <a:pt x="6827" y="4413"/>
                </a:lnTo>
                <a:cubicBezTo>
                  <a:pt x="6827" y="4295"/>
                  <a:pt x="6731" y="4200"/>
                  <a:pt x="6613" y="4200"/>
                </a:cubicBezTo>
                <a:close/>
                <a:moveTo>
                  <a:pt x="2273" y="4626"/>
                </a:moveTo>
                <a:lnTo>
                  <a:pt x="2273" y="4768"/>
                </a:lnTo>
                <a:lnTo>
                  <a:pt x="427" y="4768"/>
                </a:lnTo>
                <a:lnTo>
                  <a:pt x="427" y="4626"/>
                </a:lnTo>
                <a:lnTo>
                  <a:pt x="441" y="4626"/>
                </a:lnTo>
                <a:lnTo>
                  <a:pt x="2259" y="4626"/>
                </a:lnTo>
                <a:lnTo>
                  <a:pt x="2273" y="4626"/>
                </a:lnTo>
                <a:close/>
                <a:moveTo>
                  <a:pt x="2046" y="3490"/>
                </a:moveTo>
                <a:lnTo>
                  <a:pt x="2046" y="4200"/>
                </a:lnTo>
                <a:lnTo>
                  <a:pt x="654" y="4200"/>
                </a:lnTo>
                <a:lnTo>
                  <a:pt x="654" y="3490"/>
                </a:lnTo>
                <a:lnTo>
                  <a:pt x="2046" y="3490"/>
                </a:lnTo>
                <a:close/>
                <a:moveTo>
                  <a:pt x="4337" y="1924"/>
                </a:moveTo>
                <a:cubicBezTo>
                  <a:pt x="4334" y="1925"/>
                  <a:pt x="4331" y="1925"/>
                  <a:pt x="4329" y="1925"/>
                </a:cubicBezTo>
                <a:lnTo>
                  <a:pt x="2508" y="1925"/>
                </a:lnTo>
                <a:cubicBezTo>
                  <a:pt x="2341" y="1925"/>
                  <a:pt x="2206" y="1789"/>
                  <a:pt x="2206" y="1623"/>
                </a:cubicBezTo>
                <a:cubicBezTo>
                  <a:pt x="2206" y="1456"/>
                  <a:pt x="2341" y="1320"/>
                  <a:pt x="2508" y="1320"/>
                </a:cubicBezTo>
                <a:cubicBezTo>
                  <a:pt x="2514" y="1320"/>
                  <a:pt x="2520" y="1320"/>
                  <a:pt x="2525" y="1321"/>
                </a:cubicBezTo>
                <a:cubicBezTo>
                  <a:pt x="2641" y="1327"/>
                  <a:pt x="2741" y="1239"/>
                  <a:pt x="2750" y="1123"/>
                </a:cubicBezTo>
                <a:cubicBezTo>
                  <a:pt x="2777" y="732"/>
                  <a:pt x="3105" y="427"/>
                  <a:pt x="3497" y="427"/>
                </a:cubicBezTo>
                <a:cubicBezTo>
                  <a:pt x="3896" y="427"/>
                  <a:pt x="4224" y="739"/>
                  <a:pt x="4245" y="1137"/>
                </a:cubicBezTo>
                <a:cubicBezTo>
                  <a:pt x="4249" y="1228"/>
                  <a:pt x="4312" y="1307"/>
                  <a:pt x="4400" y="1331"/>
                </a:cubicBezTo>
                <a:cubicBezTo>
                  <a:pt x="4530" y="1368"/>
                  <a:pt x="4621" y="1488"/>
                  <a:pt x="4621" y="1623"/>
                </a:cubicBezTo>
                <a:cubicBezTo>
                  <a:pt x="4621" y="1782"/>
                  <a:pt x="4496" y="1915"/>
                  <a:pt x="4337" y="1924"/>
                </a:cubicBezTo>
                <a:close/>
                <a:moveTo>
                  <a:pt x="4781" y="3490"/>
                </a:moveTo>
                <a:lnTo>
                  <a:pt x="6173" y="3490"/>
                </a:lnTo>
                <a:lnTo>
                  <a:pt x="6173" y="4200"/>
                </a:lnTo>
                <a:lnTo>
                  <a:pt x="4781" y="4200"/>
                </a:lnTo>
                <a:lnTo>
                  <a:pt x="4781" y="3490"/>
                </a:lnTo>
                <a:close/>
                <a:moveTo>
                  <a:pt x="6400" y="4768"/>
                </a:moveTo>
                <a:lnTo>
                  <a:pt x="4554" y="4768"/>
                </a:lnTo>
                <a:lnTo>
                  <a:pt x="4554" y="4626"/>
                </a:lnTo>
                <a:lnTo>
                  <a:pt x="4567" y="4626"/>
                </a:lnTo>
                <a:lnTo>
                  <a:pt x="6386" y="4626"/>
                </a:lnTo>
                <a:lnTo>
                  <a:pt x="6400" y="4626"/>
                </a:lnTo>
                <a:lnTo>
                  <a:pt x="6400" y="4768"/>
                </a:lnTo>
                <a:close/>
              </a:path>
            </a:pathLst>
          </a:custGeom>
          <a:solidFill>
            <a:schemeClr val="accent1"/>
          </a:solidFill>
          <a:ln>
            <a:noFill/>
          </a:ln>
        </p:spPr>
        <p:txBody>
          <a:bodyPr/>
          <a:lstStyle/>
          <a:p>
            <a:endParaRPr lang="zh-CN" altLang="en-US">
              <a:latin typeface="+mn-ea"/>
            </a:endParaRPr>
          </a:p>
        </p:txBody>
      </p:sp>
      <p:sp>
        <p:nvSpPr>
          <p:cNvPr id="55" name="microphone_21866"/>
          <p:cNvSpPr>
            <a:spLocks noChangeAspect="1"/>
          </p:cNvSpPr>
          <p:nvPr/>
        </p:nvSpPr>
        <p:spPr bwMode="auto">
          <a:xfrm>
            <a:off x="4962320" y="3827373"/>
            <a:ext cx="443453" cy="344696"/>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 name="T112" fmla="*/ 325000 h 606722"/>
              <a:gd name="T113"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699">
                <a:moveTo>
                  <a:pt x="157" y="60"/>
                </a:moveTo>
                <a:lnTo>
                  <a:pt x="114" y="103"/>
                </a:lnTo>
                <a:lnTo>
                  <a:pt x="55" y="44"/>
                </a:lnTo>
                <a:cubicBezTo>
                  <a:pt x="61" y="38"/>
                  <a:pt x="67" y="33"/>
                  <a:pt x="74" y="29"/>
                </a:cubicBezTo>
                <a:cubicBezTo>
                  <a:pt x="103" y="35"/>
                  <a:pt x="131" y="45"/>
                  <a:pt x="157" y="60"/>
                </a:cubicBezTo>
                <a:close/>
                <a:moveTo>
                  <a:pt x="177" y="71"/>
                </a:moveTo>
                <a:lnTo>
                  <a:pt x="130" y="119"/>
                </a:lnTo>
                <a:lnTo>
                  <a:pt x="171" y="160"/>
                </a:lnTo>
                <a:lnTo>
                  <a:pt x="224" y="108"/>
                </a:lnTo>
                <a:cubicBezTo>
                  <a:pt x="209" y="94"/>
                  <a:pt x="193" y="82"/>
                  <a:pt x="177" y="71"/>
                </a:cubicBezTo>
                <a:close/>
                <a:moveTo>
                  <a:pt x="206" y="10"/>
                </a:moveTo>
                <a:cubicBezTo>
                  <a:pt x="173" y="0"/>
                  <a:pt x="137" y="1"/>
                  <a:pt x="104" y="13"/>
                </a:cubicBezTo>
                <a:cubicBezTo>
                  <a:pt x="128" y="21"/>
                  <a:pt x="151" y="30"/>
                  <a:pt x="173" y="43"/>
                </a:cubicBezTo>
                <a:lnTo>
                  <a:pt x="206" y="10"/>
                </a:lnTo>
                <a:close/>
                <a:moveTo>
                  <a:pt x="103" y="228"/>
                </a:moveTo>
                <a:lnTo>
                  <a:pt x="155" y="176"/>
                </a:lnTo>
                <a:lnTo>
                  <a:pt x="114" y="135"/>
                </a:lnTo>
                <a:lnTo>
                  <a:pt x="66" y="182"/>
                </a:lnTo>
                <a:cubicBezTo>
                  <a:pt x="77" y="199"/>
                  <a:pt x="89" y="214"/>
                  <a:pt x="103" y="228"/>
                </a:cubicBezTo>
                <a:close/>
                <a:moveTo>
                  <a:pt x="239" y="92"/>
                </a:moveTo>
                <a:lnTo>
                  <a:pt x="277" y="54"/>
                </a:lnTo>
                <a:cubicBezTo>
                  <a:pt x="275" y="53"/>
                  <a:pt x="274" y="51"/>
                  <a:pt x="272" y="49"/>
                </a:cubicBezTo>
                <a:cubicBezTo>
                  <a:pt x="259" y="37"/>
                  <a:pt x="245" y="27"/>
                  <a:pt x="229" y="19"/>
                </a:cubicBezTo>
                <a:lnTo>
                  <a:pt x="193" y="55"/>
                </a:lnTo>
                <a:cubicBezTo>
                  <a:pt x="210" y="66"/>
                  <a:pt x="225" y="78"/>
                  <a:pt x="239" y="92"/>
                </a:cubicBezTo>
                <a:close/>
                <a:moveTo>
                  <a:pt x="87" y="244"/>
                </a:moveTo>
                <a:cubicBezTo>
                  <a:pt x="73" y="230"/>
                  <a:pt x="61" y="215"/>
                  <a:pt x="50" y="199"/>
                </a:cubicBezTo>
                <a:lnTo>
                  <a:pt x="18" y="230"/>
                </a:lnTo>
                <a:cubicBezTo>
                  <a:pt x="26" y="246"/>
                  <a:pt x="36" y="261"/>
                  <a:pt x="48" y="273"/>
                </a:cubicBezTo>
                <a:cubicBezTo>
                  <a:pt x="50" y="275"/>
                  <a:pt x="52" y="276"/>
                  <a:pt x="53" y="278"/>
                </a:cubicBezTo>
                <a:lnTo>
                  <a:pt x="87" y="244"/>
                </a:lnTo>
                <a:close/>
                <a:moveTo>
                  <a:pt x="8" y="116"/>
                </a:moveTo>
                <a:cubicBezTo>
                  <a:pt x="0" y="146"/>
                  <a:pt x="0" y="178"/>
                  <a:pt x="9" y="208"/>
                </a:cubicBezTo>
                <a:lnTo>
                  <a:pt x="37" y="179"/>
                </a:lnTo>
                <a:cubicBezTo>
                  <a:pt x="26" y="159"/>
                  <a:pt x="16" y="138"/>
                  <a:pt x="8" y="116"/>
                </a:cubicBezTo>
                <a:close/>
                <a:moveTo>
                  <a:pt x="98" y="119"/>
                </a:moveTo>
                <a:lnTo>
                  <a:pt x="39" y="60"/>
                </a:lnTo>
                <a:cubicBezTo>
                  <a:pt x="33" y="67"/>
                  <a:pt x="27" y="75"/>
                  <a:pt x="22" y="84"/>
                </a:cubicBezTo>
                <a:cubicBezTo>
                  <a:pt x="29" y="111"/>
                  <a:pt x="40" y="138"/>
                  <a:pt x="54" y="163"/>
                </a:cubicBezTo>
                <a:lnTo>
                  <a:pt x="98" y="119"/>
                </a:lnTo>
                <a:close/>
                <a:moveTo>
                  <a:pt x="207" y="331"/>
                </a:moveTo>
                <a:cubicBezTo>
                  <a:pt x="209" y="329"/>
                  <a:pt x="212" y="327"/>
                  <a:pt x="214" y="328"/>
                </a:cubicBezTo>
                <a:cubicBezTo>
                  <a:pt x="215" y="328"/>
                  <a:pt x="217" y="329"/>
                  <a:pt x="220" y="332"/>
                </a:cubicBezTo>
                <a:lnTo>
                  <a:pt x="238" y="350"/>
                </a:lnTo>
                <a:lnTo>
                  <a:pt x="191" y="344"/>
                </a:lnTo>
                <a:lnTo>
                  <a:pt x="177" y="359"/>
                </a:lnTo>
                <a:lnTo>
                  <a:pt x="178" y="360"/>
                </a:lnTo>
                <a:cubicBezTo>
                  <a:pt x="179" y="359"/>
                  <a:pt x="180" y="358"/>
                  <a:pt x="181" y="358"/>
                </a:cubicBezTo>
                <a:cubicBezTo>
                  <a:pt x="182" y="358"/>
                  <a:pt x="184" y="358"/>
                  <a:pt x="186" y="358"/>
                </a:cubicBezTo>
                <a:lnTo>
                  <a:pt x="188" y="358"/>
                </a:lnTo>
                <a:lnTo>
                  <a:pt x="217" y="388"/>
                </a:lnTo>
                <a:cubicBezTo>
                  <a:pt x="219" y="390"/>
                  <a:pt x="220" y="392"/>
                  <a:pt x="220" y="394"/>
                </a:cubicBezTo>
                <a:cubicBezTo>
                  <a:pt x="220" y="396"/>
                  <a:pt x="219" y="398"/>
                  <a:pt x="217" y="400"/>
                </a:cubicBezTo>
                <a:lnTo>
                  <a:pt x="218" y="401"/>
                </a:lnTo>
                <a:lnTo>
                  <a:pt x="233" y="386"/>
                </a:lnTo>
                <a:lnTo>
                  <a:pt x="232" y="385"/>
                </a:lnTo>
                <a:lnTo>
                  <a:pt x="231" y="386"/>
                </a:lnTo>
                <a:cubicBezTo>
                  <a:pt x="230" y="387"/>
                  <a:pt x="228" y="388"/>
                  <a:pt x="226" y="389"/>
                </a:cubicBezTo>
                <a:cubicBezTo>
                  <a:pt x="224" y="389"/>
                  <a:pt x="222" y="388"/>
                  <a:pt x="219" y="385"/>
                </a:cubicBezTo>
                <a:lnTo>
                  <a:pt x="193" y="359"/>
                </a:lnTo>
                <a:lnTo>
                  <a:pt x="256" y="365"/>
                </a:lnTo>
                <a:lnTo>
                  <a:pt x="257" y="364"/>
                </a:lnTo>
                <a:lnTo>
                  <a:pt x="222" y="329"/>
                </a:lnTo>
                <a:cubicBezTo>
                  <a:pt x="220" y="328"/>
                  <a:pt x="219" y="326"/>
                  <a:pt x="219" y="325"/>
                </a:cubicBezTo>
                <a:cubicBezTo>
                  <a:pt x="218" y="324"/>
                  <a:pt x="218" y="323"/>
                  <a:pt x="218" y="322"/>
                </a:cubicBezTo>
                <a:cubicBezTo>
                  <a:pt x="218" y="321"/>
                  <a:pt x="219" y="319"/>
                  <a:pt x="221" y="317"/>
                </a:cubicBezTo>
                <a:lnTo>
                  <a:pt x="220" y="316"/>
                </a:lnTo>
                <a:lnTo>
                  <a:pt x="206" y="330"/>
                </a:lnTo>
                <a:lnTo>
                  <a:pt x="207" y="331"/>
                </a:lnTo>
                <a:close/>
                <a:moveTo>
                  <a:pt x="291" y="318"/>
                </a:moveTo>
                <a:cubicBezTo>
                  <a:pt x="291" y="322"/>
                  <a:pt x="288" y="326"/>
                  <a:pt x="284" y="330"/>
                </a:cubicBezTo>
                <a:lnTo>
                  <a:pt x="282" y="333"/>
                </a:lnTo>
                <a:cubicBezTo>
                  <a:pt x="281" y="334"/>
                  <a:pt x="280" y="335"/>
                  <a:pt x="279" y="335"/>
                </a:cubicBezTo>
                <a:cubicBezTo>
                  <a:pt x="278" y="335"/>
                  <a:pt x="277" y="335"/>
                  <a:pt x="276" y="335"/>
                </a:cubicBezTo>
                <a:cubicBezTo>
                  <a:pt x="276" y="334"/>
                  <a:pt x="274" y="333"/>
                  <a:pt x="272" y="331"/>
                </a:cubicBezTo>
                <a:lnTo>
                  <a:pt x="260" y="319"/>
                </a:lnTo>
                <a:cubicBezTo>
                  <a:pt x="262" y="317"/>
                  <a:pt x="264" y="316"/>
                  <a:pt x="265" y="315"/>
                </a:cubicBezTo>
                <a:cubicBezTo>
                  <a:pt x="267" y="315"/>
                  <a:pt x="269" y="315"/>
                  <a:pt x="271" y="316"/>
                </a:cubicBezTo>
                <a:cubicBezTo>
                  <a:pt x="274" y="316"/>
                  <a:pt x="276" y="318"/>
                  <a:pt x="279" y="320"/>
                </a:cubicBezTo>
                <a:lnTo>
                  <a:pt x="280" y="319"/>
                </a:lnTo>
                <a:lnTo>
                  <a:pt x="258" y="297"/>
                </a:lnTo>
                <a:lnTo>
                  <a:pt x="257" y="298"/>
                </a:lnTo>
                <a:cubicBezTo>
                  <a:pt x="260" y="302"/>
                  <a:pt x="261" y="305"/>
                  <a:pt x="262" y="308"/>
                </a:cubicBezTo>
                <a:cubicBezTo>
                  <a:pt x="262" y="311"/>
                  <a:pt x="261" y="313"/>
                  <a:pt x="259" y="316"/>
                </a:cubicBezTo>
                <a:lnTo>
                  <a:pt x="258" y="317"/>
                </a:lnTo>
                <a:lnTo>
                  <a:pt x="241" y="300"/>
                </a:lnTo>
                <a:lnTo>
                  <a:pt x="245" y="295"/>
                </a:lnTo>
                <a:cubicBezTo>
                  <a:pt x="248" y="292"/>
                  <a:pt x="251" y="290"/>
                  <a:pt x="252" y="289"/>
                </a:cubicBezTo>
                <a:cubicBezTo>
                  <a:pt x="255" y="288"/>
                  <a:pt x="257" y="288"/>
                  <a:pt x="260" y="288"/>
                </a:cubicBezTo>
                <a:cubicBezTo>
                  <a:pt x="262" y="288"/>
                  <a:pt x="265" y="289"/>
                  <a:pt x="269" y="292"/>
                </a:cubicBezTo>
                <a:lnTo>
                  <a:pt x="270" y="291"/>
                </a:lnTo>
                <a:lnTo>
                  <a:pt x="258" y="278"/>
                </a:lnTo>
                <a:lnTo>
                  <a:pt x="223" y="313"/>
                </a:lnTo>
                <a:lnTo>
                  <a:pt x="224" y="314"/>
                </a:lnTo>
                <a:lnTo>
                  <a:pt x="225" y="313"/>
                </a:lnTo>
                <a:cubicBezTo>
                  <a:pt x="226" y="312"/>
                  <a:pt x="228" y="311"/>
                  <a:pt x="229" y="311"/>
                </a:cubicBezTo>
                <a:cubicBezTo>
                  <a:pt x="230" y="310"/>
                  <a:pt x="231" y="311"/>
                  <a:pt x="232" y="311"/>
                </a:cubicBezTo>
                <a:cubicBezTo>
                  <a:pt x="233" y="311"/>
                  <a:pt x="234" y="313"/>
                  <a:pt x="236" y="315"/>
                </a:cubicBezTo>
                <a:lnTo>
                  <a:pt x="263" y="342"/>
                </a:lnTo>
                <a:cubicBezTo>
                  <a:pt x="265" y="344"/>
                  <a:pt x="266" y="345"/>
                  <a:pt x="267" y="346"/>
                </a:cubicBezTo>
                <a:cubicBezTo>
                  <a:pt x="267" y="347"/>
                  <a:pt x="267" y="348"/>
                  <a:pt x="267" y="349"/>
                </a:cubicBezTo>
                <a:cubicBezTo>
                  <a:pt x="267" y="350"/>
                  <a:pt x="266" y="351"/>
                  <a:pt x="265" y="352"/>
                </a:cubicBezTo>
                <a:lnTo>
                  <a:pt x="263" y="354"/>
                </a:lnTo>
                <a:lnTo>
                  <a:pt x="264" y="355"/>
                </a:lnTo>
                <a:lnTo>
                  <a:pt x="300" y="319"/>
                </a:lnTo>
                <a:lnTo>
                  <a:pt x="289" y="304"/>
                </a:lnTo>
                <a:lnTo>
                  <a:pt x="288" y="305"/>
                </a:lnTo>
                <a:cubicBezTo>
                  <a:pt x="291" y="310"/>
                  <a:pt x="292" y="314"/>
                  <a:pt x="291" y="318"/>
                </a:cubicBezTo>
                <a:close/>
                <a:moveTo>
                  <a:pt x="316" y="222"/>
                </a:moveTo>
                <a:cubicBezTo>
                  <a:pt x="318" y="220"/>
                  <a:pt x="319" y="219"/>
                  <a:pt x="320" y="219"/>
                </a:cubicBezTo>
                <a:cubicBezTo>
                  <a:pt x="321" y="219"/>
                  <a:pt x="322" y="220"/>
                  <a:pt x="323" y="220"/>
                </a:cubicBezTo>
                <a:cubicBezTo>
                  <a:pt x="324" y="221"/>
                  <a:pt x="324" y="222"/>
                  <a:pt x="325" y="223"/>
                </a:cubicBezTo>
                <a:cubicBezTo>
                  <a:pt x="325" y="223"/>
                  <a:pt x="326" y="225"/>
                  <a:pt x="327" y="228"/>
                </a:cubicBezTo>
                <a:lnTo>
                  <a:pt x="338" y="252"/>
                </a:lnTo>
                <a:lnTo>
                  <a:pt x="311" y="240"/>
                </a:lnTo>
                <a:cubicBezTo>
                  <a:pt x="308" y="239"/>
                  <a:pt x="306" y="238"/>
                  <a:pt x="305" y="237"/>
                </a:cubicBezTo>
                <a:cubicBezTo>
                  <a:pt x="305" y="237"/>
                  <a:pt x="304" y="236"/>
                  <a:pt x="304" y="236"/>
                </a:cubicBezTo>
                <a:cubicBezTo>
                  <a:pt x="304" y="235"/>
                  <a:pt x="304" y="235"/>
                  <a:pt x="305" y="234"/>
                </a:cubicBezTo>
                <a:cubicBezTo>
                  <a:pt x="305" y="233"/>
                  <a:pt x="306" y="232"/>
                  <a:pt x="307" y="231"/>
                </a:cubicBezTo>
                <a:lnTo>
                  <a:pt x="306" y="229"/>
                </a:lnTo>
                <a:lnTo>
                  <a:pt x="286" y="250"/>
                </a:lnTo>
                <a:lnTo>
                  <a:pt x="287" y="251"/>
                </a:lnTo>
                <a:cubicBezTo>
                  <a:pt x="288" y="250"/>
                  <a:pt x="290" y="249"/>
                  <a:pt x="291" y="248"/>
                </a:cubicBezTo>
                <a:cubicBezTo>
                  <a:pt x="292" y="248"/>
                  <a:pt x="293" y="248"/>
                  <a:pt x="294" y="248"/>
                </a:cubicBezTo>
                <a:cubicBezTo>
                  <a:pt x="295" y="249"/>
                  <a:pt x="298" y="250"/>
                  <a:pt x="301" y="251"/>
                </a:cubicBezTo>
                <a:lnTo>
                  <a:pt x="307" y="254"/>
                </a:lnTo>
                <a:lnTo>
                  <a:pt x="317" y="276"/>
                </a:lnTo>
                <a:lnTo>
                  <a:pt x="288" y="264"/>
                </a:lnTo>
                <a:cubicBezTo>
                  <a:pt x="285" y="263"/>
                  <a:pt x="282" y="261"/>
                  <a:pt x="282" y="261"/>
                </a:cubicBezTo>
                <a:cubicBezTo>
                  <a:pt x="281" y="260"/>
                  <a:pt x="281" y="259"/>
                  <a:pt x="281" y="258"/>
                </a:cubicBezTo>
                <a:cubicBezTo>
                  <a:pt x="281" y="258"/>
                  <a:pt x="282" y="256"/>
                  <a:pt x="283" y="255"/>
                </a:cubicBezTo>
                <a:lnTo>
                  <a:pt x="282" y="254"/>
                </a:lnTo>
                <a:lnTo>
                  <a:pt x="264" y="272"/>
                </a:lnTo>
                <a:lnTo>
                  <a:pt x="265" y="273"/>
                </a:lnTo>
                <a:cubicBezTo>
                  <a:pt x="267" y="272"/>
                  <a:pt x="268" y="271"/>
                  <a:pt x="269" y="271"/>
                </a:cubicBezTo>
                <a:cubicBezTo>
                  <a:pt x="270" y="272"/>
                  <a:pt x="274" y="273"/>
                  <a:pt x="278" y="275"/>
                </a:cubicBezTo>
                <a:lnTo>
                  <a:pt x="326" y="295"/>
                </a:lnTo>
                <a:lnTo>
                  <a:pt x="327" y="294"/>
                </a:lnTo>
                <a:lnTo>
                  <a:pt x="312" y="256"/>
                </a:lnTo>
                <a:lnTo>
                  <a:pt x="349" y="272"/>
                </a:lnTo>
                <a:lnTo>
                  <a:pt x="350" y="271"/>
                </a:lnTo>
                <a:lnTo>
                  <a:pt x="329" y="223"/>
                </a:lnTo>
                <a:cubicBezTo>
                  <a:pt x="327" y="219"/>
                  <a:pt x="326" y="217"/>
                  <a:pt x="326" y="217"/>
                </a:cubicBezTo>
                <a:cubicBezTo>
                  <a:pt x="326" y="215"/>
                  <a:pt x="326" y="214"/>
                  <a:pt x="326" y="214"/>
                </a:cubicBezTo>
                <a:cubicBezTo>
                  <a:pt x="326" y="213"/>
                  <a:pt x="326" y="212"/>
                  <a:pt x="327" y="211"/>
                </a:cubicBezTo>
                <a:lnTo>
                  <a:pt x="326" y="210"/>
                </a:lnTo>
                <a:lnTo>
                  <a:pt x="315" y="221"/>
                </a:lnTo>
                <a:lnTo>
                  <a:pt x="316" y="222"/>
                </a:lnTo>
                <a:close/>
                <a:moveTo>
                  <a:pt x="362" y="205"/>
                </a:moveTo>
                <a:cubicBezTo>
                  <a:pt x="357" y="207"/>
                  <a:pt x="354" y="208"/>
                  <a:pt x="352" y="208"/>
                </a:cubicBezTo>
                <a:cubicBezTo>
                  <a:pt x="350" y="208"/>
                  <a:pt x="348" y="208"/>
                  <a:pt x="346" y="208"/>
                </a:cubicBezTo>
                <a:cubicBezTo>
                  <a:pt x="345" y="208"/>
                  <a:pt x="344" y="207"/>
                  <a:pt x="343" y="206"/>
                </a:cubicBezTo>
                <a:cubicBezTo>
                  <a:pt x="342" y="205"/>
                  <a:pt x="341" y="203"/>
                  <a:pt x="341" y="201"/>
                </a:cubicBezTo>
                <a:cubicBezTo>
                  <a:pt x="341" y="198"/>
                  <a:pt x="342" y="196"/>
                  <a:pt x="345" y="194"/>
                </a:cubicBezTo>
                <a:cubicBezTo>
                  <a:pt x="347" y="191"/>
                  <a:pt x="351" y="190"/>
                  <a:pt x="355" y="190"/>
                </a:cubicBezTo>
                <a:cubicBezTo>
                  <a:pt x="360" y="189"/>
                  <a:pt x="364" y="191"/>
                  <a:pt x="368" y="194"/>
                </a:cubicBezTo>
                <a:lnTo>
                  <a:pt x="369" y="192"/>
                </a:lnTo>
                <a:lnTo>
                  <a:pt x="355" y="179"/>
                </a:lnTo>
                <a:lnTo>
                  <a:pt x="354" y="180"/>
                </a:lnTo>
                <a:cubicBezTo>
                  <a:pt x="355" y="181"/>
                  <a:pt x="356" y="182"/>
                  <a:pt x="356" y="183"/>
                </a:cubicBezTo>
                <a:cubicBezTo>
                  <a:pt x="356" y="183"/>
                  <a:pt x="356" y="184"/>
                  <a:pt x="355" y="185"/>
                </a:cubicBezTo>
                <a:cubicBezTo>
                  <a:pt x="354" y="185"/>
                  <a:pt x="353" y="186"/>
                  <a:pt x="351" y="186"/>
                </a:cubicBezTo>
                <a:cubicBezTo>
                  <a:pt x="349" y="187"/>
                  <a:pt x="347" y="188"/>
                  <a:pt x="346" y="189"/>
                </a:cubicBezTo>
                <a:cubicBezTo>
                  <a:pt x="345" y="190"/>
                  <a:pt x="343" y="191"/>
                  <a:pt x="342" y="192"/>
                </a:cubicBezTo>
                <a:cubicBezTo>
                  <a:pt x="338" y="196"/>
                  <a:pt x="336" y="200"/>
                  <a:pt x="336" y="205"/>
                </a:cubicBezTo>
                <a:cubicBezTo>
                  <a:pt x="336" y="210"/>
                  <a:pt x="338" y="214"/>
                  <a:pt x="341" y="217"/>
                </a:cubicBezTo>
                <a:cubicBezTo>
                  <a:pt x="343" y="219"/>
                  <a:pt x="345" y="220"/>
                  <a:pt x="347" y="221"/>
                </a:cubicBezTo>
                <a:cubicBezTo>
                  <a:pt x="350" y="222"/>
                  <a:pt x="353" y="222"/>
                  <a:pt x="356" y="222"/>
                </a:cubicBezTo>
                <a:cubicBezTo>
                  <a:pt x="359" y="221"/>
                  <a:pt x="363" y="220"/>
                  <a:pt x="369" y="218"/>
                </a:cubicBezTo>
                <a:cubicBezTo>
                  <a:pt x="373" y="217"/>
                  <a:pt x="376" y="216"/>
                  <a:pt x="378" y="216"/>
                </a:cubicBezTo>
                <a:cubicBezTo>
                  <a:pt x="380" y="216"/>
                  <a:pt x="381" y="216"/>
                  <a:pt x="383" y="216"/>
                </a:cubicBezTo>
                <a:cubicBezTo>
                  <a:pt x="384" y="216"/>
                  <a:pt x="385" y="217"/>
                  <a:pt x="386" y="218"/>
                </a:cubicBezTo>
                <a:cubicBezTo>
                  <a:pt x="388" y="220"/>
                  <a:pt x="389" y="222"/>
                  <a:pt x="389" y="224"/>
                </a:cubicBezTo>
                <a:cubicBezTo>
                  <a:pt x="388" y="227"/>
                  <a:pt x="387" y="230"/>
                  <a:pt x="385" y="232"/>
                </a:cubicBezTo>
                <a:cubicBezTo>
                  <a:pt x="382" y="235"/>
                  <a:pt x="378" y="236"/>
                  <a:pt x="373" y="237"/>
                </a:cubicBezTo>
                <a:cubicBezTo>
                  <a:pt x="368" y="237"/>
                  <a:pt x="363" y="235"/>
                  <a:pt x="358" y="232"/>
                </a:cubicBezTo>
                <a:lnTo>
                  <a:pt x="357" y="233"/>
                </a:lnTo>
                <a:lnTo>
                  <a:pt x="372" y="249"/>
                </a:lnTo>
                <a:lnTo>
                  <a:pt x="374" y="248"/>
                </a:lnTo>
                <a:cubicBezTo>
                  <a:pt x="373" y="246"/>
                  <a:pt x="373" y="245"/>
                  <a:pt x="373" y="244"/>
                </a:cubicBezTo>
                <a:cubicBezTo>
                  <a:pt x="373" y="243"/>
                  <a:pt x="374" y="242"/>
                  <a:pt x="374" y="242"/>
                </a:cubicBezTo>
                <a:cubicBezTo>
                  <a:pt x="375" y="241"/>
                  <a:pt x="376" y="241"/>
                  <a:pt x="377" y="240"/>
                </a:cubicBezTo>
                <a:cubicBezTo>
                  <a:pt x="380" y="239"/>
                  <a:pt x="382" y="238"/>
                  <a:pt x="383" y="237"/>
                </a:cubicBezTo>
                <a:cubicBezTo>
                  <a:pt x="385" y="236"/>
                  <a:pt x="386" y="235"/>
                  <a:pt x="387" y="234"/>
                </a:cubicBezTo>
                <a:cubicBezTo>
                  <a:pt x="391" y="230"/>
                  <a:pt x="394" y="225"/>
                  <a:pt x="394" y="220"/>
                </a:cubicBezTo>
                <a:cubicBezTo>
                  <a:pt x="394" y="215"/>
                  <a:pt x="392" y="210"/>
                  <a:pt x="389" y="207"/>
                </a:cubicBezTo>
                <a:cubicBezTo>
                  <a:pt x="386" y="204"/>
                  <a:pt x="383" y="202"/>
                  <a:pt x="379" y="202"/>
                </a:cubicBezTo>
                <a:cubicBezTo>
                  <a:pt x="375" y="201"/>
                  <a:pt x="370" y="202"/>
                  <a:pt x="362" y="205"/>
                </a:cubicBezTo>
                <a:close/>
                <a:moveTo>
                  <a:pt x="733" y="152"/>
                </a:moveTo>
                <a:cubicBezTo>
                  <a:pt x="659" y="238"/>
                  <a:pt x="707" y="320"/>
                  <a:pt x="760" y="373"/>
                </a:cubicBezTo>
                <a:cubicBezTo>
                  <a:pt x="833" y="446"/>
                  <a:pt x="898" y="584"/>
                  <a:pt x="829" y="652"/>
                </a:cubicBezTo>
                <a:cubicBezTo>
                  <a:pt x="797" y="684"/>
                  <a:pt x="758" y="699"/>
                  <a:pt x="716" y="697"/>
                </a:cubicBezTo>
                <a:cubicBezTo>
                  <a:pt x="695" y="696"/>
                  <a:pt x="675" y="689"/>
                  <a:pt x="654" y="679"/>
                </a:cubicBezTo>
                <a:cubicBezTo>
                  <a:pt x="632" y="693"/>
                  <a:pt x="606" y="693"/>
                  <a:pt x="590" y="678"/>
                </a:cubicBezTo>
                <a:lnTo>
                  <a:pt x="296" y="418"/>
                </a:lnTo>
                <a:lnTo>
                  <a:pt x="242" y="473"/>
                </a:lnTo>
                <a:lnTo>
                  <a:pt x="97" y="328"/>
                </a:lnTo>
                <a:lnTo>
                  <a:pt x="113" y="312"/>
                </a:lnTo>
                <a:cubicBezTo>
                  <a:pt x="98" y="308"/>
                  <a:pt x="84" y="301"/>
                  <a:pt x="71" y="292"/>
                </a:cubicBezTo>
                <a:lnTo>
                  <a:pt x="103" y="260"/>
                </a:lnTo>
                <a:cubicBezTo>
                  <a:pt x="114" y="270"/>
                  <a:pt x="125" y="279"/>
                  <a:pt x="137" y="288"/>
                </a:cubicBezTo>
                <a:lnTo>
                  <a:pt x="153" y="272"/>
                </a:lnTo>
                <a:cubicBezTo>
                  <a:pt x="141" y="263"/>
                  <a:pt x="130" y="254"/>
                  <a:pt x="119" y="244"/>
                </a:cubicBezTo>
                <a:lnTo>
                  <a:pt x="171" y="192"/>
                </a:lnTo>
                <a:lnTo>
                  <a:pt x="202" y="223"/>
                </a:lnTo>
                <a:lnTo>
                  <a:pt x="218" y="207"/>
                </a:lnTo>
                <a:lnTo>
                  <a:pt x="187" y="176"/>
                </a:lnTo>
                <a:lnTo>
                  <a:pt x="240" y="124"/>
                </a:lnTo>
                <a:cubicBezTo>
                  <a:pt x="250" y="134"/>
                  <a:pt x="259" y="146"/>
                  <a:pt x="268" y="157"/>
                </a:cubicBezTo>
                <a:lnTo>
                  <a:pt x="284" y="141"/>
                </a:lnTo>
                <a:cubicBezTo>
                  <a:pt x="275" y="130"/>
                  <a:pt x="266" y="118"/>
                  <a:pt x="256" y="108"/>
                </a:cubicBezTo>
                <a:lnTo>
                  <a:pt x="291" y="72"/>
                </a:lnTo>
                <a:cubicBezTo>
                  <a:pt x="300" y="85"/>
                  <a:pt x="307" y="99"/>
                  <a:pt x="311" y="114"/>
                </a:cubicBezTo>
                <a:lnTo>
                  <a:pt x="327" y="98"/>
                </a:lnTo>
                <a:lnTo>
                  <a:pt x="472" y="243"/>
                </a:lnTo>
                <a:lnTo>
                  <a:pt x="417" y="297"/>
                </a:lnTo>
                <a:lnTo>
                  <a:pt x="677" y="592"/>
                </a:lnTo>
                <a:cubicBezTo>
                  <a:pt x="690" y="604"/>
                  <a:pt x="692" y="625"/>
                  <a:pt x="684" y="644"/>
                </a:cubicBezTo>
                <a:cubicBezTo>
                  <a:pt x="696" y="648"/>
                  <a:pt x="707" y="651"/>
                  <a:pt x="719" y="652"/>
                </a:cubicBezTo>
                <a:cubicBezTo>
                  <a:pt x="748" y="654"/>
                  <a:pt x="775" y="643"/>
                  <a:pt x="798" y="621"/>
                </a:cubicBezTo>
                <a:cubicBezTo>
                  <a:pt x="839" y="579"/>
                  <a:pt x="794" y="471"/>
                  <a:pt x="729" y="405"/>
                </a:cubicBezTo>
                <a:cubicBezTo>
                  <a:pt x="636" y="312"/>
                  <a:pt x="625" y="209"/>
                  <a:pt x="700" y="123"/>
                </a:cubicBezTo>
                <a:lnTo>
                  <a:pt x="733" y="152"/>
                </a:lnTo>
                <a:close/>
                <a:moveTo>
                  <a:pt x="446" y="243"/>
                </a:moveTo>
                <a:lnTo>
                  <a:pt x="327" y="123"/>
                </a:lnTo>
                <a:lnTo>
                  <a:pt x="122" y="328"/>
                </a:lnTo>
                <a:lnTo>
                  <a:pt x="242" y="447"/>
                </a:lnTo>
                <a:lnTo>
                  <a:pt x="446" y="243"/>
                </a:lnTo>
                <a:close/>
              </a:path>
            </a:pathLst>
          </a:custGeom>
          <a:solidFill>
            <a:schemeClr val="accent1"/>
          </a:solidFill>
          <a:ln>
            <a:noFill/>
          </a:ln>
        </p:spPr>
        <p:txBody>
          <a:bodyPr/>
          <a:lstStyle/>
          <a:p>
            <a:endParaRPr lang="zh-CN" altLang="en-US">
              <a:latin typeface="+mn-ea"/>
            </a:endParaRPr>
          </a:p>
        </p:txBody>
      </p:sp>
      <p:sp>
        <p:nvSpPr>
          <p:cNvPr id="59" name="female-group_23038"/>
          <p:cNvSpPr>
            <a:spLocks noChangeAspect="1"/>
          </p:cNvSpPr>
          <p:nvPr/>
        </p:nvSpPr>
        <p:spPr bwMode="auto">
          <a:xfrm>
            <a:off x="4962832" y="4800381"/>
            <a:ext cx="442428" cy="423762"/>
          </a:xfrm>
          <a:custGeom>
            <a:avLst/>
            <a:gdLst>
              <a:gd name="connsiteX0" fmla="*/ 193845 w 558900"/>
              <a:gd name="connsiteY0" fmla="*/ 66073 h 535321"/>
              <a:gd name="connsiteX1" fmla="*/ 300459 w 558900"/>
              <a:gd name="connsiteY1" fmla="*/ 177338 h 535321"/>
              <a:gd name="connsiteX2" fmla="*/ 247152 w 558900"/>
              <a:gd name="connsiteY2" fmla="*/ 304728 h 535321"/>
              <a:gd name="connsiteX3" fmla="*/ 256844 w 558900"/>
              <a:gd name="connsiteY3" fmla="*/ 357942 h 535321"/>
              <a:gd name="connsiteX4" fmla="*/ 386074 w 558900"/>
              <a:gd name="connsiteY4" fmla="*/ 456307 h 535321"/>
              <a:gd name="connsiteX5" fmla="*/ 386074 w 558900"/>
              <a:gd name="connsiteY5" fmla="*/ 470820 h 535321"/>
              <a:gd name="connsiteX6" fmla="*/ 193845 w 558900"/>
              <a:gd name="connsiteY6" fmla="*/ 535321 h 535321"/>
              <a:gd name="connsiteX7" fmla="*/ 0 w 558900"/>
              <a:gd name="connsiteY7" fmla="*/ 470820 h 535321"/>
              <a:gd name="connsiteX8" fmla="*/ 0 w 558900"/>
              <a:gd name="connsiteY8" fmla="*/ 456307 h 535321"/>
              <a:gd name="connsiteX9" fmla="*/ 127614 w 558900"/>
              <a:gd name="connsiteY9" fmla="*/ 357942 h 535321"/>
              <a:gd name="connsiteX10" fmla="*/ 140537 w 558900"/>
              <a:gd name="connsiteY10" fmla="*/ 304728 h 535321"/>
              <a:gd name="connsiteX11" fmla="*/ 88845 w 558900"/>
              <a:gd name="connsiteY11" fmla="*/ 177338 h 535321"/>
              <a:gd name="connsiteX12" fmla="*/ 193845 w 558900"/>
              <a:gd name="connsiteY12" fmla="*/ 66073 h 535321"/>
              <a:gd name="connsiteX13" fmla="*/ 378041 w 558900"/>
              <a:gd name="connsiteY13" fmla="*/ 0 h 535321"/>
              <a:gd name="connsiteX14" fmla="*/ 473315 w 558900"/>
              <a:gd name="connsiteY14" fmla="*/ 104803 h 535321"/>
              <a:gd name="connsiteX15" fmla="*/ 428100 w 558900"/>
              <a:gd name="connsiteY15" fmla="*/ 224116 h 535321"/>
              <a:gd name="connsiteX16" fmla="*/ 436174 w 558900"/>
              <a:gd name="connsiteY16" fmla="*/ 261200 h 535321"/>
              <a:gd name="connsiteX17" fmla="*/ 558900 w 558900"/>
              <a:gd name="connsiteY17" fmla="*/ 354716 h 535321"/>
              <a:gd name="connsiteX18" fmla="*/ 558900 w 558900"/>
              <a:gd name="connsiteY18" fmla="*/ 367615 h 535321"/>
              <a:gd name="connsiteX19" fmla="*/ 424871 w 558900"/>
              <a:gd name="connsiteY19" fmla="*/ 427272 h 535321"/>
              <a:gd name="connsiteX20" fmla="*/ 287612 w 558900"/>
              <a:gd name="connsiteY20" fmla="*/ 322469 h 535321"/>
              <a:gd name="connsiteX21" fmla="*/ 344130 w 558900"/>
              <a:gd name="connsiteY21" fmla="*/ 177358 h 535321"/>
              <a:gd name="connsiteX22" fmla="*/ 290842 w 558900"/>
              <a:gd name="connsiteY22" fmla="*/ 58045 h 535321"/>
              <a:gd name="connsiteX23" fmla="*/ 378041 w 558900"/>
              <a:gd name="connsiteY23" fmla="*/ 0 h 5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8900" h="535321">
                <a:moveTo>
                  <a:pt x="193845" y="66073"/>
                </a:moveTo>
                <a:cubicBezTo>
                  <a:pt x="248767" y="66073"/>
                  <a:pt x="300459" y="104774"/>
                  <a:pt x="300459" y="177338"/>
                </a:cubicBezTo>
                <a:cubicBezTo>
                  <a:pt x="300459" y="225714"/>
                  <a:pt x="276229" y="274090"/>
                  <a:pt x="247152" y="304728"/>
                </a:cubicBezTo>
                <a:cubicBezTo>
                  <a:pt x="235844" y="338592"/>
                  <a:pt x="253613" y="356329"/>
                  <a:pt x="256844" y="357942"/>
                </a:cubicBezTo>
                <a:cubicBezTo>
                  <a:pt x="318228" y="377292"/>
                  <a:pt x="386074" y="417606"/>
                  <a:pt x="386074" y="456307"/>
                </a:cubicBezTo>
                <a:lnTo>
                  <a:pt x="386074" y="470820"/>
                </a:lnTo>
                <a:cubicBezTo>
                  <a:pt x="386074" y="524033"/>
                  <a:pt x="287536" y="535321"/>
                  <a:pt x="193845" y="535321"/>
                </a:cubicBezTo>
                <a:cubicBezTo>
                  <a:pt x="100153" y="535321"/>
                  <a:pt x="0" y="524033"/>
                  <a:pt x="0" y="470820"/>
                </a:cubicBezTo>
                <a:lnTo>
                  <a:pt x="0" y="456307"/>
                </a:lnTo>
                <a:cubicBezTo>
                  <a:pt x="0" y="417606"/>
                  <a:pt x="69461" y="378905"/>
                  <a:pt x="127614" y="357942"/>
                </a:cubicBezTo>
                <a:cubicBezTo>
                  <a:pt x="130845" y="356329"/>
                  <a:pt x="151845" y="335367"/>
                  <a:pt x="140537" y="304728"/>
                </a:cubicBezTo>
                <a:cubicBezTo>
                  <a:pt x="111461" y="274090"/>
                  <a:pt x="88845" y="225714"/>
                  <a:pt x="88845" y="177338"/>
                </a:cubicBezTo>
                <a:cubicBezTo>
                  <a:pt x="88845" y="104774"/>
                  <a:pt x="137307" y="66073"/>
                  <a:pt x="193845" y="66073"/>
                </a:cubicBezTo>
                <a:close/>
                <a:moveTo>
                  <a:pt x="378041" y="0"/>
                </a:moveTo>
                <a:cubicBezTo>
                  <a:pt x="429715" y="0"/>
                  <a:pt x="473315" y="35472"/>
                  <a:pt x="473315" y="104803"/>
                </a:cubicBezTo>
                <a:cubicBezTo>
                  <a:pt x="473315" y="149948"/>
                  <a:pt x="453937" y="195094"/>
                  <a:pt x="428100" y="224116"/>
                </a:cubicBezTo>
                <a:cubicBezTo>
                  <a:pt x="416797" y="256363"/>
                  <a:pt x="432945" y="259588"/>
                  <a:pt x="436174" y="261200"/>
                </a:cubicBezTo>
                <a:cubicBezTo>
                  <a:pt x="494308" y="280548"/>
                  <a:pt x="558900" y="316020"/>
                  <a:pt x="558900" y="354716"/>
                </a:cubicBezTo>
                <a:lnTo>
                  <a:pt x="558900" y="367615"/>
                </a:lnTo>
                <a:cubicBezTo>
                  <a:pt x="558900" y="407924"/>
                  <a:pt x="495922" y="422435"/>
                  <a:pt x="424871" y="427272"/>
                </a:cubicBezTo>
                <a:cubicBezTo>
                  <a:pt x="403878" y="374065"/>
                  <a:pt x="332827" y="340205"/>
                  <a:pt x="287612" y="322469"/>
                </a:cubicBezTo>
                <a:cubicBezTo>
                  <a:pt x="316679" y="288610"/>
                  <a:pt x="344130" y="235403"/>
                  <a:pt x="344130" y="177358"/>
                </a:cubicBezTo>
                <a:cubicBezTo>
                  <a:pt x="344130" y="124151"/>
                  <a:pt x="321523" y="83842"/>
                  <a:pt x="290842" y="58045"/>
                </a:cubicBezTo>
                <a:cubicBezTo>
                  <a:pt x="305375" y="19348"/>
                  <a:pt x="339286" y="0"/>
                  <a:pt x="378041" y="0"/>
                </a:cubicBezTo>
                <a:close/>
              </a:path>
            </a:pathLst>
          </a:custGeom>
          <a:solidFill>
            <a:schemeClr val="accent1"/>
          </a:solidFill>
          <a:ln>
            <a:noFill/>
          </a:ln>
        </p:spPr>
        <p:txBody>
          <a:bodyPr/>
          <a:lstStyle/>
          <a:p>
            <a:endParaRPr lang="zh-CN" altLang="en-US">
              <a:latin typeface="+mn-ea"/>
            </a:endParaRPr>
          </a:p>
        </p:txBody>
      </p:sp>
      <p:sp>
        <p:nvSpPr>
          <p:cNvPr id="60" name="矩形 59"/>
          <p:cNvSpPr/>
          <p:nvPr/>
        </p:nvSpPr>
        <p:spPr>
          <a:xfrm>
            <a:off x="5484058" y="2896736"/>
            <a:ext cx="1109018" cy="276999"/>
          </a:xfrm>
          <a:prstGeom prst="rect">
            <a:avLst/>
          </a:prstGeom>
        </p:spPr>
        <p:txBody>
          <a:bodyPr wrap="square">
            <a:spAutoFit/>
          </a:bodyPr>
          <a:lstStyle/>
          <a:p>
            <a:r>
              <a:rPr lang="zh-CN" altLang="en-US" sz="1200" b="1" dirty="0">
                <a:solidFill>
                  <a:schemeClr val="accent1"/>
                </a:solidFill>
                <a:latin typeface="+mn-ea"/>
              </a:rPr>
              <a:t>新媒体</a:t>
            </a:r>
            <a:endParaRPr lang="en-US" altLang="zh-CN" sz="1200" b="1" dirty="0">
              <a:solidFill>
                <a:schemeClr val="accent1"/>
              </a:solidFill>
              <a:latin typeface="+mn-ea"/>
            </a:endParaRPr>
          </a:p>
        </p:txBody>
      </p:sp>
      <p:sp>
        <p:nvSpPr>
          <p:cNvPr id="61" name="矩形 60"/>
          <p:cNvSpPr/>
          <p:nvPr/>
        </p:nvSpPr>
        <p:spPr>
          <a:xfrm>
            <a:off x="5536575" y="3182327"/>
            <a:ext cx="2330677" cy="461665"/>
          </a:xfrm>
          <a:prstGeom prst="rect">
            <a:avLst/>
          </a:prstGeom>
        </p:spPr>
        <p:txBody>
          <a:bodyPr wrap="square">
            <a:spAutoFit/>
          </a:bodyPr>
          <a:lstStyle/>
          <a:p>
            <a:pPr marL="171450" indent="-171450">
              <a:buFont typeface="Arial" panose="020B0604020202090204" pitchFamily="34" charset="0"/>
              <a:buChar char="•"/>
            </a:pPr>
            <a:r>
              <a:rPr lang="zh-CN" altLang="en-US" sz="1200" dirty="0">
                <a:latin typeface="+mn-ea"/>
              </a:rPr>
              <a:t>微信公众号</a:t>
            </a:r>
            <a:r>
              <a:rPr lang="en-US" altLang="zh-CN" sz="1200" dirty="0">
                <a:latin typeface="+mn-ea"/>
              </a:rPr>
              <a:t>/</a:t>
            </a:r>
            <a:r>
              <a:rPr lang="zh-CN" altLang="en-US" sz="1200" dirty="0">
                <a:latin typeface="+mn-ea"/>
              </a:rPr>
              <a:t>小程序</a:t>
            </a:r>
            <a:r>
              <a:rPr lang="en-US" altLang="zh-CN" sz="1200" dirty="0">
                <a:latin typeface="+mn-ea"/>
              </a:rPr>
              <a:t>/</a:t>
            </a:r>
            <a:r>
              <a:rPr lang="zh-CN" altLang="en-US" sz="1200" dirty="0">
                <a:latin typeface="+mn-ea"/>
              </a:rPr>
              <a:t>朋友圈</a:t>
            </a:r>
          </a:p>
          <a:p>
            <a:pPr marL="171450" indent="-171450">
              <a:buFont typeface="Arial" panose="020B0604020202090204" pitchFamily="34" charset="0"/>
              <a:buChar char="•"/>
            </a:pPr>
            <a:r>
              <a:rPr lang="zh-CN" altLang="en-US" sz="1200" dirty="0">
                <a:latin typeface="+mn-ea"/>
              </a:rPr>
              <a:t>线上新闻类</a:t>
            </a:r>
            <a:r>
              <a:rPr lang="en-US" altLang="zh-CN" sz="1200" dirty="0">
                <a:latin typeface="+mn-ea"/>
              </a:rPr>
              <a:t>APP</a:t>
            </a:r>
          </a:p>
        </p:txBody>
      </p:sp>
      <p:sp>
        <p:nvSpPr>
          <p:cNvPr id="62" name="矩形 61"/>
          <p:cNvSpPr/>
          <p:nvPr/>
        </p:nvSpPr>
        <p:spPr>
          <a:xfrm>
            <a:off x="5484058" y="3885249"/>
            <a:ext cx="1109018" cy="276999"/>
          </a:xfrm>
          <a:prstGeom prst="rect">
            <a:avLst/>
          </a:prstGeom>
        </p:spPr>
        <p:txBody>
          <a:bodyPr wrap="square">
            <a:spAutoFit/>
          </a:bodyPr>
          <a:lstStyle/>
          <a:p>
            <a:r>
              <a:rPr lang="zh-CN" altLang="en-US" sz="1200" b="1" dirty="0">
                <a:solidFill>
                  <a:schemeClr val="accent1"/>
                </a:solidFill>
                <a:latin typeface="+mn-ea"/>
              </a:rPr>
              <a:t>传统媒体</a:t>
            </a:r>
            <a:endParaRPr lang="en-US" altLang="zh-CN" sz="1200" b="1" dirty="0">
              <a:solidFill>
                <a:schemeClr val="accent1"/>
              </a:solidFill>
              <a:latin typeface="+mn-ea"/>
            </a:endParaRPr>
          </a:p>
        </p:txBody>
      </p:sp>
      <p:sp>
        <p:nvSpPr>
          <p:cNvPr id="63" name="矩形 62"/>
          <p:cNvSpPr/>
          <p:nvPr/>
        </p:nvSpPr>
        <p:spPr>
          <a:xfrm>
            <a:off x="5536575" y="4172071"/>
            <a:ext cx="2330677" cy="461665"/>
          </a:xfrm>
          <a:prstGeom prst="rect">
            <a:avLst/>
          </a:prstGeom>
        </p:spPr>
        <p:txBody>
          <a:bodyPr wrap="square">
            <a:spAutoFit/>
          </a:bodyPr>
          <a:lstStyle/>
          <a:p>
            <a:pPr marL="171450" indent="-171450">
              <a:buFont typeface="Arial" panose="020B0604020202090204" pitchFamily="34" charset="0"/>
              <a:buChar char="•"/>
            </a:pPr>
            <a:r>
              <a:rPr lang="zh-CN" altLang="en-US" sz="1200" dirty="0">
                <a:latin typeface="+mn-ea"/>
              </a:rPr>
              <a:t>电视台：浙江卫视</a:t>
            </a:r>
            <a:r>
              <a:rPr lang="en-US" altLang="zh-CN" sz="1200" dirty="0">
                <a:latin typeface="+mn-ea"/>
              </a:rPr>
              <a:t>/</a:t>
            </a:r>
            <a:r>
              <a:rPr lang="zh-CN" altLang="en-US" sz="1200" dirty="0">
                <a:latin typeface="+mn-ea"/>
              </a:rPr>
              <a:t>央视</a:t>
            </a:r>
          </a:p>
          <a:p>
            <a:pPr marL="171450" indent="-171450">
              <a:buFont typeface="Arial" panose="020B0604020202090204" pitchFamily="34" charset="0"/>
              <a:buChar char="•"/>
            </a:pPr>
            <a:r>
              <a:rPr lang="zh-CN" altLang="en-US" sz="1200" dirty="0">
                <a:latin typeface="+mn-ea"/>
              </a:rPr>
              <a:t>纸媒：都市快报</a:t>
            </a:r>
          </a:p>
        </p:txBody>
      </p:sp>
      <p:sp>
        <p:nvSpPr>
          <p:cNvPr id="64" name="矩形 63"/>
          <p:cNvSpPr/>
          <p:nvPr/>
        </p:nvSpPr>
        <p:spPr>
          <a:xfrm>
            <a:off x="5484058" y="4873763"/>
            <a:ext cx="1109018" cy="276999"/>
          </a:xfrm>
          <a:prstGeom prst="rect">
            <a:avLst/>
          </a:prstGeom>
        </p:spPr>
        <p:txBody>
          <a:bodyPr wrap="square">
            <a:spAutoFit/>
          </a:bodyPr>
          <a:lstStyle/>
          <a:p>
            <a:r>
              <a:rPr lang="zh-CN" altLang="en-US" sz="1200" b="1" dirty="0">
                <a:solidFill>
                  <a:schemeClr val="accent1"/>
                </a:solidFill>
                <a:latin typeface="+mn-ea"/>
              </a:rPr>
              <a:t>熟人推荐</a:t>
            </a:r>
            <a:endParaRPr lang="en-US" altLang="zh-CN" sz="1200" b="1" dirty="0">
              <a:solidFill>
                <a:schemeClr val="accent1"/>
              </a:solidFill>
              <a:latin typeface="+mn-ea"/>
            </a:endParaRPr>
          </a:p>
        </p:txBody>
      </p:sp>
      <p:sp>
        <p:nvSpPr>
          <p:cNvPr id="65" name="矩形 64"/>
          <p:cNvSpPr/>
          <p:nvPr/>
        </p:nvSpPr>
        <p:spPr>
          <a:xfrm>
            <a:off x="5536575" y="5161816"/>
            <a:ext cx="2330677" cy="646331"/>
          </a:xfrm>
          <a:prstGeom prst="rect">
            <a:avLst/>
          </a:prstGeom>
        </p:spPr>
        <p:txBody>
          <a:bodyPr wrap="square">
            <a:spAutoFit/>
          </a:bodyPr>
          <a:lstStyle/>
          <a:p>
            <a:pPr marL="171450" indent="-171450">
              <a:buFont typeface="Arial" panose="020B0604020202090204" pitchFamily="34" charset="0"/>
              <a:buChar char="•"/>
            </a:pPr>
            <a:r>
              <a:rPr lang="zh-CN" altLang="en-US" sz="1200" dirty="0">
                <a:latin typeface="+mn-ea"/>
              </a:rPr>
              <a:t>朋友</a:t>
            </a:r>
            <a:r>
              <a:rPr lang="en-US" altLang="zh-CN" sz="1200" dirty="0">
                <a:latin typeface="+mn-ea"/>
              </a:rPr>
              <a:t>/</a:t>
            </a:r>
            <a:r>
              <a:rPr lang="zh-CN" altLang="en-US" sz="1200" dirty="0">
                <a:latin typeface="+mn-ea"/>
              </a:rPr>
              <a:t>合作伙伴</a:t>
            </a:r>
            <a:endParaRPr lang="en-US" altLang="zh-CN" sz="1200" dirty="0">
              <a:latin typeface="+mn-ea"/>
            </a:endParaRPr>
          </a:p>
          <a:p>
            <a:pPr marL="171450" indent="-171450">
              <a:buFont typeface="Arial" panose="020B0604020202090204" pitchFamily="34" charset="0"/>
              <a:buChar char="•"/>
            </a:pPr>
            <a:r>
              <a:rPr lang="zh-CN" altLang="en-US" sz="1200" dirty="0">
                <a:latin typeface="+mn-ea"/>
              </a:rPr>
              <a:t>公关广告公司</a:t>
            </a:r>
            <a:endParaRPr lang="en-US" altLang="zh-CN" sz="1200" dirty="0">
              <a:latin typeface="+mn-ea"/>
            </a:endParaRPr>
          </a:p>
          <a:p>
            <a:pPr marL="171450" indent="-171450">
              <a:buFont typeface="Arial" panose="020B0604020202090204" pitchFamily="34" charset="0"/>
              <a:buChar char="•"/>
            </a:pPr>
            <a:r>
              <a:rPr lang="zh-CN" altLang="en-US" sz="1200" dirty="0">
                <a:latin typeface="+mn-ea"/>
              </a:rPr>
              <a:t>行业会议</a:t>
            </a:r>
          </a:p>
        </p:txBody>
      </p:sp>
      <p:grpSp>
        <p:nvGrpSpPr>
          <p:cNvPr id="11" name="组合 10"/>
          <p:cNvGrpSpPr/>
          <p:nvPr/>
        </p:nvGrpSpPr>
        <p:grpSpPr>
          <a:xfrm>
            <a:off x="8863053" y="2743823"/>
            <a:ext cx="3220786" cy="1859983"/>
            <a:chOff x="9135190" y="2743823"/>
            <a:chExt cx="3220786" cy="1859983"/>
          </a:xfrm>
        </p:grpSpPr>
        <p:grpSp>
          <p:nvGrpSpPr>
            <p:cNvPr id="7" name="组合 6"/>
            <p:cNvGrpSpPr/>
            <p:nvPr/>
          </p:nvGrpSpPr>
          <p:grpSpPr>
            <a:xfrm>
              <a:off x="9135190" y="2965234"/>
              <a:ext cx="3220786" cy="1638572"/>
              <a:chOff x="9213933" y="2652383"/>
              <a:chExt cx="3220786" cy="1638572"/>
            </a:xfrm>
          </p:grpSpPr>
          <p:graphicFrame>
            <p:nvGraphicFramePr>
              <p:cNvPr id="21" name="图表 20"/>
              <p:cNvGraphicFramePr/>
              <p:nvPr/>
            </p:nvGraphicFramePr>
            <p:xfrm>
              <a:off x="9213933" y="2652383"/>
              <a:ext cx="3220786" cy="1638572"/>
            </p:xfrm>
            <a:graphic>
              <a:graphicData uri="http://schemas.openxmlformats.org/drawingml/2006/chart">
                <c:chart xmlns:c="http://schemas.openxmlformats.org/drawingml/2006/chart" xmlns:r="http://schemas.openxmlformats.org/officeDocument/2006/relationships" r:id="rId6"/>
              </a:graphicData>
            </a:graphic>
          </p:graphicFrame>
          <p:sp>
            <p:nvSpPr>
              <p:cNvPr id="24" name="矩形 23"/>
              <p:cNvSpPr/>
              <p:nvPr/>
            </p:nvSpPr>
            <p:spPr>
              <a:xfrm>
                <a:off x="9213933" y="2765856"/>
                <a:ext cx="2383272" cy="551505"/>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n-ea"/>
                </a:endParaRPr>
              </a:p>
            </p:txBody>
          </p:sp>
        </p:grpSp>
        <p:sp>
          <p:nvSpPr>
            <p:cNvPr id="66" name="矩形 65"/>
            <p:cNvSpPr/>
            <p:nvPr/>
          </p:nvSpPr>
          <p:spPr>
            <a:xfrm>
              <a:off x="9387212" y="2743823"/>
              <a:ext cx="1984652" cy="276999"/>
            </a:xfrm>
            <a:prstGeom prst="rect">
              <a:avLst/>
            </a:prstGeom>
          </p:spPr>
          <p:txBody>
            <a:bodyPr wrap="square">
              <a:spAutoFit/>
            </a:bodyPr>
            <a:lstStyle/>
            <a:p>
              <a:pPr algn="ctr"/>
              <a:r>
                <a:rPr lang="zh-CN" altLang="en-US" sz="1200" b="1" dirty="0">
                  <a:latin typeface="+mn-ea"/>
                </a:rPr>
                <a:t>目标企业希望体现的形象</a:t>
              </a:r>
              <a:endParaRPr lang="en-US" altLang="zh-CN" sz="1200" b="1" dirty="0">
                <a:latin typeface="+mn-ea"/>
              </a:endParaRPr>
            </a:p>
          </p:txBody>
        </p:sp>
      </p:grpSp>
    </p:spTree>
    <p:custDataLst>
      <p:tags r:id="rId1"/>
    </p:custDataLst>
    <p:extLst>
      <p:ext uri="{BB962C8B-B14F-4D97-AF65-F5344CB8AC3E}">
        <p14:creationId xmlns:p14="http://schemas.microsoft.com/office/powerpoint/2010/main" val="64218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3934215"/>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800" dirty="0"/>
              <a:t>传播建议的基础</a:t>
            </a:r>
            <a:endParaRPr lang="en-US" altLang="zh-CN" sz="2800" dirty="0"/>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宏观环境洞察</a:t>
            </a: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受众洞察</a:t>
            </a:r>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对标洞察</a:t>
            </a:r>
          </a:p>
          <a:p>
            <a:pPr lvl="0">
              <a:spcAft>
                <a:spcPts val="1200"/>
              </a:spcAft>
            </a:pPr>
            <a:r>
              <a:rPr lang="zh-CN" altLang="en-US" sz="2600" dirty="0">
                <a:solidFill>
                  <a:schemeClr val="accent3">
                    <a:lumMod val="40000"/>
                    <a:lumOff val="60000"/>
                  </a:schemeClr>
                </a:solidFill>
              </a:rPr>
              <a:t>短期传播建议</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129408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5890-A2CB-4BCA-B780-1819E80D7834}"/>
              </a:ext>
            </a:extLst>
          </p:cNvPr>
          <p:cNvSpPr>
            <a:spLocks noGrp="1"/>
          </p:cNvSpPr>
          <p:nvPr>
            <p:ph type="title"/>
          </p:nvPr>
        </p:nvSpPr>
        <p:spPr/>
        <p:txBody>
          <a:bodyPr/>
          <a:lstStyle/>
          <a:p>
            <a:r>
              <a:rPr lang="zh-CN" altLang="en-US" dirty="0"/>
              <a:t>对标</a:t>
            </a:r>
            <a:r>
              <a:rPr lang="ja-JP" altLang="en-US" dirty="0"/>
              <a:t>结论</a:t>
            </a:r>
            <a:r>
              <a:rPr lang="zh-CN" altLang="en-US" dirty="0"/>
              <a:t>总览</a:t>
            </a:r>
            <a:endParaRPr lang="ca-ES" dirty="0"/>
          </a:p>
        </p:txBody>
      </p:sp>
      <p:sp>
        <p:nvSpPr>
          <p:cNvPr id="3" name="灯片编号占位符 2">
            <a:extLst>
              <a:ext uri="{FF2B5EF4-FFF2-40B4-BE49-F238E27FC236}">
                <a16:creationId xmlns:a16="http://schemas.microsoft.com/office/drawing/2014/main" id="{8EE5BB76-90A0-4640-AF27-1819082058EF}"/>
              </a:ext>
            </a:extLst>
          </p:cNvPr>
          <p:cNvSpPr>
            <a:spLocks noGrp="1"/>
          </p:cNvSpPr>
          <p:nvPr>
            <p:ph type="sldNum" sz="quarter" idx="14"/>
          </p:nvPr>
        </p:nvSpPr>
        <p:spPr/>
        <p:txBody>
          <a:bodyPr/>
          <a:lstStyle/>
          <a:p>
            <a:fld id="{E6049C3D-CCF1-41B9-A681-D61E0CAE4A17}" type="slidenum">
              <a:rPr lang="en-US" altLang="zh-CN" smtClean="0"/>
              <a:pPr/>
              <a:t>17</a:t>
            </a:fld>
            <a:endParaRPr lang="en-US" dirty="0"/>
          </a:p>
        </p:txBody>
      </p:sp>
      <p:sp>
        <p:nvSpPr>
          <p:cNvPr id="4" name="文本占位符 3">
            <a:extLst>
              <a:ext uri="{FF2B5EF4-FFF2-40B4-BE49-F238E27FC236}">
                <a16:creationId xmlns:a16="http://schemas.microsoft.com/office/drawing/2014/main" id="{783493E7-F398-4718-93F8-61B0AE6978D2}"/>
              </a:ext>
            </a:extLst>
          </p:cNvPr>
          <p:cNvSpPr>
            <a:spLocks noGrp="1"/>
          </p:cNvSpPr>
          <p:nvPr>
            <p:ph type="body" sz="quarter" idx="15"/>
          </p:nvPr>
        </p:nvSpPr>
        <p:spPr/>
        <p:txBody>
          <a:bodyPr/>
          <a:lstStyle/>
          <a:p>
            <a:endParaRPr lang="ca-ES"/>
          </a:p>
        </p:txBody>
      </p:sp>
      <p:cxnSp>
        <p:nvCxnSpPr>
          <p:cNvPr id="113" name="Gerade Verbindung 79">
            <a:extLst>
              <a:ext uri="{FF2B5EF4-FFF2-40B4-BE49-F238E27FC236}">
                <a16:creationId xmlns:a16="http://schemas.microsoft.com/office/drawing/2014/main" id="{34E7F4A0-0F3C-F047-BF95-88CFBD994A33}"/>
              </a:ext>
            </a:extLst>
          </p:cNvPr>
          <p:cNvCxnSpPr>
            <a:cxnSpLocks/>
          </p:cNvCxnSpPr>
          <p:nvPr>
            <p:custDataLst>
              <p:tags r:id="rId1"/>
            </p:custDataLst>
          </p:nvPr>
        </p:nvCxnSpPr>
        <p:spPr bwMode="gray">
          <a:xfrm>
            <a:off x="514863" y="1618768"/>
            <a:ext cx="3420044"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14" name="Rectangle 15">
            <a:extLst>
              <a:ext uri="{FF2B5EF4-FFF2-40B4-BE49-F238E27FC236}">
                <a16:creationId xmlns:a16="http://schemas.microsoft.com/office/drawing/2014/main" id="{FE1D6EA6-DFEC-9949-88D5-5EA4BA3960EB}"/>
              </a:ext>
            </a:extLst>
          </p:cNvPr>
          <p:cNvSpPr>
            <a:spLocks noChangeArrowheads="1"/>
          </p:cNvSpPr>
          <p:nvPr>
            <p:custDataLst>
              <p:tags r:id="rId2"/>
            </p:custDataLst>
          </p:nvPr>
        </p:nvSpPr>
        <p:spPr bwMode="gray">
          <a:xfrm>
            <a:off x="514863" y="1240124"/>
            <a:ext cx="3020230" cy="431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107944" anchor="b" anchorCtr="0">
            <a:noAutofit/>
          </a:bodyPr>
          <a:lstStyle>
            <a:lvl1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9pPr>
          </a:lstStyle>
          <a:p>
            <a:pPr marL="12694" defTabSz="913714">
              <a:spcBef>
                <a:spcPts val="388"/>
              </a:spcBef>
              <a:buClr>
                <a:srgbClr val="000000"/>
              </a:buClr>
              <a:buSzPct val="100000"/>
              <a:tabLst>
                <a:tab pos="723538" algn="l"/>
                <a:tab pos="1447076" algn="l"/>
                <a:tab pos="2170614" algn="l"/>
                <a:tab pos="2894152" algn="l"/>
                <a:tab pos="3617690" algn="l"/>
              </a:tabLst>
              <a:defRPr/>
            </a:pPr>
            <a:r>
              <a:rPr lang="ja-JP" altLang="en-GB" sz="1400" b="1" dirty="0">
                <a:solidFill>
                  <a:schemeClr val="accent1"/>
                </a:solidFill>
                <a:latin typeface="+mn-ea"/>
                <a:ea typeface="+mn-ea"/>
              </a:rPr>
              <a:t>对</a:t>
            </a:r>
            <a:r>
              <a:rPr lang="ja-JP" altLang="en-US" sz="1400" b="1" dirty="0">
                <a:solidFill>
                  <a:schemeClr val="accent1"/>
                </a:solidFill>
                <a:latin typeface="+mn-ea"/>
                <a:ea typeface="+mn-ea"/>
              </a:rPr>
              <a:t>大众日常传播是基础</a:t>
            </a:r>
            <a:r>
              <a:rPr lang="zh-CN" altLang="en-US" sz="1400" b="1" dirty="0">
                <a:solidFill>
                  <a:schemeClr val="accent1"/>
                </a:solidFill>
                <a:latin typeface="+mn-ea"/>
                <a:ea typeface="+mn-ea"/>
              </a:rPr>
              <a:t>，对内要统一</a:t>
            </a:r>
            <a:endParaRPr lang="en-GB" altLang="ja-JP" sz="1400" b="1" dirty="0">
              <a:solidFill>
                <a:schemeClr val="accent1"/>
              </a:solidFill>
              <a:latin typeface="+mn-ea"/>
              <a:ea typeface="+mn-ea"/>
            </a:endParaRPr>
          </a:p>
        </p:txBody>
      </p:sp>
      <p:sp>
        <p:nvSpPr>
          <p:cNvPr id="123" name="Textfeld 449">
            <a:extLst>
              <a:ext uri="{FF2B5EF4-FFF2-40B4-BE49-F238E27FC236}">
                <a16:creationId xmlns:a16="http://schemas.microsoft.com/office/drawing/2014/main" id="{3A8A4DD7-C6E1-F340-928D-F89A56F2694B}"/>
              </a:ext>
            </a:extLst>
          </p:cNvPr>
          <p:cNvSpPr txBox="1"/>
          <p:nvPr>
            <p:custDataLst>
              <p:tags r:id="rId3"/>
            </p:custDataLst>
          </p:nvPr>
        </p:nvSpPr>
        <p:spPr bwMode="gray">
          <a:xfrm>
            <a:off x="8263750" y="1640265"/>
            <a:ext cx="3272751" cy="575700"/>
          </a:xfrm>
          <a:prstGeom prst="rect">
            <a:avLst/>
          </a:prstGeom>
          <a:noFill/>
          <a:ln>
            <a:noFill/>
          </a:ln>
        </p:spPr>
        <p:txBody>
          <a:bodyPr wrap="square" lIns="0" tIns="71963" rIns="0" bIns="0" numCol="1" spcCol="144000" rtlCol="0" anchor="t" anchorCtr="0">
            <a:noAutofit/>
          </a:bodyPr>
          <a:lstStyle>
            <a:defPPr>
              <a:defRPr lang="en-US"/>
            </a:defPPr>
            <a:lvl1pPr marL="171450" indent="-171450" defTabSz="914239" fontAlgn="auto">
              <a:spcAft>
                <a:spcPts val="0"/>
              </a:spcAft>
              <a:buClr>
                <a:schemeClr val="accent2"/>
              </a:buClr>
              <a:buSzPct val="70000"/>
              <a:buFont typeface="Arial" panose="020B0604020202020204" pitchFamily="34" charset="0"/>
              <a:buChar char="►"/>
              <a:defRPr sz="1000" kern="0">
                <a:solidFill>
                  <a:schemeClr val="tx2"/>
                </a:solidFill>
              </a:defRPr>
            </a:lvl1pPr>
          </a:lstStyle>
          <a:p>
            <a:pPr marL="171364" indent="-171364" defTabSz="913782">
              <a:buClr>
                <a:srgbClr val="2898D8"/>
              </a:buClr>
            </a:pPr>
            <a:r>
              <a:rPr lang="ja-JP" altLang="en-US" sz="999">
                <a:solidFill>
                  <a:schemeClr val="tx1"/>
                </a:solidFill>
                <a:latin typeface="Arial"/>
              </a:rPr>
              <a:t>为了触达更多受众</a:t>
            </a:r>
            <a:r>
              <a:rPr lang="zh-CN" altLang="en-US" sz="999" dirty="0">
                <a:solidFill>
                  <a:schemeClr val="tx1"/>
                </a:solidFill>
                <a:latin typeface="Arial"/>
              </a:rPr>
              <a:t>，传播手段可以多样化</a:t>
            </a:r>
            <a:endParaRPr lang="en-GB" altLang="zh-CN" sz="999" dirty="0">
              <a:solidFill>
                <a:schemeClr val="tx1"/>
              </a:solidFill>
              <a:latin typeface="Arial"/>
            </a:endParaRPr>
          </a:p>
          <a:p>
            <a:pPr marL="171364" indent="-171364" defTabSz="913782">
              <a:buClr>
                <a:srgbClr val="2898D8"/>
              </a:buClr>
            </a:pPr>
            <a:r>
              <a:rPr lang="ja-JP" altLang="en-GB" sz="999">
                <a:solidFill>
                  <a:schemeClr val="tx1"/>
                </a:solidFill>
                <a:latin typeface="Arial"/>
              </a:rPr>
              <a:t>品牌</a:t>
            </a:r>
            <a:r>
              <a:rPr lang="ja-JP" altLang="en-US" sz="999">
                <a:solidFill>
                  <a:schemeClr val="tx1"/>
                </a:solidFill>
                <a:latin typeface="Arial"/>
              </a:rPr>
              <a:t>形象可以是专业的</a:t>
            </a:r>
            <a:r>
              <a:rPr lang="zh-CN" altLang="en-US" sz="999" dirty="0">
                <a:solidFill>
                  <a:schemeClr val="tx1"/>
                </a:solidFill>
                <a:latin typeface="Arial"/>
              </a:rPr>
              <a:t>，</a:t>
            </a:r>
            <a:r>
              <a:rPr lang="ja-JP" altLang="en-US" sz="999">
                <a:solidFill>
                  <a:schemeClr val="tx1"/>
                </a:solidFill>
                <a:latin typeface="Arial"/>
              </a:rPr>
              <a:t>严谨的</a:t>
            </a:r>
            <a:r>
              <a:rPr lang="zh-CN" altLang="en-US" sz="999" dirty="0">
                <a:solidFill>
                  <a:schemeClr val="tx1"/>
                </a:solidFill>
                <a:latin typeface="Arial"/>
              </a:rPr>
              <a:t>，</a:t>
            </a:r>
            <a:r>
              <a:rPr lang="ja-JP" altLang="en-US" sz="999">
                <a:solidFill>
                  <a:schemeClr val="tx1"/>
                </a:solidFill>
                <a:latin typeface="Arial"/>
              </a:rPr>
              <a:t>使受众信服</a:t>
            </a:r>
            <a:r>
              <a:rPr lang="zh-CN" altLang="en-US" sz="999" dirty="0">
                <a:solidFill>
                  <a:schemeClr val="tx1"/>
                </a:solidFill>
                <a:latin typeface="Arial"/>
              </a:rPr>
              <a:t>；</a:t>
            </a:r>
            <a:r>
              <a:rPr lang="ja-JP" altLang="en-US" sz="999">
                <a:solidFill>
                  <a:schemeClr val="tx1"/>
                </a:solidFill>
                <a:latin typeface="Arial"/>
              </a:rPr>
              <a:t>同时传播手段可以是亲切的</a:t>
            </a:r>
            <a:r>
              <a:rPr lang="zh-CN" altLang="en-US" sz="999" dirty="0">
                <a:solidFill>
                  <a:schemeClr val="tx1"/>
                </a:solidFill>
                <a:latin typeface="Arial"/>
              </a:rPr>
              <a:t>，</a:t>
            </a:r>
            <a:r>
              <a:rPr lang="ja-JP" altLang="en-US" sz="999">
                <a:solidFill>
                  <a:schemeClr val="tx1"/>
                </a:solidFill>
                <a:latin typeface="Arial"/>
              </a:rPr>
              <a:t>可爱的</a:t>
            </a:r>
            <a:r>
              <a:rPr lang="zh-CN" altLang="en-US" sz="999" dirty="0">
                <a:solidFill>
                  <a:schemeClr val="tx1"/>
                </a:solidFill>
                <a:latin typeface="Arial"/>
              </a:rPr>
              <a:t>，</a:t>
            </a:r>
            <a:r>
              <a:rPr lang="ja-JP" altLang="en-US" sz="999">
                <a:solidFill>
                  <a:schemeClr val="tx1"/>
                </a:solidFill>
                <a:latin typeface="Arial"/>
              </a:rPr>
              <a:t>更易接近受众</a:t>
            </a:r>
            <a:endParaRPr lang="en-GB" sz="999" dirty="0">
              <a:solidFill>
                <a:schemeClr val="tx1"/>
              </a:solidFill>
              <a:latin typeface="Arial"/>
            </a:endParaRPr>
          </a:p>
        </p:txBody>
      </p:sp>
      <p:cxnSp>
        <p:nvCxnSpPr>
          <p:cNvPr id="94" name="Gerade Verbindung 79">
            <a:extLst>
              <a:ext uri="{FF2B5EF4-FFF2-40B4-BE49-F238E27FC236}">
                <a16:creationId xmlns:a16="http://schemas.microsoft.com/office/drawing/2014/main" id="{68C132A8-654E-E840-BEEA-0C73AAFEEE4C}"/>
              </a:ext>
            </a:extLst>
          </p:cNvPr>
          <p:cNvCxnSpPr>
            <a:cxnSpLocks/>
          </p:cNvCxnSpPr>
          <p:nvPr>
            <p:custDataLst>
              <p:tags r:id="rId4"/>
            </p:custDataLst>
          </p:nvPr>
        </p:nvCxnSpPr>
        <p:spPr bwMode="gray">
          <a:xfrm>
            <a:off x="487445" y="3086280"/>
            <a:ext cx="3420044"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95" name="Rectangle 15">
            <a:extLst>
              <a:ext uri="{FF2B5EF4-FFF2-40B4-BE49-F238E27FC236}">
                <a16:creationId xmlns:a16="http://schemas.microsoft.com/office/drawing/2014/main" id="{470CA256-20E5-7640-8468-8FE0F2A26B39}"/>
              </a:ext>
            </a:extLst>
          </p:cNvPr>
          <p:cNvSpPr>
            <a:spLocks noChangeArrowheads="1"/>
          </p:cNvSpPr>
          <p:nvPr>
            <p:custDataLst>
              <p:tags r:id="rId5"/>
            </p:custDataLst>
          </p:nvPr>
        </p:nvSpPr>
        <p:spPr bwMode="gray">
          <a:xfrm>
            <a:off x="487445" y="2730630"/>
            <a:ext cx="3360553" cy="431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107944" anchor="b" anchorCtr="0">
            <a:noAutofit/>
          </a:bodyPr>
          <a:lstStyle>
            <a:lvl1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9pPr>
          </a:lstStyle>
          <a:p>
            <a:pPr marL="12694" defTabSz="913714">
              <a:spcBef>
                <a:spcPts val="388"/>
              </a:spcBef>
              <a:buClr>
                <a:srgbClr val="000000"/>
              </a:buClr>
              <a:buSzPct val="100000"/>
              <a:tabLst>
                <a:tab pos="723538" algn="l"/>
                <a:tab pos="1447076" algn="l"/>
                <a:tab pos="2170614" algn="l"/>
                <a:tab pos="2894152" algn="l"/>
                <a:tab pos="3617690" algn="l"/>
              </a:tabLst>
              <a:defRPr/>
            </a:pPr>
            <a:r>
              <a:rPr lang="ja-JP" altLang="en-GB" sz="1400" b="1">
                <a:solidFill>
                  <a:schemeClr val="accent1"/>
                </a:solidFill>
                <a:latin typeface="+mn-ea"/>
                <a:ea typeface="+mn-ea"/>
              </a:rPr>
              <a:t>多样化</a:t>
            </a:r>
            <a:r>
              <a:rPr lang="ja-JP" altLang="en-US" sz="1400" b="1">
                <a:solidFill>
                  <a:schemeClr val="accent1"/>
                </a:solidFill>
                <a:latin typeface="+mn-ea"/>
                <a:ea typeface="+mn-ea"/>
              </a:rPr>
              <a:t>的传播手段中</a:t>
            </a:r>
            <a:r>
              <a:rPr lang="zh-CN" altLang="en-US" sz="1400" b="1" dirty="0">
                <a:solidFill>
                  <a:schemeClr val="accent1"/>
                </a:solidFill>
                <a:latin typeface="+mn-ea"/>
                <a:ea typeface="+mn-ea"/>
              </a:rPr>
              <a:t>，</a:t>
            </a:r>
            <a:r>
              <a:rPr lang="en-US" altLang="zh-CN" sz="1400" b="1" dirty="0">
                <a:solidFill>
                  <a:schemeClr val="accent1"/>
                </a:solidFill>
                <a:latin typeface="+mn-ea"/>
                <a:ea typeface="+mn-ea"/>
              </a:rPr>
              <a:t>KOL</a:t>
            </a:r>
            <a:r>
              <a:rPr lang="zh-CN" altLang="en-US" sz="1400" b="1" dirty="0">
                <a:solidFill>
                  <a:schemeClr val="accent1"/>
                </a:solidFill>
                <a:latin typeface="+mn-ea"/>
                <a:ea typeface="+mn-ea"/>
              </a:rPr>
              <a:t>最受欢迎</a:t>
            </a:r>
            <a:endParaRPr lang="en-GB" altLang="en-US" sz="1400" b="1" dirty="0">
              <a:solidFill>
                <a:schemeClr val="accent1"/>
              </a:solidFill>
              <a:latin typeface="+mn-ea"/>
              <a:ea typeface="+mn-ea"/>
            </a:endParaRPr>
          </a:p>
        </p:txBody>
      </p:sp>
      <p:sp>
        <p:nvSpPr>
          <p:cNvPr id="97" name="Textfeld 449">
            <a:extLst>
              <a:ext uri="{FF2B5EF4-FFF2-40B4-BE49-F238E27FC236}">
                <a16:creationId xmlns:a16="http://schemas.microsoft.com/office/drawing/2014/main" id="{2C465138-E1B0-D046-8FFA-F3B92584681B}"/>
              </a:ext>
            </a:extLst>
          </p:cNvPr>
          <p:cNvSpPr txBox="1"/>
          <p:nvPr>
            <p:custDataLst>
              <p:tags r:id="rId6"/>
            </p:custDataLst>
          </p:nvPr>
        </p:nvSpPr>
        <p:spPr bwMode="gray">
          <a:xfrm>
            <a:off x="511860" y="3140190"/>
            <a:ext cx="3272751" cy="888265"/>
          </a:xfrm>
          <a:prstGeom prst="rect">
            <a:avLst/>
          </a:prstGeom>
          <a:noFill/>
          <a:ln>
            <a:noFill/>
          </a:ln>
        </p:spPr>
        <p:txBody>
          <a:bodyPr wrap="square" lIns="0" tIns="71963" rIns="0" bIns="0" numCol="1" spcCol="144000" rtlCol="0" anchor="t" anchorCtr="0">
            <a:noAutofit/>
          </a:bodyPr>
          <a:lstStyle>
            <a:defPPr>
              <a:defRPr lang="en-US"/>
            </a:defPPr>
            <a:lvl1pPr marL="171450" indent="-171450" defTabSz="914239" fontAlgn="auto">
              <a:spcAft>
                <a:spcPts val="0"/>
              </a:spcAft>
              <a:buClr>
                <a:schemeClr val="accent2"/>
              </a:buClr>
              <a:buSzPct val="70000"/>
              <a:buFont typeface="Arial" panose="020B0604020202020204" pitchFamily="34" charset="0"/>
              <a:buChar char="►"/>
              <a:defRPr sz="1000" kern="0">
                <a:solidFill>
                  <a:schemeClr val="tx2"/>
                </a:solidFill>
              </a:defRPr>
            </a:lvl1pPr>
          </a:lstStyle>
          <a:p>
            <a:pPr marL="171364" indent="-171364" defTabSz="913782">
              <a:buClr>
                <a:srgbClr val="2898D8"/>
              </a:buClr>
            </a:pPr>
            <a:r>
              <a:rPr lang="ja-JP" altLang="en-US" sz="999">
                <a:solidFill>
                  <a:schemeClr val="tx1"/>
                </a:solidFill>
                <a:latin typeface="Arial"/>
              </a:rPr>
              <a:t>效果最好的传播渠道</a:t>
            </a:r>
            <a:r>
              <a:rPr lang="zh-CN" altLang="en-US" sz="999" dirty="0">
                <a:solidFill>
                  <a:schemeClr val="tx1"/>
                </a:solidFill>
                <a:latin typeface="Arial"/>
              </a:rPr>
              <a:t>：</a:t>
            </a:r>
            <a:r>
              <a:rPr lang="en-US" altLang="zh-CN" sz="999" dirty="0">
                <a:solidFill>
                  <a:schemeClr val="tx1"/>
                </a:solidFill>
                <a:latin typeface="Arial"/>
              </a:rPr>
              <a:t>KOL</a:t>
            </a:r>
          </a:p>
          <a:p>
            <a:pPr marL="171364" indent="-171364" defTabSz="913782">
              <a:buClr>
                <a:srgbClr val="2898D8"/>
              </a:buClr>
            </a:pPr>
            <a:r>
              <a:rPr lang="ja-JP" altLang="en-US" sz="999">
                <a:solidFill>
                  <a:schemeClr val="tx1"/>
                </a:solidFill>
                <a:latin typeface="Arial"/>
              </a:rPr>
              <a:t>热度</a:t>
            </a:r>
            <a:r>
              <a:rPr lang="zh-CN" altLang="en-US" sz="999" dirty="0">
                <a:solidFill>
                  <a:schemeClr val="tx1"/>
                </a:solidFill>
                <a:latin typeface="Arial"/>
              </a:rPr>
              <a:t>：</a:t>
            </a:r>
            <a:r>
              <a:rPr lang="ja-JP" altLang="en-US" sz="999">
                <a:solidFill>
                  <a:schemeClr val="tx1"/>
                </a:solidFill>
                <a:latin typeface="Arial"/>
              </a:rPr>
              <a:t>抓住热点话题</a:t>
            </a:r>
            <a:endParaRPr lang="en-GB" altLang="ja-JP" sz="999" dirty="0">
              <a:solidFill>
                <a:schemeClr val="tx1"/>
              </a:solidFill>
              <a:latin typeface="Arial"/>
            </a:endParaRPr>
          </a:p>
          <a:p>
            <a:pPr marL="171364" indent="-171364" defTabSz="913782">
              <a:buClr>
                <a:srgbClr val="2898D8"/>
              </a:buClr>
            </a:pPr>
            <a:r>
              <a:rPr lang="ja-JP" altLang="en-US" sz="999">
                <a:solidFill>
                  <a:schemeClr val="tx1"/>
                </a:solidFill>
                <a:latin typeface="Arial"/>
              </a:rPr>
              <a:t>诱因</a:t>
            </a:r>
            <a:r>
              <a:rPr lang="zh-CN" altLang="en-US" sz="999" dirty="0">
                <a:solidFill>
                  <a:schemeClr val="tx1"/>
                </a:solidFill>
                <a:latin typeface="Arial"/>
              </a:rPr>
              <a:t>：</a:t>
            </a:r>
            <a:r>
              <a:rPr lang="ja-JP" altLang="en-US" sz="999">
                <a:solidFill>
                  <a:schemeClr val="tx1"/>
                </a:solidFill>
                <a:latin typeface="Arial"/>
              </a:rPr>
              <a:t>反复提及关键词</a:t>
            </a:r>
            <a:endParaRPr lang="en-GB" altLang="ja-JP" sz="999" dirty="0">
              <a:solidFill>
                <a:schemeClr val="tx1"/>
              </a:solidFill>
              <a:latin typeface="Arial"/>
            </a:endParaRPr>
          </a:p>
          <a:p>
            <a:pPr marL="171364" indent="-171364" defTabSz="913782">
              <a:buClr>
                <a:srgbClr val="2898D8"/>
              </a:buClr>
            </a:pPr>
            <a:r>
              <a:rPr lang="ja-JP" altLang="en-GB" sz="999">
                <a:solidFill>
                  <a:schemeClr val="tx1"/>
                </a:solidFill>
                <a:latin typeface="Arial"/>
              </a:rPr>
              <a:t>情绪</a:t>
            </a:r>
            <a:r>
              <a:rPr lang="zh-CN" altLang="en-US" sz="999" dirty="0">
                <a:solidFill>
                  <a:schemeClr val="tx1"/>
                </a:solidFill>
                <a:latin typeface="Arial"/>
              </a:rPr>
              <a:t>：</a:t>
            </a:r>
            <a:r>
              <a:rPr lang="ja-JP" altLang="en-US" sz="999">
                <a:solidFill>
                  <a:schemeClr val="tx1"/>
                </a:solidFill>
                <a:latin typeface="Arial"/>
              </a:rPr>
              <a:t>制造冲突感的故事人物</a:t>
            </a:r>
            <a:endParaRPr lang="en-GB" altLang="ja-JP" sz="999" dirty="0">
              <a:solidFill>
                <a:schemeClr val="tx1"/>
              </a:solidFill>
              <a:latin typeface="Arial"/>
            </a:endParaRPr>
          </a:p>
          <a:p>
            <a:pPr marL="171364" indent="-171364" defTabSz="913782">
              <a:buClr>
                <a:srgbClr val="2898D8"/>
              </a:buClr>
            </a:pPr>
            <a:r>
              <a:rPr lang="ja-JP" altLang="en-US" sz="999">
                <a:solidFill>
                  <a:schemeClr val="tx1"/>
                </a:solidFill>
                <a:latin typeface="Arial"/>
              </a:rPr>
              <a:t>亲民</a:t>
            </a:r>
            <a:r>
              <a:rPr lang="zh-CN" altLang="en-US" sz="999" dirty="0">
                <a:solidFill>
                  <a:schemeClr val="tx1"/>
                </a:solidFill>
                <a:latin typeface="Arial"/>
              </a:rPr>
              <a:t>：</a:t>
            </a:r>
            <a:r>
              <a:rPr lang="ja-JP" altLang="en-US" sz="999">
                <a:solidFill>
                  <a:schemeClr val="tx1"/>
                </a:solidFill>
                <a:latin typeface="Arial"/>
              </a:rPr>
              <a:t>选择性的传播易理解的概念</a:t>
            </a:r>
            <a:endParaRPr lang="en-GB" sz="999" dirty="0">
              <a:solidFill>
                <a:schemeClr val="tx1"/>
              </a:solidFill>
              <a:latin typeface="Arial"/>
            </a:endParaRPr>
          </a:p>
        </p:txBody>
      </p:sp>
      <p:cxnSp>
        <p:nvCxnSpPr>
          <p:cNvPr id="98" name="Gerade Verbindung 79">
            <a:extLst>
              <a:ext uri="{FF2B5EF4-FFF2-40B4-BE49-F238E27FC236}">
                <a16:creationId xmlns:a16="http://schemas.microsoft.com/office/drawing/2014/main" id="{B180F193-0D96-B64D-9DEE-62081FB379D7}"/>
              </a:ext>
            </a:extLst>
          </p:cNvPr>
          <p:cNvCxnSpPr>
            <a:cxnSpLocks/>
          </p:cNvCxnSpPr>
          <p:nvPr>
            <p:custDataLst>
              <p:tags r:id="rId7"/>
            </p:custDataLst>
          </p:nvPr>
        </p:nvCxnSpPr>
        <p:spPr bwMode="gray">
          <a:xfrm>
            <a:off x="8178306" y="4792361"/>
            <a:ext cx="3420044"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99" name="Rectangle 15">
            <a:extLst>
              <a:ext uri="{FF2B5EF4-FFF2-40B4-BE49-F238E27FC236}">
                <a16:creationId xmlns:a16="http://schemas.microsoft.com/office/drawing/2014/main" id="{2B698E8A-C2FF-674F-B481-C09D6A784DE7}"/>
              </a:ext>
            </a:extLst>
          </p:cNvPr>
          <p:cNvSpPr>
            <a:spLocks noChangeArrowheads="1"/>
          </p:cNvSpPr>
          <p:nvPr>
            <p:custDataLst>
              <p:tags r:id="rId8"/>
            </p:custDataLst>
          </p:nvPr>
        </p:nvSpPr>
        <p:spPr bwMode="gray">
          <a:xfrm>
            <a:off x="8578120" y="4418033"/>
            <a:ext cx="3020230" cy="431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107944" anchor="b" anchorCtr="0">
            <a:noAutofit/>
          </a:bodyPr>
          <a:lstStyle>
            <a:lvl1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9pPr>
          </a:lstStyle>
          <a:p>
            <a:pPr marL="12694" defTabSz="913714">
              <a:spcBef>
                <a:spcPts val="388"/>
              </a:spcBef>
              <a:buClr>
                <a:srgbClr val="000000"/>
              </a:buClr>
              <a:buSzPct val="100000"/>
              <a:tabLst>
                <a:tab pos="723538" algn="l"/>
                <a:tab pos="1447076" algn="l"/>
                <a:tab pos="2170614" algn="l"/>
                <a:tab pos="2894152" algn="l"/>
                <a:tab pos="3617690" algn="l"/>
              </a:tabLst>
              <a:defRPr/>
            </a:pPr>
            <a:endParaRPr lang="en-GB" altLang="en-US" sz="1400" b="1" dirty="0">
              <a:solidFill>
                <a:schemeClr val="accent1"/>
              </a:solidFill>
              <a:latin typeface="+mn-ea"/>
              <a:ea typeface="+mn-ea"/>
            </a:endParaRPr>
          </a:p>
        </p:txBody>
      </p:sp>
      <p:cxnSp>
        <p:nvCxnSpPr>
          <p:cNvPr id="102" name="Gerade Verbindung 79">
            <a:extLst>
              <a:ext uri="{FF2B5EF4-FFF2-40B4-BE49-F238E27FC236}">
                <a16:creationId xmlns:a16="http://schemas.microsoft.com/office/drawing/2014/main" id="{095B7E98-D59A-F54F-A310-9A9749858BCE}"/>
              </a:ext>
            </a:extLst>
          </p:cNvPr>
          <p:cNvCxnSpPr>
            <a:cxnSpLocks/>
          </p:cNvCxnSpPr>
          <p:nvPr>
            <p:custDataLst>
              <p:tags r:id="rId9"/>
            </p:custDataLst>
          </p:nvPr>
        </p:nvCxnSpPr>
        <p:spPr bwMode="gray">
          <a:xfrm>
            <a:off x="8178306" y="1566764"/>
            <a:ext cx="3420044"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03" name="Rectangle 15">
            <a:extLst>
              <a:ext uri="{FF2B5EF4-FFF2-40B4-BE49-F238E27FC236}">
                <a16:creationId xmlns:a16="http://schemas.microsoft.com/office/drawing/2014/main" id="{44D1AFBB-92E1-424B-8F21-B458823D9985}"/>
              </a:ext>
            </a:extLst>
          </p:cNvPr>
          <p:cNvSpPr>
            <a:spLocks noChangeArrowheads="1"/>
          </p:cNvSpPr>
          <p:nvPr>
            <p:custDataLst>
              <p:tags r:id="rId10"/>
            </p:custDataLst>
          </p:nvPr>
        </p:nvSpPr>
        <p:spPr bwMode="gray">
          <a:xfrm>
            <a:off x="8578120" y="1192436"/>
            <a:ext cx="3020230" cy="431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107944" anchor="b" anchorCtr="0">
            <a:noAutofit/>
          </a:bodyPr>
          <a:lstStyle>
            <a:lvl1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9pPr>
          </a:lstStyle>
          <a:p>
            <a:pPr marL="12694" algn="r" defTabSz="913714">
              <a:spcBef>
                <a:spcPts val="388"/>
              </a:spcBef>
              <a:buClr>
                <a:srgbClr val="000000"/>
              </a:buClr>
              <a:buSzPct val="100000"/>
              <a:tabLst>
                <a:tab pos="723538" algn="l"/>
                <a:tab pos="1447076" algn="l"/>
                <a:tab pos="2170614" algn="l"/>
                <a:tab pos="2894152" algn="l"/>
                <a:tab pos="3617690" algn="l"/>
              </a:tabLst>
              <a:defRPr/>
            </a:pPr>
            <a:r>
              <a:rPr lang="ja-JP" altLang="en-US" sz="1400" b="1">
                <a:solidFill>
                  <a:schemeClr val="accent1"/>
                </a:solidFill>
                <a:latin typeface="+mn-ea"/>
                <a:ea typeface="+mn-ea"/>
              </a:rPr>
              <a:t>多样化的传播手段</a:t>
            </a:r>
            <a:endParaRPr lang="en-GB" altLang="en-US" sz="1400" b="1" dirty="0">
              <a:solidFill>
                <a:schemeClr val="accent1"/>
              </a:solidFill>
              <a:latin typeface="+mn-ea"/>
              <a:ea typeface="+mn-ea"/>
            </a:endParaRPr>
          </a:p>
        </p:txBody>
      </p:sp>
      <p:cxnSp>
        <p:nvCxnSpPr>
          <p:cNvPr id="253" name="Gerade Verbindung 79">
            <a:extLst>
              <a:ext uri="{FF2B5EF4-FFF2-40B4-BE49-F238E27FC236}">
                <a16:creationId xmlns:a16="http://schemas.microsoft.com/office/drawing/2014/main" id="{614436B9-D80A-FB43-8173-67AA07D85F4D}"/>
              </a:ext>
            </a:extLst>
          </p:cNvPr>
          <p:cNvCxnSpPr>
            <a:cxnSpLocks/>
          </p:cNvCxnSpPr>
          <p:nvPr>
            <p:custDataLst>
              <p:tags r:id="rId11"/>
            </p:custDataLst>
          </p:nvPr>
        </p:nvCxnSpPr>
        <p:spPr bwMode="gray">
          <a:xfrm>
            <a:off x="8169253" y="3196900"/>
            <a:ext cx="3420044"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54" name="Rectangle 15">
            <a:extLst>
              <a:ext uri="{FF2B5EF4-FFF2-40B4-BE49-F238E27FC236}">
                <a16:creationId xmlns:a16="http://schemas.microsoft.com/office/drawing/2014/main" id="{C5FF059D-2551-9147-957B-7F6729818898}"/>
              </a:ext>
            </a:extLst>
          </p:cNvPr>
          <p:cNvSpPr>
            <a:spLocks noChangeArrowheads="1"/>
          </p:cNvSpPr>
          <p:nvPr>
            <p:custDataLst>
              <p:tags r:id="rId12"/>
            </p:custDataLst>
          </p:nvPr>
        </p:nvSpPr>
        <p:spPr bwMode="gray">
          <a:xfrm>
            <a:off x="7937166" y="2845566"/>
            <a:ext cx="3652131" cy="431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107944" anchor="b" anchorCtr="0">
            <a:noAutofit/>
          </a:bodyPr>
          <a:lstStyle>
            <a:lvl1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9pPr>
          </a:lstStyle>
          <a:p>
            <a:pPr marL="12694" algn="r" defTabSz="913714">
              <a:spcBef>
                <a:spcPts val="388"/>
              </a:spcBef>
              <a:buClr>
                <a:srgbClr val="000000"/>
              </a:buClr>
              <a:buSzPct val="100000"/>
              <a:tabLst>
                <a:tab pos="723538" algn="l"/>
                <a:tab pos="1447076" algn="l"/>
                <a:tab pos="2170614" algn="l"/>
                <a:tab pos="2894152" algn="l"/>
                <a:tab pos="3617690" algn="l"/>
              </a:tabLst>
              <a:defRPr/>
            </a:pPr>
            <a:r>
              <a:rPr lang="ja-JP" altLang="en-GB" sz="1400" b="1">
                <a:solidFill>
                  <a:schemeClr val="accent1"/>
                </a:solidFill>
                <a:latin typeface="+mn-ea"/>
                <a:ea typeface="+mn-ea"/>
              </a:rPr>
              <a:t>传播</a:t>
            </a:r>
            <a:r>
              <a:rPr lang="ja-JP" altLang="en-US" sz="1400" b="1">
                <a:solidFill>
                  <a:schemeClr val="accent1"/>
                </a:solidFill>
                <a:latin typeface="+mn-ea"/>
                <a:ea typeface="+mn-ea"/>
              </a:rPr>
              <a:t>活动注重参与感</a:t>
            </a:r>
            <a:r>
              <a:rPr lang="zh-CN" altLang="en-US" sz="1400" b="1" dirty="0">
                <a:solidFill>
                  <a:schemeClr val="accent1"/>
                </a:solidFill>
                <a:latin typeface="+mn-ea"/>
                <a:ea typeface="+mn-ea"/>
              </a:rPr>
              <a:t>，达到主动传播效果</a:t>
            </a:r>
            <a:endParaRPr lang="en-GB" altLang="en-US" sz="1400" b="1" dirty="0">
              <a:solidFill>
                <a:schemeClr val="accent1"/>
              </a:solidFill>
              <a:latin typeface="+mn-ea"/>
              <a:ea typeface="+mn-ea"/>
            </a:endParaRPr>
          </a:p>
        </p:txBody>
      </p:sp>
      <p:sp>
        <p:nvSpPr>
          <p:cNvPr id="256" name="Textfeld 449">
            <a:extLst>
              <a:ext uri="{FF2B5EF4-FFF2-40B4-BE49-F238E27FC236}">
                <a16:creationId xmlns:a16="http://schemas.microsoft.com/office/drawing/2014/main" id="{30304A05-0480-0E40-8D8B-7CE5AB9FA0F9}"/>
              </a:ext>
            </a:extLst>
          </p:cNvPr>
          <p:cNvSpPr txBox="1"/>
          <p:nvPr>
            <p:custDataLst>
              <p:tags r:id="rId13"/>
            </p:custDataLst>
          </p:nvPr>
        </p:nvSpPr>
        <p:spPr bwMode="gray">
          <a:xfrm>
            <a:off x="8316546" y="3239776"/>
            <a:ext cx="3272751" cy="685389"/>
          </a:xfrm>
          <a:prstGeom prst="rect">
            <a:avLst/>
          </a:prstGeom>
          <a:noFill/>
          <a:ln>
            <a:noFill/>
          </a:ln>
        </p:spPr>
        <p:txBody>
          <a:bodyPr wrap="square" lIns="0" tIns="71963" rIns="0" bIns="0" numCol="1" spcCol="144000" rtlCol="0" anchor="t" anchorCtr="0">
            <a:noAutofit/>
          </a:bodyPr>
          <a:lstStyle>
            <a:defPPr>
              <a:defRPr lang="en-US"/>
            </a:defPPr>
            <a:lvl1pPr marL="171450" indent="-171450" defTabSz="914239" fontAlgn="auto">
              <a:spcAft>
                <a:spcPts val="0"/>
              </a:spcAft>
              <a:buClr>
                <a:schemeClr val="accent2"/>
              </a:buClr>
              <a:buSzPct val="70000"/>
              <a:buFont typeface="Arial" panose="020B0604020202020204" pitchFamily="34" charset="0"/>
              <a:buChar char="►"/>
              <a:defRPr sz="1000" kern="0">
                <a:solidFill>
                  <a:schemeClr val="tx2"/>
                </a:solidFill>
              </a:defRPr>
            </a:lvl1pPr>
          </a:lstStyle>
          <a:p>
            <a:pPr marL="171364" indent="-171364" defTabSz="913782">
              <a:buClr>
                <a:srgbClr val="2898D8"/>
              </a:buClr>
            </a:pPr>
            <a:r>
              <a:rPr lang="ja-JP" altLang="en-US" sz="999">
                <a:solidFill>
                  <a:schemeClr val="tx1"/>
                </a:solidFill>
                <a:latin typeface="Arial"/>
              </a:rPr>
              <a:t>针对不同受众提供不同参与度的活动</a:t>
            </a:r>
            <a:r>
              <a:rPr lang="zh-CN" altLang="en-US" sz="999" dirty="0">
                <a:solidFill>
                  <a:schemeClr val="tx1"/>
                </a:solidFill>
                <a:latin typeface="Arial"/>
              </a:rPr>
              <a:t>，对症下药</a:t>
            </a:r>
            <a:endParaRPr lang="en-GB" altLang="zh-CN" sz="999" dirty="0">
              <a:solidFill>
                <a:schemeClr val="tx1"/>
              </a:solidFill>
              <a:latin typeface="Arial"/>
            </a:endParaRPr>
          </a:p>
          <a:p>
            <a:pPr marL="171364" indent="-171364" defTabSz="913782">
              <a:buClr>
                <a:srgbClr val="2898D8"/>
              </a:buClr>
            </a:pPr>
            <a:r>
              <a:rPr lang="zh-CN" altLang="en-US" sz="999" dirty="0">
                <a:solidFill>
                  <a:schemeClr val="tx1"/>
                </a:solidFill>
                <a:latin typeface="Arial"/>
              </a:rPr>
              <a:t>紧抓情绪渲染和社交货币两个关键点，达到参与者主动传播的效果</a:t>
            </a:r>
            <a:endParaRPr lang="en-GB" altLang="ja-JP" sz="999" dirty="0">
              <a:solidFill>
                <a:schemeClr val="tx1"/>
              </a:solidFill>
              <a:latin typeface="Arial"/>
            </a:endParaRPr>
          </a:p>
        </p:txBody>
      </p:sp>
      <p:cxnSp>
        <p:nvCxnSpPr>
          <p:cNvPr id="257" name="Gerade Verbindung 79">
            <a:extLst>
              <a:ext uri="{FF2B5EF4-FFF2-40B4-BE49-F238E27FC236}">
                <a16:creationId xmlns:a16="http://schemas.microsoft.com/office/drawing/2014/main" id="{2E71C69F-034D-E54F-98C2-880B4F96AC41}"/>
              </a:ext>
            </a:extLst>
          </p:cNvPr>
          <p:cNvCxnSpPr>
            <a:cxnSpLocks/>
          </p:cNvCxnSpPr>
          <p:nvPr>
            <p:custDataLst>
              <p:tags r:id="rId14"/>
            </p:custDataLst>
          </p:nvPr>
        </p:nvCxnSpPr>
        <p:spPr bwMode="gray">
          <a:xfrm>
            <a:off x="514863" y="4721130"/>
            <a:ext cx="3420044"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58" name="Rectangle 15">
            <a:extLst>
              <a:ext uri="{FF2B5EF4-FFF2-40B4-BE49-F238E27FC236}">
                <a16:creationId xmlns:a16="http://schemas.microsoft.com/office/drawing/2014/main" id="{D65888AC-760E-7342-80E2-B7A70DDFAA2B}"/>
              </a:ext>
            </a:extLst>
          </p:cNvPr>
          <p:cNvSpPr>
            <a:spLocks noChangeArrowheads="1"/>
          </p:cNvSpPr>
          <p:nvPr>
            <p:custDataLst>
              <p:tags r:id="rId15"/>
            </p:custDataLst>
          </p:nvPr>
        </p:nvSpPr>
        <p:spPr bwMode="gray">
          <a:xfrm>
            <a:off x="514863" y="4365480"/>
            <a:ext cx="3432037" cy="431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107944" anchor="b" anchorCtr="0">
            <a:noAutofit/>
          </a:bodyPr>
          <a:lstStyle>
            <a:lvl1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9pPr>
          </a:lstStyle>
          <a:p>
            <a:pPr marL="12694" defTabSz="913714">
              <a:spcBef>
                <a:spcPts val="388"/>
              </a:spcBef>
              <a:buClr>
                <a:srgbClr val="000000"/>
              </a:buClr>
              <a:buSzPct val="100000"/>
              <a:tabLst>
                <a:tab pos="723538" algn="l"/>
                <a:tab pos="1447076" algn="l"/>
                <a:tab pos="2170614" algn="l"/>
                <a:tab pos="2894152" algn="l"/>
                <a:tab pos="3617690" algn="l"/>
              </a:tabLst>
              <a:defRPr/>
            </a:pPr>
            <a:r>
              <a:rPr lang="ja-JP" altLang="en-US" sz="1400" b="1">
                <a:solidFill>
                  <a:schemeClr val="accent1"/>
                </a:solidFill>
                <a:latin typeface="+mn-ea"/>
                <a:ea typeface="+mn-ea"/>
              </a:rPr>
              <a:t>与类似</a:t>
            </a:r>
            <a:r>
              <a:rPr lang="en-US" altLang="zh-CN" sz="1400" b="1" dirty="0">
                <a:solidFill>
                  <a:schemeClr val="accent1"/>
                </a:solidFill>
                <a:latin typeface="+mn-ea"/>
                <a:ea typeface="+mn-ea"/>
              </a:rPr>
              <a:t>NGO</a:t>
            </a:r>
            <a:r>
              <a:rPr lang="ja-JP" altLang="en-US" sz="1400" b="1">
                <a:solidFill>
                  <a:schemeClr val="accent1"/>
                </a:solidFill>
                <a:latin typeface="+mn-ea"/>
                <a:ea typeface="+mn-ea"/>
              </a:rPr>
              <a:t>合作</a:t>
            </a:r>
            <a:endParaRPr lang="en-GB" altLang="en-US" sz="1400" b="1" dirty="0">
              <a:solidFill>
                <a:schemeClr val="accent1"/>
              </a:solidFill>
              <a:latin typeface="+mn-ea"/>
              <a:ea typeface="+mn-ea"/>
            </a:endParaRPr>
          </a:p>
        </p:txBody>
      </p:sp>
      <p:sp>
        <p:nvSpPr>
          <p:cNvPr id="260" name="Textfeld 449">
            <a:extLst>
              <a:ext uri="{FF2B5EF4-FFF2-40B4-BE49-F238E27FC236}">
                <a16:creationId xmlns:a16="http://schemas.microsoft.com/office/drawing/2014/main" id="{F5907727-F70B-6447-ABF7-D31288624773}"/>
              </a:ext>
            </a:extLst>
          </p:cNvPr>
          <p:cNvSpPr txBox="1"/>
          <p:nvPr>
            <p:custDataLst>
              <p:tags r:id="rId16"/>
            </p:custDataLst>
          </p:nvPr>
        </p:nvSpPr>
        <p:spPr bwMode="gray">
          <a:xfrm>
            <a:off x="514863" y="4806816"/>
            <a:ext cx="3272751" cy="685389"/>
          </a:xfrm>
          <a:prstGeom prst="rect">
            <a:avLst/>
          </a:prstGeom>
          <a:noFill/>
          <a:ln>
            <a:noFill/>
          </a:ln>
        </p:spPr>
        <p:txBody>
          <a:bodyPr wrap="square" lIns="0" tIns="71963" rIns="0" bIns="0" numCol="1" spcCol="144000" rtlCol="0" anchor="t" anchorCtr="0">
            <a:noAutofit/>
          </a:bodyPr>
          <a:lstStyle>
            <a:defPPr>
              <a:defRPr lang="en-US"/>
            </a:defPPr>
            <a:lvl1pPr marL="171450" indent="-171450" defTabSz="914239" fontAlgn="auto">
              <a:spcAft>
                <a:spcPts val="0"/>
              </a:spcAft>
              <a:buClr>
                <a:schemeClr val="accent2"/>
              </a:buClr>
              <a:buSzPct val="70000"/>
              <a:buFont typeface="Arial" panose="020B0604020202020204" pitchFamily="34" charset="0"/>
              <a:buChar char="►"/>
              <a:defRPr sz="1000" kern="0">
                <a:solidFill>
                  <a:schemeClr val="tx2"/>
                </a:solidFill>
              </a:defRPr>
            </a:lvl1pPr>
          </a:lstStyle>
          <a:p>
            <a:pPr marL="171364" indent="-171364" defTabSz="913782">
              <a:buClr>
                <a:srgbClr val="2898D8"/>
              </a:buClr>
            </a:pPr>
            <a:r>
              <a:rPr lang="ja-JP" altLang="en-GB" sz="999" dirty="0">
                <a:solidFill>
                  <a:schemeClr val="tx1"/>
                </a:solidFill>
                <a:latin typeface="Arial"/>
              </a:rPr>
              <a:t>与</a:t>
            </a:r>
            <a:r>
              <a:rPr lang="ja-JP" altLang="en-US" sz="999" dirty="0">
                <a:solidFill>
                  <a:schemeClr val="tx1"/>
                </a:solidFill>
                <a:latin typeface="Arial"/>
              </a:rPr>
              <a:t>业内同关注环境保护的</a:t>
            </a:r>
            <a:r>
              <a:rPr lang="en-US" altLang="zh-CN" sz="999" dirty="0">
                <a:solidFill>
                  <a:schemeClr val="tx1"/>
                </a:solidFill>
                <a:latin typeface="Arial"/>
              </a:rPr>
              <a:t>NGO</a:t>
            </a:r>
            <a:r>
              <a:rPr lang="ja-JP" altLang="en-US" sz="999" dirty="0">
                <a:solidFill>
                  <a:schemeClr val="tx1"/>
                </a:solidFill>
                <a:latin typeface="Arial"/>
              </a:rPr>
              <a:t>合作传播</a:t>
            </a:r>
            <a:r>
              <a:rPr lang="zh-CN" altLang="en-US" sz="999" dirty="0">
                <a:solidFill>
                  <a:schemeClr val="tx1"/>
                </a:solidFill>
                <a:latin typeface="Arial"/>
              </a:rPr>
              <a:t>，</a:t>
            </a:r>
            <a:r>
              <a:rPr lang="ja-JP" altLang="en-US" sz="999" dirty="0">
                <a:solidFill>
                  <a:schemeClr val="tx1"/>
                </a:solidFill>
                <a:latin typeface="Arial"/>
              </a:rPr>
              <a:t>如</a:t>
            </a:r>
            <a:r>
              <a:rPr lang="zh-CN" altLang="en-US" sz="999" dirty="0">
                <a:solidFill>
                  <a:schemeClr val="tx1"/>
                </a:solidFill>
                <a:latin typeface="Arial"/>
              </a:rPr>
              <a:t>：</a:t>
            </a:r>
            <a:r>
              <a:rPr lang="ja-JP" altLang="en-US" sz="999" dirty="0">
                <a:solidFill>
                  <a:schemeClr val="tx1"/>
                </a:solidFill>
                <a:latin typeface="Arial"/>
              </a:rPr>
              <a:t>桃花源</a:t>
            </a:r>
            <a:r>
              <a:rPr lang="zh-CN" altLang="en-US" sz="999" dirty="0">
                <a:solidFill>
                  <a:schemeClr val="tx1"/>
                </a:solidFill>
                <a:latin typeface="Arial"/>
              </a:rPr>
              <a:t>，</a:t>
            </a:r>
            <a:r>
              <a:rPr lang="ja-JP" altLang="en-US" sz="999" dirty="0">
                <a:solidFill>
                  <a:schemeClr val="tx1"/>
                </a:solidFill>
                <a:latin typeface="Arial"/>
              </a:rPr>
              <a:t>红树林等</a:t>
            </a:r>
            <a:endParaRPr lang="en-GB" sz="999" dirty="0">
              <a:solidFill>
                <a:schemeClr val="tx1"/>
              </a:solidFill>
              <a:latin typeface="Arial"/>
            </a:endParaRPr>
          </a:p>
        </p:txBody>
      </p:sp>
      <p:pic>
        <p:nvPicPr>
          <p:cNvPr id="264" name="Picture 15" descr="A close up of a logo&#10;&#10;Description automatically generated">
            <a:extLst>
              <a:ext uri="{FF2B5EF4-FFF2-40B4-BE49-F238E27FC236}">
                <a16:creationId xmlns:a16="http://schemas.microsoft.com/office/drawing/2014/main" id="{3B84B7A4-8E27-7D41-9C81-7B158478780A}"/>
              </a:ext>
            </a:extLst>
          </p:cNvPr>
          <p:cNvPicPr>
            <a:picLocks noChangeAspect="1"/>
          </p:cNvPicPr>
          <p:nvPr/>
        </p:nvPicPr>
        <p:blipFill rotWithShape="1">
          <a:blip r:embed="rId70"/>
          <a:srcRect l="1920" t="23205" r="1256" b="30685"/>
          <a:stretch/>
        </p:blipFill>
        <p:spPr>
          <a:xfrm>
            <a:off x="10796704" y="5862856"/>
            <a:ext cx="943167" cy="336873"/>
          </a:xfrm>
          <a:prstGeom prst="rect">
            <a:avLst/>
          </a:prstGeom>
          <a:effectLst>
            <a:outerShdw blurRad="50800" dist="38100" dir="2700000" algn="tl" rotWithShape="0">
              <a:prstClr val="black">
                <a:alpha val="40000"/>
              </a:prstClr>
            </a:outerShdw>
          </a:effectLst>
        </p:spPr>
      </p:pic>
      <p:pic>
        <p:nvPicPr>
          <p:cNvPr id="265" name="Picture 7" descr="A picture containing drawing&#10;&#10;Description automatically generated">
            <a:extLst>
              <a:ext uri="{FF2B5EF4-FFF2-40B4-BE49-F238E27FC236}">
                <a16:creationId xmlns:a16="http://schemas.microsoft.com/office/drawing/2014/main" id="{B8B0558C-95E0-3849-A6F8-7B3159008783}"/>
              </a:ext>
            </a:extLst>
          </p:cNvPr>
          <p:cNvPicPr>
            <a:picLocks noChangeAspect="1"/>
          </p:cNvPicPr>
          <p:nvPr/>
        </p:nvPicPr>
        <p:blipFill>
          <a:blip r:embed="rId71" cstate="screen">
            <a:extLst>
              <a:ext uri="{28A0092B-C50C-407E-A947-70E740481C1C}">
                <a14:useLocalDpi xmlns:a14="http://schemas.microsoft.com/office/drawing/2010/main"/>
              </a:ext>
            </a:extLst>
          </a:blip>
          <a:stretch>
            <a:fillRect/>
          </a:stretch>
        </p:blipFill>
        <p:spPr>
          <a:xfrm>
            <a:off x="8634262" y="5783691"/>
            <a:ext cx="495202" cy="495202"/>
          </a:xfrm>
          <a:prstGeom prst="rect">
            <a:avLst/>
          </a:prstGeom>
          <a:effectLst>
            <a:outerShdw blurRad="50800" dist="38100" dir="2700000" algn="tl" rotWithShape="0">
              <a:prstClr val="black">
                <a:alpha val="40000"/>
              </a:prstClr>
            </a:outerShdw>
          </a:effectLst>
        </p:spPr>
      </p:pic>
      <p:pic>
        <p:nvPicPr>
          <p:cNvPr id="266" name="Picture 3" descr="A picture containing drawing&#10;&#10;Description automatically generated">
            <a:extLst>
              <a:ext uri="{FF2B5EF4-FFF2-40B4-BE49-F238E27FC236}">
                <a16:creationId xmlns:a16="http://schemas.microsoft.com/office/drawing/2014/main" id="{D1B2DD39-5DEB-DB40-923C-EB6B83890533}"/>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6401921" y="5874250"/>
            <a:ext cx="827220" cy="314085"/>
          </a:xfrm>
          <a:prstGeom prst="rect">
            <a:avLst/>
          </a:prstGeom>
          <a:effectLst>
            <a:outerShdw blurRad="50800" dist="38100" dir="2700000" algn="tl" rotWithShape="0">
              <a:prstClr val="black">
                <a:alpha val="40000"/>
              </a:prstClr>
            </a:outerShdw>
          </a:effectLst>
        </p:spPr>
      </p:pic>
      <p:pic>
        <p:nvPicPr>
          <p:cNvPr id="267" name="图片 23">
            <a:extLst>
              <a:ext uri="{FF2B5EF4-FFF2-40B4-BE49-F238E27FC236}">
                <a16:creationId xmlns:a16="http://schemas.microsoft.com/office/drawing/2014/main" id="{4C12D492-1002-F34A-A332-776E210FCC03}"/>
              </a:ext>
            </a:extLst>
          </p:cNvPr>
          <p:cNvPicPr>
            <a:picLocks noChangeAspect="1"/>
          </p:cNvPicPr>
          <p:nvPr/>
        </p:nvPicPr>
        <p:blipFill>
          <a:blip r:embed="rId73"/>
          <a:stretch>
            <a:fillRect/>
          </a:stretch>
        </p:blipFill>
        <p:spPr>
          <a:xfrm>
            <a:off x="5193605" y="5859789"/>
            <a:ext cx="819219" cy="343007"/>
          </a:xfrm>
          <a:prstGeom prst="rect">
            <a:avLst/>
          </a:prstGeom>
          <a:effectLst>
            <a:outerShdw blurRad="50800" dist="38100" dir="2700000" algn="tl" rotWithShape="0">
              <a:prstClr val="black">
                <a:alpha val="40000"/>
              </a:prstClr>
            </a:outerShdw>
          </a:effectLst>
        </p:spPr>
      </p:pic>
      <p:pic>
        <p:nvPicPr>
          <p:cNvPr id="268" name="Picture 267" descr="A screenshot of a cell phone&#10;&#10;Description automatically generated">
            <a:extLst>
              <a:ext uri="{FF2B5EF4-FFF2-40B4-BE49-F238E27FC236}">
                <a16:creationId xmlns:a16="http://schemas.microsoft.com/office/drawing/2014/main" id="{2399A52C-80E0-6141-8469-B190A8306D93}"/>
              </a:ext>
            </a:extLst>
          </p:cNvPr>
          <p:cNvPicPr>
            <a:picLocks noChangeAspect="1"/>
          </p:cNvPicPr>
          <p:nvPr/>
        </p:nvPicPr>
        <p:blipFill rotWithShape="1">
          <a:blip r:embed="rId74"/>
          <a:srcRect l="12245" t="32936" r="12883" b="31139"/>
          <a:stretch/>
        </p:blipFill>
        <p:spPr>
          <a:xfrm>
            <a:off x="1822436" y="5867510"/>
            <a:ext cx="819219" cy="327565"/>
          </a:xfrm>
          <a:prstGeom prst="rect">
            <a:avLst/>
          </a:prstGeom>
          <a:effectLst>
            <a:outerShdw blurRad="50800" dist="38100" dir="2700000" algn="tl" rotWithShape="0">
              <a:prstClr val="black">
                <a:alpha val="40000"/>
              </a:prstClr>
            </a:outerShdw>
          </a:effectLst>
        </p:spPr>
      </p:pic>
      <p:pic>
        <p:nvPicPr>
          <p:cNvPr id="269" name="Picture 268" descr="A close up of a logo&#10;&#10;Description automatically generated">
            <a:extLst>
              <a:ext uri="{FF2B5EF4-FFF2-40B4-BE49-F238E27FC236}">
                <a16:creationId xmlns:a16="http://schemas.microsoft.com/office/drawing/2014/main" id="{6510662C-D676-F946-9FBF-EE6F6DFCC761}"/>
              </a:ext>
            </a:extLst>
          </p:cNvPr>
          <p:cNvPicPr>
            <a:picLocks noChangeAspect="1"/>
          </p:cNvPicPr>
          <p:nvPr/>
        </p:nvPicPr>
        <p:blipFill rotWithShape="1">
          <a:blip r:embed="rId75"/>
          <a:srcRect l="7679" t="31235" r="4868" b="32164"/>
          <a:stretch/>
        </p:blipFill>
        <p:spPr>
          <a:xfrm>
            <a:off x="3030752" y="5885927"/>
            <a:ext cx="914006" cy="290731"/>
          </a:xfrm>
          <a:prstGeom prst="rect">
            <a:avLst/>
          </a:prstGeom>
          <a:effectLst>
            <a:outerShdw blurRad="50800" dist="38100" dir="2700000" algn="tl" rotWithShape="0">
              <a:prstClr val="black">
                <a:alpha val="40000"/>
              </a:prstClr>
            </a:outerShdw>
          </a:effectLst>
        </p:spPr>
      </p:pic>
      <p:pic>
        <p:nvPicPr>
          <p:cNvPr id="270" name="Picture 269" descr="A close up of a logo&#10;&#10;Description automatically generated">
            <a:extLst>
              <a:ext uri="{FF2B5EF4-FFF2-40B4-BE49-F238E27FC236}">
                <a16:creationId xmlns:a16="http://schemas.microsoft.com/office/drawing/2014/main" id="{A2BB5F69-54FC-334A-B142-AE38894160ED}"/>
              </a:ext>
            </a:extLst>
          </p:cNvPr>
          <p:cNvPicPr>
            <a:picLocks noChangeAspect="1"/>
          </p:cNvPicPr>
          <p:nvPr/>
        </p:nvPicPr>
        <p:blipFill rotWithShape="1">
          <a:blip r:embed="rId76"/>
          <a:srcRect l="8907" t="7139" r="9806" b="8300"/>
          <a:stretch/>
        </p:blipFill>
        <p:spPr>
          <a:xfrm>
            <a:off x="4333855" y="5861289"/>
            <a:ext cx="470653" cy="340006"/>
          </a:xfrm>
          <a:prstGeom prst="rect">
            <a:avLst/>
          </a:prstGeom>
          <a:effectLst>
            <a:outerShdw blurRad="50800" dist="38100" dir="2700000" algn="tl" rotWithShape="0">
              <a:prstClr val="black">
                <a:alpha val="40000"/>
              </a:prstClr>
            </a:outerShdw>
          </a:effectLst>
        </p:spPr>
      </p:pic>
      <p:pic>
        <p:nvPicPr>
          <p:cNvPr id="271" name="图片 17">
            <a:extLst>
              <a:ext uri="{FF2B5EF4-FFF2-40B4-BE49-F238E27FC236}">
                <a16:creationId xmlns:a16="http://schemas.microsoft.com/office/drawing/2014/main" id="{63316B1D-D35A-4842-972D-ED2D345FA6DF}"/>
              </a:ext>
            </a:extLst>
          </p:cNvPr>
          <p:cNvPicPr>
            <a:picLocks noChangeAspect="1"/>
          </p:cNvPicPr>
          <p:nvPr/>
        </p:nvPicPr>
        <p:blipFill rotWithShape="1">
          <a:blip r:embed="rId77"/>
          <a:srcRect t="20050" b="20209"/>
          <a:stretch/>
        </p:blipFill>
        <p:spPr>
          <a:xfrm>
            <a:off x="7618238" y="5844030"/>
            <a:ext cx="626927" cy="374525"/>
          </a:xfrm>
          <a:prstGeom prst="rect">
            <a:avLst/>
          </a:prstGeom>
          <a:effectLst>
            <a:outerShdw blurRad="50800" dist="38100" dir="2700000" algn="tl" rotWithShape="0">
              <a:prstClr val="black">
                <a:alpha val="40000"/>
              </a:prstClr>
            </a:outerShdw>
          </a:effectLst>
        </p:spPr>
      </p:pic>
      <p:pic>
        <p:nvPicPr>
          <p:cNvPr id="272" name="Picture 271" descr="A close up of a logo&#10;&#10;Description automatically generated">
            <a:extLst>
              <a:ext uri="{FF2B5EF4-FFF2-40B4-BE49-F238E27FC236}">
                <a16:creationId xmlns:a16="http://schemas.microsoft.com/office/drawing/2014/main" id="{B2E7A9BF-0A9E-174E-985A-15A21A1E9725}"/>
              </a:ext>
            </a:extLst>
          </p:cNvPr>
          <p:cNvPicPr>
            <a:picLocks noChangeAspect="1"/>
          </p:cNvPicPr>
          <p:nvPr/>
        </p:nvPicPr>
        <p:blipFill>
          <a:blip r:embed="rId78"/>
          <a:stretch>
            <a:fillRect/>
          </a:stretch>
        </p:blipFill>
        <p:spPr>
          <a:xfrm>
            <a:off x="373596" y="5858894"/>
            <a:ext cx="1059743" cy="344797"/>
          </a:xfrm>
          <a:prstGeom prst="rect">
            <a:avLst/>
          </a:prstGeom>
          <a:effectLst>
            <a:outerShdw blurRad="50800" dist="38100" dir="2700000" algn="tl" rotWithShape="0">
              <a:prstClr val="black">
                <a:alpha val="40000"/>
              </a:prstClr>
            </a:outerShdw>
          </a:effectLst>
        </p:spPr>
      </p:pic>
      <p:pic>
        <p:nvPicPr>
          <p:cNvPr id="273" name="Picture 272" descr="A picture containing fruit, food&#10;&#10;Description automatically generated">
            <a:extLst>
              <a:ext uri="{FF2B5EF4-FFF2-40B4-BE49-F238E27FC236}">
                <a16:creationId xmlns:a16="http://schemas.microsoft.com/office/drawing/2014/main" id="{5FEB47A1-7976-9B44-873D-24966851ED16}"/>
              </a:ext>
            </a:extLst>
          </p:cNvPr>
          <p:cNvPicPr>
            <a:picLocks noChangeAspect="1"/>
          </p:cNvPicPr>
          <p:nvPr/>
        </p:nvPicPr>
        <p:blipFill rotWithShape="1">
          <a:blip r:embed="rId79"/>
          <a:srcRect r="10595"/>
          <a:stretch/>
        </p:blipFill>
        <p:spPr>
          <a:xfrm>
            <a:off x="9518561" y="5816040"/>
            <a:ext cx="889045" cy="430504"/>
          </a:xfrm>
          <a:prstGeom prst="rect">
            <a:avLst/>
          </a:prstGeom>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773CD70C-688F-6441-8E34-A51F9D4C50CA}"/>
              </a:ext>
            </a:extLst>
          </p:cNvPr>
          <p:cNvGrpSpPr/>
          <p:nvPr/>
        </p:nvGrpSpPr>
        <p:grpSpPr>
          <a:xfrm>
            <a:off x="3979935" y="1222080"/>
            <a:ext cx="4221097" cy="4287022"/>
            <a:chOff x="3979935" y="1222080"/>
            <a:chExt cx="4221097" cy="4287022"/>
          </a:xfrm>
        </p:grpSpPr>
        <p:grpSp>
          <p:nvGrpSpPr>
            <p:cNvPr id="5" name="Group 4">
              <a:extLst>
                <a:ext uri="{FF2B5EF4-FFF2-40B4-BE49-F238E27FC236}">
                  <a16:creationId xmlns:a16="http://schemas.microsoft.com/office/drawing/2014/main" id="{75548614-8602-4344-B0EB-8D9349631E57}"/>
                </a:ext>
              </a:extLst>
            </p:cNvPr>
            <p:cNvGrpSpPr/>
            <p:nvPr/>
          </p:nvGrpSpPr>
          <p:grpSpPr>
            <a:xfrm>
              <a:off x="3986655" y="1222080"/>
              <a:ext cx="1215490" cy="1074312"/>
              <a:chOff x="3837575" y="1129352"/>
              <a:chExt cx="1215490" cy="1074312"/>
            </a:xfrm>
          </p:grpSpPr>
          <p:sp>
            <p:nvSpPr>
              <p:cNvPr id="115" name="Rechteck 88">
                <a:extLst>
                  <a:ext uri="{FF2B5EF4-FFF2-40B4-BE49-F238E27FC236}">
                    <a16:creationId xmlns:a16="http://schemas.microsoft.com/office/drawing/2014/main" id="{EDD0C1C6-B50D-F94D-8E31-81A10AA1DAF0}"/>
                  </a:ext>
                </a:extLst>
              </p:cNvPr>
              <p:cNvSpPr/>
              <p:nvPr>
                <p:custDataLst>
                  <p:tags r:id="rId62"/>
                </p:custDataLst>
              </p:nvPr>
            </p:nvSpPr>
            <p:spPr bwMode="gray">
              <a:xfrm rot="2700000">
                <a:off x="4027136" y="1129352"/>
                <a:ext cx="218560" cy="218560"/>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116" name="Rechteck 89">
                <a:extLst>
                  <a:ext uri="{FF2B5EF4-FFF2-40B4-BE49-F238E27FC236}">
                    <a16:creationId xmlns:a16="http://schemas.microsoft.com/office/drawing/2014/main" id="{162F5E3A-F0F4-8945-8B2D-2CF162695085}"/>
                  </a:ext>
                </a:extLst>
              </p:cNvPr>
              <p:cNvSpPr/>
              <p:nvPr>
                <p:custDataLst>
                  <p:tags r:id="rId63"/>
                </p:custDataLst>
              </p:nvPr>
            </p:nvSpPr>
            <p:spPr bwMode="gray">
              <a:xfrm rot="2700000">
                <a:off x="3974319" y="1828969"/>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117" name="Rechteck 90">
                <a:extLst>
                  <a:ext uri="{FF2B5EF4-FFF2-40B4-BE49-F238E27FC236}">
                    <a16:creationId xmlns:a16="http://schemas.microsoft.com/office/drawing/2014/main" id="{32DFFF95-FA02-6143-B5D0-3302CF812958}"/>
                  </a:ext>
                </a:extLst>
              </p:cNvPr>
              <p:cNvSpPr/>
              <p:nvPr>
                <p:custDataLst>
                  <p:tags r:id="rId64"/>
                </p:custDataLst>
              </p:nvPr>
            </p:nvSpPr>
            <p:spPr bwMode="gray">
              <a:xfrm rot="2700000">
                <a:off x="4708903" y="1486731"/>
                <a:ext cx="344163" cy="344161"/>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118" name="Rechteck 91">
                <a:extLst>
                  <a:ext uri="{FF2B5EF4-FFF2-40B4-BE49-F238E27FC236}">
                    <a16:creationId xmlns:a16="http://schemas.microsoft.com/office/drawing/2014/main" id="{BFF46347-9FD7-F441-B0C9-C72137B445DC}"/>
                  </a:ext>
                </a:extLst>
              </p:cNvPr>
              <p:cNvSpPr/>
              <p:nvPr>
                <p:custDataLst>
                  <p:tags r:id="rId65"/>
                </p:custDataLst>
              </p:nvPr>
            </p:nvSpPr>
            <p:spPr bwMode="gray">
              <a:xfrm rot="2700000">
                <a:off x="3981185" y="1254904"/>
                <a:ext cx="749350" cy="749350"/>
              </a:xfrm>
              <a:prstGeom prst="rect">
                <a:avLst/>
              </a:prstGeom>
              <a:solidFill>
                <a:schemeClr val="accent1"/>
              </a:solidFill>
              <a:ln w="9525">
                <a:noFill/>
                <a:round/>
                <a:headEnd/>
                <a:tailEnd/>
              </a:ln>
            </p:spPr>
            <p:txBody>
              <a:bodyPr/>
              <a:lstStyle/>
              <a:p>
                <a:pPr defTabSz="913714"/>
                <a:endParaRPr lang="en-GB" sz="1699" dirty="0">
                  <a:solidFill>
                    <a:srgbClr val="000000"/>
                  </a:solidFill>
                  <a:latin typeface="Arial"/>
                </a:endParaRPr>
              </a:p>
            </p:txBody>
          </p:sp>
          <p:sp>
            <p:nvSpPr>
              <p:cNvPr id="119" name="Rechteck 92">
                <a:extLst>
                  <a:ext uri="{FF2B5EF4-FFF2-40B4-BE49-F238E27FC236}">
                    <a16:creationId xmlns:a16="http://schemas.microsoft.com/office/drawing/2014/main" id="{06FEC6FD-3A9C-DE46-A73C-CC8E52965F4A}"/>
                  </a:ext>
                </a:extLst>
              </p:cNvPr>
              <p:cNvSpPr/>
              <p:nvPr>
                <p:custDataLst>
                  <p:tags r:id="rId66"/>
                </p:custDataLst>
              </p:nvPr>
            </p:nvSpPr>
            <p:spPr bwMode="gray">
              <a:xfrm rot="2700000">
                <a:off x="4494727" y="2016327"/>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120" name="Rechteck 94">
                <a:extLst>
                  <a:ext uri="{FF2B5EF4-FFF2-40B4-BE49-F238E27FC236}">
                    <a16:creationId xmlns:a16="http://schemas.microsoft.com/office/drawing/2014/main" id="{015A8EC8-8871-CE47-84A7-9C74A810E710}"/>
                  </a:ext>
                </a:extLst>
              </p:cNvPr>
              <p:cNvSpPr/>
              <p:nvPr>
                <p:custDataLst>
                  <p:tags r:id="rId67"/>
                </p:custDataLst>
              </p:nvPr>
            </p:nvSpPr>
            <p:spPr bwMode="gray">
              <a:xfrm rot="2700000">
                <a:off x="3837576" y="1302384"/>
                <a:ext cx="93668" cy="93669"/>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grpSp>
        <p:grpSp>
          <p:nvGrpSpPr>
            <p:cNvPr id="80" name="Group 79">
              <a:extLst>
                <a:ext uri="{FF2B5EF4-FFF2-40B4-BE49-F238E27FC236}">
                  <a16:creationId xmlns:a16="http://schemas.microsoft.com/office/drawing/2014/main" id="{FBFC7AC2-A52D-4E43-9829-12F9E9F94693}"/>
                </a:ext>
              </a:extLst>
            </p:cNvPr>
            <p:cNvGrpSpPr/>
            <p:nvPr/>
          </p:nvGrpSpPr>
          <p:grpSpPr>
            <a:xfrm>
              <a:off x="3979935" y="2889639"/>
              <a:ext cx="1215490" cy="1074312"/>
              <a:chOff x="3837575" y="1129352"/>
              <a:chExt cx="1215490" cy="1074312"/>
            </a:xfrm>
          </p:grpSpPr>
          <p:sp>
            <p:nvSpPr>
              <p:cNvPr id="81" name="Rechteck 88">
                <a:extLst>
                  <a:ext uri="{FF2B5EF4-FFF2-40B4-BE49-F238E27FC236}">
                    <a16:creationId xmlns:a16="http://schemas.microsoft.com/office/drawing/2014/main" id="{A2684398-B40A-4B49-BF28-1FA550082E74}"/>
                  </a:ext>
                </a:extLst>
              </p:cNvPr>
              <p:cNvSpPr/>
              <p:nvPr>
                <p:custDataLst>
                  <p:tags r:id="rId56"/>
                </p:custDataLst>
              </p:nvPr>
            </p:nvSpPr>
            <p:spPr bwMode="gray">
              <a:xfrm rot="2700000">
                <a:off x="4027136" y="1129352"/>
                <a:ext cx="218560" cy="218560"/>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82" name="Rechteck 89">
                <a:extLst>
                  <a:ext uri="{FF2B5EF4-FFF2-40B4-BE49-F238E27FC236}">
                    <a16:creationId xmlns:a16="http://schemas.microsoft.com/office/drawing/2014/main" id="{280923A8-8795-2D4F-ABF3-57689C773767}"/>
                  </a:ext>
                </a:extLst>
              </p:cNvPr>
              <p:cNvSpPr/>
              <p:nvPr>
                <p:custDataLst>
                  <p:tags r:id="rId57"/>
                </p:custDataLst>
              </p:nvPr>
            </p:nvSpPr>
            <p:spPr bwMode="gray">
              <a:xfrm rot="2700000">
                <a:off x="3974319" y="1828969"/>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83" name="Rechteck 90">
                <a:extLst>
                  <a:ext uri="{FF2B5EF4-FFF2-40B4-BE49-F238E27FC236}">
                    <a16:creationId xmlns:a16="http://schemas.microsoft.com/office/drawing/2014/main" id="{611B2FA5-09B1-5A4D-9BF2-4B0A6537B375}"/>
                  </a:ext>
                </a:extLst>
              </p:cNvPr>
              <p:cNvSpPr/>
              <p:nvPr>
                <p:custDataLst>
                  <p:tags r:id="rId58"/>
                </p:custDataLst>
              </p:nvPr>
            </p:nvSpPr>
            <p:spPr bwMode="gray">
              <a:xfrm rot="2700000">
                <a:off x="4708903" y="1486731"/>
                <a:ext cx="344163" cy="344161"/>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84" name="Rechteck 91">
                <a:extLst>
                  <a:ext uri="{FF2B5EF4-FFF2-40B4-BE49-F238E27FC236}">
                    <a16:creationId xmlns:a16="http://schemas.microsoft.com/office/drawing/2014/main" id="{C5077DC2-96F6-4148-931C-6F763C2E3BC1}"/>
                  </a:ext>
                </a:extLst>
              </p:cNvPr>
              <p:cNvSpPr/>
              <p:nvPr>
                <p:custDataLst>
                  <p:tags r:id="rId59"/>
                </p:custDataLst>
              </p:nvPr>
            </p:nvSpPr>
            <p:spPr bwMode="gray">
              <a:xfrm rot="2700000">
                <a:off x="3981185" y="1254904"/>
                <a:ext cx="749350" cy="749350"/>
              </a:xfrm>
              <a:prstGeom prst="rect">
                <a:avLst/>
              </a:prstGeom>
              <a:solidFill>
                <a:schemeClr val="accent1"/>
              </a:solidFill>
              <a:ln w="9525">
                <a:noFill/>
                <a:round/>
                <a:headEnd/>
                <a:tailEnd/>
              </a:ln>
            </p:spPr>
            <p:txBody>
              <a:bodyPr/>
              <a:lstStyle/>
              <a:p>
                <a:pPr defTabSz="913714"/>
                <a:endParaRPr lang="en-GB" sz="1699" dirty="0">
                  <a:solidFill>
                    <a:srgbClr val="000000"/>
                  </a:solidFill>
                  <a:latin typeface="Arial"/>
                </a:endParaRPr>
              </a:p>
            </p:txBody>
          </p:sp>
          <p:sp>
            <p:nvSpPr>
              <p:cNvPr id="85" name="Rechteck 92">
                <a:extLst>
                  <a:ext uri="{FF2B5EF4-FFF2-40B4-BE49-F238E27FC236}">
                    <a16:creationId xmlns:a16="http://schemas.microsoft.com/office/drawing/2014/main" id="{93426963-ADA3-CA4C-A539-92E14A118988}"/>
                  </a:ext>
                </a:extLst>
              </p:cNvPr>
              <p:cNvSpPr/>
              <p:nvPr>
                <p:custDataLst>
                  <p:tags r:id="rId60"/>
                </p:custDataLst>
              </p:nvPr>
            </p:nvSpPr>
            <p:spPr bwMode="gray">
              <a:xfrm rot="2700000">
                <a:off x="4494727" y="2016327"/>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86" name="Rechteck 94">
                <a:extLst>
                  <a:ext uri="{FF2B5EF4-FFF2-40B4-BE49-F238E27FC236}">
                    <a16:creationId xmlns:a16="http://schemas.microsoft.com/office/drawing/2014/main" id="{F13AEAE9-C946-B943-8409-B851E2E90E3D}"/>
                  </a:ext>
                </a:extLst>
              </p:cNvPr>
              <p:cNvSpPr/>
              <p:nvPr>
                <p:custDataLst>
                  <p:tags r:id="rId61"/>
                </p:custDataLst>
              </p:nvPr>
            </p:nvSpPr>
            <p:spPr bwMode="gray">
              <a:xfrm rot="2700000">
                <a:off x="3837576" y="1302384"/>
                <a:ext cx="93668" cy="93669"/>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grpSp>
        <p:grpSp>
          <p:nvGrpSpPr>
            <p:cNvPr id="87" name="Group 86">
              <a:extLst>
                <a:ext uri="{FF2B5EF4-FFF2-40B4-BE49-F238E27FC236}">
                  <a16:creationId xmlns:a16="http://schemas.microsoft.com/office/drawing/2014/main" id="{4D70D30C-9249-1B4C-B542-F2BB570D86CA}"/>
                </a:ext>
              </a:extLst>
            </p:cNvPr>
            <p:cNvGrpSpPr/>
            <p:nvPr/>
          </p:nvGrpSpPr>
          <p:grpSpPr>
            <a:xfrm>
              <a:off x="6977782" y="1235322"/>
              <a:ext cx="1215490" cy="1074312"/>
              <a:chOff x="3837575" y="1129352"/>
              <a:chExt cx="1215490" cy="1074312"/>
            </a:xfrm>
          </p:grpSpPr>
          <p:sp>
            <p:nvSpPr>
              <p:cNvPr id="88" name="Rechteck 88">
                <a:extLst>
                  <a:ext uri="{FF2B5EF4-FFF2-40B4-BE49-F238E27FC236}">
                    <a16:creationId xmlns:a16="http://schemas.microsoft.com/office/drawing/2014/main" id="{00DE1F24-1FD6-4343-853D-72EE04411B63}"/>
                  </a:ext>
                </a:extLst>
              </p:cNvPr>
              <p:cNvSpPr/>
              <p:nvPr>
                <p:custDataLst>
                  <p:tags r:id="rId50"/>
                </p:custDataLst>
              </p:nvPr>
            </p:nvSpPr>
            <p:spPr bwMode="gray">
              <a:xfrm rot="2700000">
                <a:off x="4027136" y="1129352"/>
                <a:ext cx="218560" cy="218560"/>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89" name="Rechteck 89">
                <a:extLst>
                  <a:ext uri="{FF2B5EF4-FFF2-40B4-BE49-F238E27FC236}">
                    <a16:creationId xmlns:a16="http://schemas.microsoft.com/office/drawing/2014/main" id="{3350AB80-AB35-A244-BEF0-A2B3EDA5F641}"/>
                  </a:ext>
                </a:extLst>
              </p:cNvPr>
              <p:cNvSpPr/>
              <p:nvPr>
                <p:custDataLst>
                  <p:tags r:id="rId51"/>
                </p:custDataLst>
              </p:nvPr>
            </p:nvSpPr>
            <p:spPr bwMode="gray">
              <a:xfrm rot="2700000">
                <a:off x="3974319" y="1828969"/>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90" name="Rechteck 90">
                <a:extLst>
                  <a:ext uri="{FF2B5EF4-FFF2-40B4-BE49-F238E27FC236}">
                    <a16:creationId xmlns:a16="http://schemas.microsoft.com/office/drawing/2014/main" id="{4253ED3B-5B8A-3743-9B01-B33DFCFDCFFC}"/>
                  </a:ext>
                </a:extLst>
              </p:cNvPr>
              <p:cNvSpPr/>
              <p:nvPr>
                <p:custDataLst>
                  <p:tags r:id="rId52"/>
                </p:custDataLst>
              </p:nvPr>
            </p:nvSpPr>
            <p:spPr bwMode="gray">
              <a:xfrm rot="2700000">
                <a:off x="4708903" y="1486731"/>
                <a:ext cx="344163" cy="344161"/>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91" name="Rechteck 91">
                <a:extLst>
                  <a:ext uri="{FF2B5EF4-FFF2-40B4-BE49-F238E27FC236}">
                    <a16:creationId xmlns:a16="http://schemas.microsoft.com/office/drawing/2014/main" id="{342DC6DE-E862-A146-8DF3-F7CF774EDD75}"/>
                  </a:ext>
                </a:extLst>
              </p:cNvPr>
              <p:cNvSpPr/>
              <p:nvPr>
                <p:custDataLst>
                  <p:tags r:id="rId53"/>
                </p:custDataLst>
              </p:nvPr>
            </p:nvSpPr>
            <p:spPr bwMode="gray">
              <a:xfrm rot="2700000">
                <a:off x="3981185" y="1254904"/>
                <a:ext cx="749350" cy="749350"/>
              </a:xfrm>
              <a:prstGeom prst="rect">
                <a:avLst/>
              </a:prstGeom>
              <a:solidFill>
                <a:schemeClr val="accent1"/>
              </a:solidFill>
              <a:ln w="9525">
                <a:noFill/>
                <a:round/>
                <a:headEnd/>
                <a:tailEnd/>
              </a:ln>
            </p:spPr>
            <p:txBody>
              <a:bodyPr/>
              <a:lstStyle/>
              <a:p>
                <a:pPr defTabSz="913714"/>
                <a:endParaRPr lang="en-GB" sz="1699" dirty="0">
                  <a:solidFill>
                    <a:srgbClr val="000000"/>
                  </a:solidFill>
                  <a:latin typeface="Arial"/>
                </a:endParaRPr>
              </a:p>
            </p:txBody>
          </p:sp>
          <p:sp>
            <p:nvSpPr>
              <p:cNvPr id="92" name="Rechteck 92">
                <a:extLst>
                  <a:ext uri="{FF2B5EF4-FFF2-40B4-BE49-F238E27FC236}">
                    <a16:creationId xmlns:a16="http://schemas.microsoft.com/office/drawing/2014/main" id="{46DDADD6-4EEA-7C46-A49E-71C4E2E1D462}"/>
                  </a:ext>
                </a:extLst>
              </p:cNvPr>
              <p:cNvSpPr/>
              <p:nvPr>
                <p:custDataLst>
                  <p:tags r:id="rId54"/>
                </p:custDataLst>
              </p:nvPr>
            </p:nvSpPr>
            <p:spPr bwMode="gray">
              <a:xfrm rot="2700000">
                <a:off x="4494727" y="2016327"/>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93" name="Rechteck 94">
                <a:extLst>
                  <a:ext uri="{FF2B5EF4-FFF2-40B4-BE49-F238E27FC236}">
                    <a16:creationId xmlns:a16="http://schemas.microsoft.com/office/drawing/2014/main" id="{AB91A30E-0904-2F42-BF01-76361D0C3CCE}"/>
                  </a:ext>
                </a:extLst>
              </p:cNvPr>
              <p:cNvSpPr/>
              <p:nvPr>
                <p:custDataLst>
                  <p:tags r:id="rId55"/>
                </p:custDataLst>
              </p:nvPr>
            </p:nvSpPr>
            <p:spPr bwMode="gray">
              <a:xfrm rot="2700000">
                <a:off x="3837576" y="1302384"/>
                <a:ext cx="93668" cy="93669"/>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grpSp>
        <p:sp>
          <p:nvSpPr>
            <p:cNvPr id="131" name="Freihandform 207">
              <a:extLst>
                <a:ext uri="{FF2B5EF4-FFF2-40B4-BE49-F238E27FC236}">
                  <a16:creationId xmlns:a16="http://schemas.microsoft.com/office/drawing/2014/main" id="{627F67B8-3904-D546-8C5A-3E039AE66015}"/>
                </a:ext>
              </a:extLst>
            </p:cNvPr>
            <p:cNvSpPr/>
            <p:nvPr>
              <p:custDataLst>
                <p:tags r:id="rId20"/>
              </p:custDataLst>
            </p:nvPr>
          </p:nvSpPr>
          <p:spPr bwMode="gray">
            <a:xfrm rot="5400000" flipH="1">
              <a:off x="5123544" y="2047423"/>
              <a:ext cx="1079438" cy="539719"/>
            </a:xfrm>
            <a:custGeom>
              <a:avLst/>
              <a:gdLst>
                <a:gd name="connsiteX0" fmla="*/ 0 w 3558540"/>
                <a:gd name="connsiteY0" fmla="*/ 0 h 137160"/>
                <a:gd name="connsiteX1" fmla="*/ 3558540 w 3558540"/>
                <a:gd name="connsiteY1" fmla="*/ 0 h 137160"/>
                <a:gd name="connsiteX2" fmla="*/ 3558540 w 3558540"/>
                <a:gd name="connsiteY2" fmla="*/ 137160 h 137160"/>
              </a:gdLst>
              <a:ahLst/>
              <a:cxnLst>
                <a:cxn ang="0">
                  <a:pos x="connsiteX0" y="connsiteY0"/>
                </a:cxn>
                <a:cxn ang="0">
                  <a:pos x="connsiteX1" y="connsiteY1"/>
                </a:cxn>
                <a:cxn ang="0">
                  <a:pos x="connsiteX2" y="connsiteY2"/>
                </a:cxn>
              </a:cxnLst>
              <a:rect l="l" t="t" r="r" b="b"/>
              <a:pathLst>
                <a:path w="3558540" h="137160">
                  <a:moveTo>
                    <a:pt x="0" y="0"/>
                  </a:moveTo>
                  <a:lnTo>
                    <a:pt x="3558540" y="0"/>
                  </a:lnTo>
                  <a:lnTo>
                    <a:pt x="3558540" y="137160"/>
                  </a:lnTo>
                </a:path>
              </a:pathLst>
            </a:custGeom>
            <a:noFill/>
            <a:ln w="6350" cap="flat" cmpd="sng" algn="ctr">
              <a:solidFill>
                <a:schemeClr val="tx2"/>
              </a:solidFill>
              <a:prstDash val="solid"/>
              <a:headEnd type="none" w="sm" len="sm"/>
              <a:tailEnd type="oval" w="med" len="med"/>
            </a:ln>
            <a:effectLst/>
          </p:spPr>
          <p:txBody>
            <a:bodyPr rtlCol="0" anchor="ctr"/>
            <a:lstStyle/>
            <a:p>
              <a:pPr algn="ctr" defTabSz="913827">
                <a:defRPr/>
              </a:pPr>
              <a:endParaRPr lang="en-GB" sz="1799" kern="0" dirty="0">
                <a:solidFill>
                  <a:srgbClr val="000000"/>
                </a:solidFill>
                <a:latin typeface="Arial"/>
              </a:endParaRPr>
            </a:p>
          </p:txBody>
        </p:sp>
        <p:sp>
          <p:nvSpPr>
            <p:cNvPr id="132" name="Freihandform 210">
              <a:extLst>
                <a:ext uri="{FF2B5EF4-FFF2-40B4-BE49-F238E27FC236}">
                  <a16:creationId xmlns:a16="http://schemas.microsoft.com/office/drawing/2014/main" id="{8BC59D39-4E45-D647-9A1C-A626ED2576C8}"/>
                </a:ext>
              </a:extLst>
            </p:cNvPr>
            <p:cNvSpPr/>
            <p:nvPr>
              <p:custDataLst>
                <p:tags r:id="rId21"/>
              </p:custDataLst>
            </p:nvPr>
          </p:nvSpPr>
          <p:spPr bwMode="gray">
            <a:xfrm rot="16200000">
              <a:off x="5821157" y="2042339"/>
              <a:ext cx="1079438" cy="539719"/>
            </a:xfrm>
            <a:custGeom>
              <a:avLst/>
              <a:gdLst>
                <a:gd name="connsiteX0" fmla="*/ 0 w 3558540"/>
                <a:gd name="connsiteY0" fmla="*/ 0 h 137160"/>
                <a:gd name="connsiteX1" fmla="*/ 3558540 w 3558540"/>
                <a:gd name="connsiteY1" fmla="*/ 0 h 137160"/>
                <a:gd name="connsiteX2" fmla="*/ 3558540 w 3558540"/>
                <a:gd name="connsiteY2" fmla="*/ 137160 h 137160"/>
              </a:gdLst>
              <a:ahLst/>
              <a:cxnLst>
                <a:cxn ang="0">
                  <a:pos x="connsiteX0" y="connsiteY0"/>
                </a:cxn>
                <a:cxn ang="0">
                  <a:pos x="connsiteX1" y="connsiteY1"/>
                </a:cxn>
                <a:cxn ang="0">
                  <a:pos x="connsiteX2" y="connsiteY2"/>
                </a:cxn>
              </a:cxnLst>
              <a:rect l="l" t="t" r="r" b="b"/>
              <a:pathLst>
                <a:path w="3558540" h="137160">
                  <a:moveTo>
                    <a:pt x="0" y="0"/>
                  </a:moveTo>
                  <a:lnTo>
                    <a:pt x="3558540" y="0"/>
                  </a:lnTo>
                  <a:lnTo>
                    <a:pt x="3558540" y="137160"/>
                  </a:lnTo>
                </a:path>
              </a:pathLst>
            </a:custGeom>
            <a:noFill/>
            <a:ln w="6350" cap="flat" cmpd="sng" algn="ctr">
              <a:solidFill>
                <a:schemeClr val="tx2"/>
              </a:solidFill>
              <a:prstDash val="solid"/>
              <a:headEnd type="none" w="sm" len="sm"/>
              <a:tailEnd type="oval" w="med" len="med"/>
            </a:ln>
            <a:effectLst/>
          </p:spPr>
          <p:txBody>
            <a:bodyPr rtlCol="0" anchor="ctr"/>
            <a:lstStyle/>
            <a:p>
              <a:pPr algn="ctr" defTabSz="913827">
                <a:defRPr/>
              </a:pPr>
              <a:endParaRPr lang="en-GB" sz="1799" kern="0" dirty="0">
                <a:solidFill>
                  <a:srgbClr val="000000"/>
                </a:solidFill>
                <a:latin typeface="Arial"/>
              </a:endParaRPr>
            </a:p>
          </p:txBody>
        </p:sp>
        <p:sp>
          <p:nvSpPr>
            <p:cNvPr id="133" name="Freihandform 213">
              <a:extLst>
                <a:ext uri="{FF2B5EF4-FFF2-40B4-BE49-F238E27FC236}">
                  <a16:creationId xmlns:a16="http://schemas.microsoft.com/office/drawing/2014/main" id="{E83C03C4-2CDD-B944-B341-FD39668CB337}"/>
                </a:ext>
              </a:extLst>
            </p:cNvPr>
            <p:cNvSpPr/>
            <p:nvPr>
              <p:custDataLst>
                <p:tags r:id="rId22"/>
              </p:custDataLst>
            </p:nvPr>
          </p:nvSpPr>
          <p:spPr bwMode="gray">
            <a:xfrm rot="16200000" flipH="1" flipV="1">
              <a:off x="5123514" y="4125379"/>
              <a:ext cx="1079438" cy="539779"/>
            </a:xfrm>
            <a:custGeom>
              <a:avLst/>
              <a:gdLst>
                <a:gd name="connsiteX0" fmla="*/ 0 w 3558540"/>
                <a:gd name="connsiteY0" fmla="*/ 0 h 137160"/>
                <a:gd name="connsiteX1" fmla="*/ 3558540 w 3558540"/>
                <a:gd name="connsiteY1" fmla="*/ 0 h 137160"/>
                <a:gd name="connsiteX2" fmla="*/ 3558540 w 3558540"/>
                <a:gd name="connsiteY2" fmla="*/ 137160 h 137160"/>
              </a:gdLst>
              <a:ahLst/>
              <a:cxnLst>
                <a:cxn ang="0">
                  <a:pos x="connsiteX0" y="connsiteY0"/>
                </a:cxn>
                <a:cxn ang="0">
                  <a:pos x="connsiteX1" y="connsiteY1"/>
                </a:cxn>
                <a:cxn ang="0">
                  <a:pos x="connsiteX2" y="connsiteY2"/>
                </a:cxn>
              </a:cxnLst>
              <a:rect l="l" t="t" r="r" b="b"/>
              <a:pathLst>
                <a:path w="3558540" h="137160">
                  <a:moveTo>
                    <a:pt x="0" y="0"/>
                  </a:moveTo>
                  <a:lnTo>
                    <a:pt x="3558540" y="0"/>
                  </a:lnTo>
                  <a:lnTo>
                    <a:pt x="3558540" y="137160"/>
                  </a:lnTo>
                </a:path>
              </a:pathLst>
            </a:custGeom>
            <a:noFill/>
            <a:ln w="6350" cap="flat" cmpd="sng" algn="ctr">
              <a:solidFill>
                <a:schemeClr val="tx2"/>
              </a:solidFill>
              <a:prstDash val="solid"/>
              <a:headEnd type="none" w="sm" len="sm"/>
              <a:tailEnd type="oval" w="med" len="med"/>
            </a:ln>
            <a:effectLst/>
          </p:spPr>
          <p:txBody>
            <a:bodyPr rtlCol="0" anchor="ctr"/>
            <a:lstStyle/>
            <a:p>
              <a:pPr algn="ctr" defTabSz="913827">
                <a:defRPr/>
              </a:pPr>
              <a:endParaRPr lang="en-GB" sz="1799" kern="0" dirty="0">
                <a:solidFill>
                  <a:srgbClr val="000000"/>
                </a:solidFill>
                <a:latin typeface="Arial"/>
              </a:endParaRPr>
            </a:p>
          </p:txBody>
        </p:sp>
        <p:sp>
          <p:nvSpPr>
            <p:cNvPr id="134" name="Freihandform 216">
              <a:extLst>
                <a:ext uri="{FF2B5EF4-FFF2-40B4-BE49-F238E27FC236}">
                  <a16:creationId xmlns:a16="http://schemas.microsoft.com/office/drawing/2014/main" id="{727FF391-57CB-2648-B25F-F8838198B276}"/>
                </a:ext>
              </a:extLst>
            </p:cNvPr>
            <p:cNvSpPr/>
            <p:nvPr>
              <p:custDataLst>
                <p:tags r:id="rId23"/>
              </p:custDataLst>
            </p:nvPr>
          </p:nvSpPr>
          <p:spPr bwMode="gray">
            <a:xfrm rot="5400000" flipV="1">
              <a:off x="5821187" y="4120294"/>
              <a:ext cx="1079438" cy="539779"/>
            </a:xfrm>
            <a:custGeom>
              <a:avLst/>
              <a:gdLst>
                <a:gd name="connsiteX0" fmla="*/ 0 w 3558540"/>
                <a:gd name="connsiteY0" fmla="*/ 0 h 137160"/>
                <a:gd name="connsiteX1" fmla="*/ 3558540 w 3558540"/>
                <a:gd name="connsiteY1" fmla="*/ 0 h 137160"/>
                <a:gd name="connsiteX2" fmla="*/ 3558540 w 3558540"/>
                <a:gd name="connsiteY2" fmla="*/ 137160 h 137160"/>
              </a:gdLst>
              <a:ahLst/>
              <a:cxnLst>
                <a:cxn ang="0">
                  <a:pos x="connsiteX0" y="connsiteY0"/>
                </a:cxn>
                <a:cxn ang="0">
                  <a:pos x="connsiteX1" y="connsiteY1"/>
                </a:cxn>
                <a:cxn ang="0">
                  <a:pos x="connsiteX2" y="connsiteY2"/>
                </a:cxn>
              </a:cxnLst>
              <a:rect l="l" t="t" r="r" b="b"/>
              <a:pathLst>
                <a:path w="3558540" h="137160">
                  <a:moveTo>
                    <a:pt x="0" y="0"/>
                  </a:moveTo>
                  <a:lnTo>
                    <a:pt x="3558540" y="0"/>
                  </a:lnTo>
                  <a:lnTo>
                    <a:pt x="3558540" y="137160"/>
                  </a:lnTo>
                </a:path>
              </a:pathLst>
            </a:custGeom>
            <a:noFill/>
            <a:ln w="6350" cap="flat" cmpd="sng" algn="ctr">
              <a:solidFill>
                <a:schemeClr val="tx2"/>
              </a:solidFill>
              <a:prstDash val="solid"/>
              <a:headEnd type="none" w="sm" len="sm"/>
              <a:tailEnd type="oval" w="med" len="med"/>
            </a:ln>
            <a:effectLst/>
          </p:spPr>
          <p:txBody>
            <a:bodyPr rtlCol="0" anchor="ctr"/>
            <a:lstStyle/>
            <a:p>
              <a:pPr algn="ctr" defTabSz="913827">
                <a:defRPr/>
              </a:pPr>
              <a:endParaRPr lang="en-GB" sz="1799" kern="0" dirty="0">
                <a:solidFill>
                  <a:srgbClr val="000000"/>
                </a:solidFill>
                <a:latin typeface="Arial"/>
              </a:endParaRPr>
            </a:p>
          </p:txBody>
        </p:sp>
        <p:sp>
          <p:nvSpPr>
            <p:cNvPr id="135" name="Freihandform 219">
              <a:extLst>
                <a:ext uri="{FF2B5EF4-FFF2-40B4-BE49-F238E27FC236}">
                  <a16:creationId xmlns:a16="http://schemas.microsoft.com/office/drawing/2014/main" id="{1B472A40-7BD5-5E42-BB46-A30752DC4BD2}"/>
                </a:ext>
              </a:extLst>
            </p:cNvPr>
            <p:cNvSpPr/>
            <p:nvPr>
              <p:custDataLst>
                <p:tags r:id="rId24"/>
              </p:custDataLst>
            </p:nvPr>
          </p:nvSpPr>
          <p:spPr bwMode="gray">
            <a:xfrm flipV="1">
              <a:off x="6522876" y="3346678"/>
              <a:ext cx="323831" cy="0"/>
            </a:xfrm>
            <a:custGeom>
              <a:avLst/>
              <a:gdLst>
                <a:gd name="connsiteX0" fmla="*/ 0 w 3558540"/>
                <a:gd name="connsiteY0" fmla="*/ 0 h 137160"/>
                <a:gd name="connsiteX1" fmla="*/ 3558540 w 3558540"/>
                <a:gd name="connsiteY1" fmla="*/ 0 h 137160"/>
                <a:gd name="connsiteX2" fmla="*/ 3558540 w 3558540"/>
                <a:gd name="connsiteY2" fmla="*/ 137160 h 137160"/>
              </a:gdLst>
              <a:ahLst/>
              <a:cxnLst>
                <a:cxn ang="0">
                  <a:pos x="connsiteX0" y="connsiteY0"/>
                </a:cxn>
                <a:cxn ang="0">
                  <a:pos x="connsiteX1" y="connsiteY1"/>
                </a:cxn>
                <a:cxn ang="0">
                  <a:pos x="connsiteX2" y="connsiteY2"/>
                </a:cxn>
              </a:cxnLst>
              <a:rect l="l" t="t" r="r" b="b"/>
              <a:pathLst>
                <a:path w="3558540" h="137160">
                  <a:moveTo>
                    <a:pt x="0" y="0"/>
                  </a:moveTo>
                  <a:lnTo>
                    <a:pt x="3558540" y="0"/>
                  </a:lnTo>
                  <a:lnTo>
                    <a:pt x="3558540" y="137160"/>
                  </a:lnTo>
                </a:path>
              </a:pathLst>
            </a:custGeom>
            <a:noFill/>
            <a:ln w="6350" cap="flat" cmpd="sng" algn="ctr">
              <a:solidFill>
                <a:schemeClr val="tx2"/>
              </a:solidFill>
              <a:prstDash val="solid"/>
              <a:headEnd type="none" w="sm" len="sm"/>
              <a:tailEnd type="oval" w="med" len="med"/>
            </a:ln>
            <a:effectLst/>
          </p:spPr>
          <p:txBody>
            <a:bodyPr rtlCol="0" anchor="ctr"/>
            <a:lstStyle/>
            <a:p>
              <a:pPr algn="ctr" defTabSz="913827">
                <a:defRPr/>
              </a:pPr>
              <a:endParaRPr lang="en-GB" sz="1799" kern="0" dirty="0">
                <a:solidFill>
                  <a:srgbClr val="000000"/>
                </a:solidFill>
                <a:latin typeface="Arial"/>
              </a:endParaRPr>
            </a:p>
          </p:txBody>
        </p:sp>
        <p:sp>
          <p:nvSpPr>
            <p:cNvPr id="130" name="Raute 200">
              <a:extLst>
                <a:ext uri="{FF2B5EF4-FFF2-40B4-BE49-F238E27FC236}">
                  <a16:creationId xmlns:a16="http://schemas.microsoft.com/office/drawing/2014/main" id="{61F987C1-18AE-FF44-AB92-C765FFD7E3CF}"/>
                </a:ext>
              </a:extLst>
            </p:cNvPr>
            <p:cNvSpPr/>
            <p:nvPr>
              <p:custDataLst>
                <p:tags r:id="rId25"/>
              </p:custDataLst>
            </p:nvPr>
          </p:nvSpPr>
          <p:spPr bwMode="gray">
            <a:xfrm flipH="1">
              <a:off x="5441257" y="2765244"/>
              <a:ext cx="1151400" cy="1151400"/>
            </a:xfrm>
            <a:prstGeom prst="diamond">
              <a:avLst/>
            </a:prstGeom>
            <a:solidFill>
              <a:schemeClr val="accent3"/>
            </a:solidFill>
            <a:ln w="9525">
              <a:noFill/>
              <a:round/>
              <a:headEnd/>
              <a:tailEnd/>
            </a:ln>
          </p:spPr>
          <p:txBody>
            <a:bodyPr/>
            <a:lstStyle/>
            <a:p>
              <a:pPr defTabSz="913714"/>
              <a:endParaRPr lang="en-GB" sz="1699" dirty="0">
                <a:solidFill>
                  <a:srgbClr val="000000"/>
                </a:solidFill>
                <a:latin typeface="Arial"/>
              </a:endParaRPr>
            </a:p>
          </p:txBody>
        </p:sp>
        <p:sp>
          <p:nvSpPr>
            <p:cNvPr id="162" name="Freihandform 223">
              <a:extLst>
                <a:ext uri="{FF2B5EF4-FFF2-40B4-BE49-F238E27FC236}">
                  <a16:creationId xmlns:a16="http://schemas.microsoft.com/office/drawing/2014/main" id="{0D5943BA-AEB9-7B48-B73D-17168314E619}"/>
                </a:ext>
              </a:extLst>
            </p:cNvPr>
            <p:cNvSpPr/>
            <p:nvPr>
              <p:custDataLst>
                <p:tags r:id="rId26"/>
              </p:custDataLst>
            </p:nvPr>
          </p:nvSpPr>
          <p:spPr bwMode="gray">
            <a:xfrm flipH="1" flipV="1">
              <a:off x="5141491" y="3351763"/>
              <a:ext cx="323831" cy="0"/>
            </a:xfrm>
            <a:custGeom>
              <a:avLst/>
              <a:gdLst>
                <a:gd name="connsiteX0" fmla="*/ 0 w 3558540"/>
                <a:gd name="connsiteY0" fmla="*/ 0 h 137160"/>
                <a:gd name="connsiteX1" fmla="*/ 3558540 w 3558540"/>
                <a:gd name="connsiteY1" fmla="*/ 0 h 137160"/>
                <a:gd name="connsiteX2" fmla="*/ 3558540 w 3558540"/>
                <a:gd name="connsiteY2" fmla="*/ 137160 h 137160"/>
              </a:gdLst>
              <a:ahLst/>
              <a:cxnLst>
                <a:cxn ang="0">
                  <a:pos x="connsiteX0" y="connsiteY0"/>
                </a:cxn>
                <a:cxn ang="0">
                  <a:pos x="connsiteX1" y="connsiteY1"/>
                </a:cxn>
                <a:cxn ang="0">
                  <a:pos x="connsiteX2" y="connsiteY2"/>
                </a:cxn>
              </a:cxnLst>
              <a:rect l="l" t="t" r="r" b="b"/>
              <a:pathLst>
                <a:path w="3558540" h="137160">
                  <a:moveTo>
                    <a:pt x="0" y="0"/>
                  </a:moveTo>
                  <a:lnTo>
                    <a:pt x="3558540" y="0"/>
                  </a:lnTo>
                  <a:lnTo>
                    <a:pt x="3558540" y="137160"/>
                  </a:lnTo>
                </a:path>
              </a:pathLst>
            </a:custGeom>
            <a:noFill/>
            <a:ln w="6350" cap="flat" cmpd="sng" algn="ctr">
              <a:solidFill>
                <a:schemeClr val="tx2"/>
              </a:solidFill>
              <a:prstDash val="solid"/>
              <a:headEnd type="none" w="sm" len="sm"/>
              <a:tailEnd type="oval" w="med" len="med"/>
            </a:ln>
            <a:effectLst/>
          </p:spPr>
          <p:txBody>
            <a:bodyPr rtlCol="0" anchor="ctr"/>
            <a:lstStyle/>
            <a:p>
              <a:pPr algn="ctr" defTabSz="913827">
                <a:defRPr/>
              </a:pPr>
              <a:endParaRPr lang="en-GB" sz="1799" kern="0" dirty="0">
                <a:solidFill>
                  <a:srgbClr val="000000"/>
                </a:solidFill>
                <a:latin typeface="Arial"/>
              </a:endParaRPr>
            </a:p>
          </p:txBody>
        </p:sp>
        <p:grpSp>
          <p:nvGrpSpPr>
            <p:cNvPr id="163" name="Gruppieren 109">
              <a:extLst>
                <a:ext uri="{FF2B5EF4-FFF2-40B4-BE49-F238E27FC236}">
                  <a16:creationId xmlns:a16="http://schemas.microsoft.com/office/drawing/2014/main" id="{1B74629D-D071-BA44-996A-078EBCD15B72}"/>
                </a:ext>
              </a:extLst>
            </p:cNvPr>
            <p:cNvGrpSpPr/>
            <p:nvPr>
              <p:custDataLst>
                <p:tags r:id="rId27"/>
              </p:custDataLst>
            </p:nvPr>
          </p:nvGrpSpPr>
          <p:grpSpPr bwMode="gray">
            <a:xfrm>
              <a:off x="5937836" y="3027902"/>
              <a:ext cx="129505" cy="647591"/>
              <a:chOff x="4702217" y="4101625"/>
              <a:chExt cx="129572" cy="647928"/>
            </a:xfrm>
          </p:grpSpPr>
          <p:sp>
            <p:nvSpPr>
              <p:cNvPr id="164" name="Abgerundetes Rechteck 1">
                <a:extLst>
                  <a:ext uri="{FF2B5EF4-FFF2-40B4-BE49-F238E27FC236}">
                    <a16:creationId xmlns:a16="http://schemas.microsoft.com/office/drawing/2014/main" id="{4ED09DA7-B67F-B849-85BA-A7F5F6989C16}"/>
                  </a:ext>
                </a:extLst>
              </p:cNvPr>
              <p:cNvSpPr/>
              <p:nvPr>
                <p:custDataLst>
                  <p:tags r:id="rId46"/>
                </p:custDataLst>
              </p:nvPr>
            </p:nvSpPr>
            <p:spPr bwMode="gray">
              <a:xfrm flipH="1">
                <a:off x="4702217" y="4101625"/>
                <a:ext cx="129572" cy="280738"/>
              </a:xfrm>
              <a:custGeom>
                <a:avLst/>
                <a:gdLst/>
                <a:ahLst/>
                <a:cxnLst/>
                <a:rect l="l" t="t" r="r" b="b"/>
                <a:pathLst>
                  <a:path w="432000" h="936000">
                    <a:moveTo>
                      <a:pt x="216040" y="71784"/>
                    </a:moveTo>
                    <a:cubicBezTo>
                      <a:pt x="136511" y="71784"/>
                      <a:pt x="72040" y="136255"/>
                      <a:pt x="72040" y="215784"/>
                    </a:cubicBezTo>
                    <a:lnTo>
                      <a:pt x="72040" y="719784"/>
                    </a:lnTo>
                    <a:cubicBezTo>
                      <a:pt x="72040" y="799313"/>
                      <a:pt x="136511" y="863784"/>
                      <a:pt x="216040" y="863784"/>
                    </a:cubicBezTo>
                    <a:cubicBezTo>
                      <a:pt x="295569" y="863784"/>
                      <a:pt x="360040" y="799313"/>
                      <a:pt x="360040" y="719784"/>
                    </a:cubicBezTo>
                    <a:lnTo>
                      <a:pt x="360040" y="215784"/>
                    </a:lnTo>
                    <a:cubicBezTo>
                      <a:pt x="360040" y="136255"/>
                      <a:pt x="295569" y="71784"/>
                      <a:pt x="216040" y="71784"/>
                    </a:cubicBezTo>
                    <a:close/>
                    <a:moveTo>
                      <a:pt x="216000" y="0"/>
                    </a:moveTo>
                    <a:cubicBezTo>
                      <a:pt x="335294" y="0"/>
                      <a:pt x="432000" y="96706"/>
                      <a:pt x="432000" y="216000"/>
                    </a:cubicBezTo>
                    <a:lnTo>
                      <a:pt x="432000" y="720000"/>
                    </a:lnTo>
                    <a:cubicBezTo>
                      <a:pt x="432000" y="839294"/>
                      <a:pt x="335294" y="936000"/>
                      <a:pt x="216000" y="936000"/>
                    </a:cubicBezTo>
                    <a:cubicBezTo>
                      <a:pt x="96706" y="936000"/>
                      <a:pt x="0" y="839294"/>
                      <a:pt x="0" y="720000"/>
                    </a:cubicBezTo>
                    <a:lnTo>
                      <a:pt x="0" y="216000"/>
                    </a:lnTo>
                    <a:cubicBezTo>
                      <a:pt x="0" y="96706"/>
                      <a:pt x="96706" y="0"/>
                      <a:pt x="216000" y="0"/>
                    </a:cubicBezTo>
                    <a:close/>
                  </a:path>
                </a:pathLst>
              </a:custGeom>
              <a:solidFill>
                <a:srgbClr val="34343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165" name="Abgerundetes Rechteck 1">
                <a:extLst>
                  <a:ext uri="{FF2B5EF4-FFF2-40B4-BE49-F238E27FC236}">
                    <a16:creationId xmlns:a16="http://schemas.microsoft.com/office/drawing/2014/main" id="{0DA22296-DB32-E34B-8180-A415D751632C}"/>
                  </a:ext>
                </a:extLst>
              </p:cNvPr>
              <p:cNvSpPr/>
              <p:nvPr>
                <p:custDataLst>
                  <p:tags r:id="rId47"/>
                </p:custDataLst>
              </p:nvPr>
            </p:nvSpPr>
            <p:spPr bwMode="gray">
              <a:xfrm flipH="1">
                <a:off x="4702217" y="4468815"/>
                <a:ext cx="129572" cy="280738"/>
              </a:xfrm>
              <a:custGeom>
                <a:avLst/>
                <a:gdLst/>
                <a:ahLst/>
                <a:cxnLst/>
                <a:rect l="l" t="t" r="r" b="b"/>
                <a:pathLst>
                  <a:path w="432000" h="936000">
                    <a:moveTo>
                      <a:pt x="216040" y="71784"/>
                    </a:moveTo>
                    <a:cubicBezTo>
                      <a:pt x="136511" y="71784"/>
                      <a:pt x="72040" y="136255"/>
                      <a:pt x="72040" y="215784"/>
                    </a:cubicBezTo>
                    <a:lnTo>
                      <a:pt x="72040" y="719784"/>
                    </a:lnTo>
                    <a:cubicBezTo>
                      <a:pt x="72040" y="799313"/>
                      <a:pt x="136511" y="863784"/>
                      <a:pt x="216040" y="863784"/>
                    </a:cubicBezTo>
                    <a:cubicBezTo>
                      <a:pt x="295569" y="863784"/>
                      <a:pt x="360040" y="799313"/>
                      <a:pt x="360040" y="719784"/>
                    </a:cubicBezTo>
                    <a:lnTo>
                      <a:pt x="360040" y="215784"/>
                    </a:lnTo>
                    <a:cubicBezTo>
                      <a:pt x="360040" y="136255"/>
                      <a:pt x="295569" y="71784"/>
                      <a:pt x="216040" y="71784"/>
                    </a:cubicBezTo>
                    <a:close/>
                    <a:moveTo>
                      <a:pt x="216000" y="0"/>
                    </a:moveTo>
                    <a:cubicBezTo>
                      <a:pt x="335294" y="0"/>
                      <a:pt x="432000" y="96706"/>
                      <a:pt x="432000" y="216000"/>
                    </a:cubicBezTo>
                    <a:lnTo>
                      <a:pt x="432000" y="720000"/>
                    </a:lnTo>
                    <a:cubicBezTo>
                      <a:pt x="432000" y="839294"/>
                      <a:pt x="335294" y="936000"/>
                      <a:pt x="216000" y="936000"/>
                    </a:cubicBezTo>
                    <a:cubicBezTo>
                      <a:pt x="96706" y="936000"/>
                      <a:pt x="0" y="839294"/>
                      <a:pt x="0" y="720000"/>
                    </a:cubicBezTo>
                    <a:lnTo>
                      <a:pt x="0" y="216000"/>
                    </a:lnTo>
                    <a:cubicBezTo>
                      <a:pt x="0" y="96706"/>
                      <a:pt x="96706" y="0"/>
                      <a:pt x="216000" y="0"/>
                    </a:cubicBezTo>
                    <a:close/>
                  </a:path>
                </a:pathLst>
              </a:custGeom>
              <a:solidFill>
                <a:srgbClr val="34343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166" name="Abgerundetes Rechteck 117">
                <a:extLst>
                  <a:ext uri="{FF2B5EF4-FFF2-40B4-BE49-F238E27FC236}">
                    <a16:creationId xmlns:a16="http://schemas.microsoft.com/office/drawing/2014/main" id="{8D6C06F9-BFFE-A34B-A77B-0A507F9BC078}"/>
                  </a:ext>
                </a:extLst>
              </p:cNvPr>
              <p:cNvSpPr/>
              <p:nvPr>
                <p:custDataLst>
                  <p:tags r:id="rId48"/>
                </p:custDataLst>
              </p:nvPr>
            </p:nvSpPr>
            <p:spPr bwMode="gray">
              <a:xfrm flipH="1">
                <a:off x="4740009" y="4328421"/>
                <a:ext cx="53988" cy="194357"/>
              </a:xfrm>
              <a:prstGeom prst="roundRect">
                <a:avLst>
                  <a:gd name="adj" fmla="val 50000"/>
                </a:avLst>
              </a:prstGeom>
              <a:solidFill>
                <a:schemeClr val="accent3"/>
              </a:solidFill>
              <a:ln w="9525" cap="flat" cmpd="sng" algn="ctr">
                <a:noFill/>
                <a:prstDash val="solid"/>
              </a:ln>
              <a:effectLst/>
            </p:spPr>
            <p:txBody>
              <a:bodyPr rtlCol="0" anchor="t" anchorCtr="0">
                <a:noAutofit/>
              </a:bodyPr>
              <a:lstStyle/>
              <a:p>
                <a:pPr algn="ctr" defTabSz="913714"/>
                <a:endParaRPr lang="en-GB" sz="999" kern="0" dirty="0">
                  <a:solidFill>
                    <a:srgbClr val="000000"/>
                  </a:solidFill>
                  <a:latin typeface="Arial"/>
                </a:endParaRPr>
              </a:p>
            </p:txBody>
          </p:sp>
          <p:sp>
            <p:nvSpPr>
              <p:cNvPr id="167" name="Abgerundetes Rechteck 118">
                <a:extLst>
                  <a:ext uri="{FF2B5EF4-FFF2-40B4-BE49-F238E27FC236}">
                    <a16:creationId xmlns:a16="http://schemas.microsoft.com/office/drawing/2014/main" id="{2E0BCDA9-9960-2D41-B75A-733FC5EFA3A4}"/>
                  </a:ext>
                </a:extLst>
              </p:cNvPr>
              <p:cNvSpPr/>
              <p:nvPr>
                <p:custDataLst>
                  <p:tags r:id="rId49"/>
                </p:custDataLst>
              </p:nvPr>
            </p:nvSpPr>
            <p:spPr bwMode="gray">
              <a:xfrm flipH="1">
                <a:off x="4750817" y="4339199"/>
                <a:ext cx="32393" cy="172762"/>
              </a:xfrm>
              <a:prstGeom prst="roundRect">
                <a:avLst>
                  <a:gd name="adj" fmla="val 50000"/>
                </a:avLst>
              </a:prstGeom>
              <a:solidFill>
                <a:srgbClr val="34343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grpSp>
        <p:grpSp>
          <p:nvGrpSpPr>
            <p:cNvPr id="231" name="Group 230">
              <a:extLst>
                <a:ext uri="{FF2B5EF4-FFF2-40B4-BE49-F238E27FC236}">
                  <a16:creationId xmlns:a16="http://schemas.microsoft.com/office/drawing/2014/main" id="{E1BE704C-DEDA-6F42-A480-AFC62041A0B1}"/>
                </a:ext>
              </a:extLst>
            </p:cNvPr>
            <p:cNvGrpSpPr/>
            <p:nvPr/>
          </p:nvGrpSpPr>
          <p:grpSpPr>
            <a:xfrm>
              <a:off x="3993905" y="4427937"/>
              <a:ext cx="1215490" cy="1074312"/>
              <a:chOff x="3837575" y="1129352"/>
              <a:chExt cx="1215490" cy="1074312"/>
            </a:xfrm>
          </p:grpSpPr>
          <p:sp>
            <p:nvSpPr>
              <p:cNvPr id="232" name="Rechteck 88">
                <a:extLst>
                  <a:ext uri="{FF2B5EF4-FFF2-40B4-BE49-F238E27FC236}">
                    <a16:creationId xmlns:a16="http://schemas.microsoft.com/office/drawing/2014/main" id="{E637B5FC-8F60-8942-84FB-EF5DB2341743}"/>
                  </a:ext>
                </a:extLst>
              </p:cNvPr>
              <p:cNvSpPr/>
              <p:nvPr>
                <p:custDataLst>
                  <p:tags r:id="rId40"/>
                </p:custDataLst>
              </p:nvPr>
            </p:nvSpPr>
            <p:spPr bwMode="gray">
              <a:xfrm rot="2700000">
                <a:off x="4027136" y="1129352"/>
                <a:ext cx="218560" cy="218560"/>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33" name="Rechteck 89">
                <a:extLst>
                  <a:ext uri="{FF2B5EF4-FFF2-40B4-BE49-F238E27FC236}">
                    <a16:creationId xmlns:a16="http://schemas.microsoft.com/office/drawing/2014/main" id="{144D98AD-FAAA-1445-B373-8D3E02288713}"/>
                  </a:ext>
                </a:extLst>
              </p:cNvPr>
              <p:cNvSpPr/>
              <p:nvPr>
                <p:custDataLst>
                  <p:tags r:id="rId41"/>
                </p:custDataLst>
              </p:nvPr>
            </p:nvSpPr>
            <p:spPr bwMode="gray">
              <a:xfrm rot="2700000">
                <a:off x="3974319" y="1828969"/>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34" name="Rechteck 90">
                <a:extLst>
                  <a:ext uri="{FF2B5EF4-FFF2-40B4-BE49-F238E27FC236}">
                    <a16:creationId xmlns:a16="http://schemas.microsoft.com/office/drawing/2014/main" id="{E12B9562-DB90-EC49-B76D-54EE746C3297}"/>
                  </a:ext>
                </a:extLst>
              </p:cNvPr>
              <p:cNvSpPr/>
              <p:nvPr>
                <p:custDataLst>
                  <p:tags r:id="rId42"/>
                </p:custDataLst>
              </p:nvPr>
            </p:nvSpPr>
            <p:spPr bwMode="gray">
              <a:xfrm rot="2700000">
                <a:off x="4708903" y="1486731"/>
                <a:ext cx="344163" cy="344161"/>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35" name="Rechteck 91">
                <a:extLst>
                  <a:ext uri="{FF2B5EF4-FFF2-40B4-BE49-F238E27FC236}">
                    <a16:creationId xmlns:a16="http://schemas.microsoft.com/office/drawing/2014/main" id="{7E3F1A67-B3CD-2546-AD72-4CE94AC436FE}"/>
                  </a:ext>
                </a:extLst>
              </p:cNvPr>
              <p:cNvSpPr/>
              <p:nvPr>
                <p:custDataLst>
                  <p:tags r:id="rId43"/>
                </p:custDataLst>
              </p:nvPr>
            </p:nvSpPr>
            <p:spPr bwMode="gray">
              <a:xfrm rot="2700000">
                <a:off x="3981185" y="1254904"/>
                <a:ext cx="749350" cy="749350"/>
              </a:xfrm>
              <a:prstGeom prst="rect">
                <a:avLst/>
              </a:prstGeom>
              <a:solidFill>
                <a:schemeClr val="accent1"/>
              </a:solidFill>
              <a:ln w="9525">
                <a:noFill/>
                <a:round/>
                <a:headEnd/>
                <a:tailEnd/>
              </a:ln>
            </p:spPr>
            <p:txBody>
              <a:bodyPr/>
              <a:lstStyle/>
              <a:p>
                <a:pPr defTabSz="913714"/>
                <a:endParaRPr lang="en-GB" sz="1699" dirty="0">
                  <a:solidFill>
                    <a:srgbClr val="000000"/>
                  </a:solidFill>
                  <a:latin typeface="Arial"/>
                </a:endParaRPr>
              </a:p>
            </p:txBody>
          </p:sp>
          <p:sp>
            <p:nvSpPr>
              <p:cNvPr id="236" name="Rechteck 92">
                <a:extLst>
                  <a:ext uri="{FF2B5EF4-FFF2-40B4-BE49-F238E27FC236}">
                    <a16:creationId xmlns:a16="http://schemas.microsoft.com/office/drawing/2014/main" id="{FD4035D3-2F2A-8048-BAF3-C84EFC081774}"/>
                  </a:ext>
                </a:extLst>
              </p:cNvPr>
              <p:cNvSpPr/>
              <p:nvPr>
                <p:custDataLst>
                  <p:tags r:id="rId44"/>
                </p:custDataLst>
              </p:nvPr>
            </p:nvSpPr>
            <p:spPr bwMode="gray">
              <a:xfrm rot="2700000">
                <a:off x="4494727" y="2016327"/>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37" name="Rechteck 94">
                <a:extLst>
                  <a:ext uri="{FF2B5EF4-FFF2-40B4-BE49-F238E27FC236}">
                    <a16:creationId xmlns:a16="http://schemas.microsoft.com/office/drawing/2014/main" id="{BC504CE6-243E-E141-A0FC-C273467566FE}"/>
                  </a:ext>
                </a:extLst>
              </p:cNvPr>
              <p:cNvSpPr/>
              <p:nvPr>
                <p:custDataLst>
                  <p:tags r:id="rId45"/>
                </p:custDataLst>
              </p:nvPr>
            </p:nvSpPr>
            <p:spPr bwMode="gray">
              <a:xfrm rot="2700000">
                <a:off x="3837576" y="1302384"/>
                <a:ext cx="93668" cy="93669"/>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grpSp>
        <p:grpSp>
          <p:nvGrpSpPr>
            <p:cNvPr id="238" name="Group 237">
              <a:extLst>
                <a:ext uri="{FF2B5EF4-FFF2-40B4-BE49-F238E27FC236}">
                  <a16:creationId xmlns:a16="http://schemas.microsoft.com/office/drawing/2014/main" id="{8B756ADF-59FE-1449-B2A8-B5E46838288E}"/>
                </a:ext>
              </a:extLst>
            </p:cNvPr>
            <p:cNvGrpSpPr/>
            <p:nvPr/>
          </p:nvGrpSpPr>
          <p:grpSpPr>
            <a:xfrm>
              <a:off x="6976981" y="2869625"/>
              <a:ext cx="1215490" cy="1074312"/>
              <a:chOff x="3837575" y="1129352"/>
              <a:chExt cx="1215490" cy="1074312"/>
            </a:xfrm>
          </p:grpSpPr>
          <p:sp>
            <p:nvSpPr>
              <p:cNvPr id="239" name="Rechteck 88">
                <a:extLst>
                  <a:ext uri="{FF2B5EF4-FFF2-40B4-BE49-F238E27FC236}">
                    <a16:creationId xmlns:a16="http://schemas.microsoft.com/office/drawing/2014/main" id="{A3D5930B-1C75-3E4E-B19A-8FCE87CEBEA2}"/>
                  </a:ext>
                </a:extLst>
              </p:cNvPr>
              <p:cNvSpPr/>
              <p:nvPr>
                <p:custDataLst>
                  <p:tags r:id="rId34"/>
                </p:custDataLst>
              </p:nvPr>
            </p:nvSpPr>
            <p:spPr bwMode="gray">
              <a:xfrm rot="2700000">
                <a:off x="4027136" y="1129352"/>
                <a:ext cx="218560" cy="218560"/>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40" name="Rechteck 89">
                <a:extLst>
                  <a:ext uri="{FF2B5EF4-FFF2-40B4-BE49-F238E27FC236}">
                    <a16:creationId xmlns:a16="http://schemas.microsoft.com/office/drawing/2014/main" id="{E4F30063-5B74-D843-AB3E-63501E40AA88}"/>
                  </a:ext>
                </a:extLst>
              </p:cNvPr>
              <p:cNvSpPr/>
              <p:nvPr>
                <p:custDataLst>
                  <p:tags r:id="rId35"/>
                </p:custDataLst>
              </p:nvPr>
            </p:nvSpPr>
            <p:spPr bwMode="gray">
              <a:xfrm rot="2700000">
                <a:off x="3974319" y="1828969"/>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41" name="Rechteck 90">
                <a:extLst>
                  <a:ext uri="{FF2B5EF4-FFF2-40B4-BE49-F238E27FC236}">
                    <a16:creationId xmlns:a16="http://schemas.microsoft.com/office/drawing/2014/main" id="{3058CD62-BCBA-714C-B76A-C1C650B73C8E}"/>
                  </a:ext>
                </a:extLst>
              </p:cNvPr>
              <p:cNvSpPr/>
              <p:nvPr>
                <p:custDataLst>
                  <p:tags r:id="rId36"/>
                </p:custDataLst>
              </p:nvPr>
            </p:nvSpPr>
            <p:spPr bwMode="gray">
              <a:xfrm rot="2700000">
                <a:off x="4708903" y="1486731"/>
                <a:ext cx="344163" cy="344161"/>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42" name="Rechteck 91">
                <a:extLst>
                  <a:ext uri="{FF2B5EF4-FFF2-40B4-BE49-F238E27FC236}">
                    <a16:creationId xmlns:a16="http://schemas.microsoft.com/office/drawing/2014/main" id="{0D4CEE05-8964-874E-9175-BE09FB737DA4}"/>
                  </a:ext>
                </a:extLst>
              </p:cNvPr>
              <p:cNvSpPr/>
              <p:nvPr>
                <p:custDataLst>
                  <p:tags r:id="rId37"/>
                </p:custDataLst>
              </p:nvPr>
            </p:nvSpPr>
            <p:spPr bwMode="gray">
              <a:xfrm rot="2700000">
                <a:off x="3981185" y="1254904"/>
                <a:ext cx="749350" cy="749350"/>
              </a:xfrm>
              <a:prstGeom prst="rect">
                <a:avLst/>
              </a:prstGeom>
              <a:solidFill>
                <a:schemeClr val="accent1"/>
              </a:solidFill>
              <a:ln w="9525">
                <a:noFill/>
                <a:round/>
                <a:headEnd/>
                <a:tailEnd/>
              </a:ln>
            </p:spPr>
            <p:txBody>
              <a:bodyPr/>
              <a:lstStyle/>
              <a:p>
                <a:pPr defTabSz="913714"/>
                <a:endParaRPr lang="en-GB" sz="1699" dirty="0">
                  <a:solidFill>
                    <a:srgbClr val="000000"/>
                  </a:solidFill>
                  <a:latin typeface="Arial"/>
                </a:endParaRPr>
              </a:p>
            </p:txBody>
          </p:sp>
          <p:sp>
            <p:nvSpPr>
              <p:cNvPr id="243" name="Rechteck 92">
                <a:extLst>
                  <a:ext uri="{FF2B5EF4-FFF2-40B4-BE49-F238E27FC236}">
                    <a16:creationId xmlns:a16="http://schemas.microsoft.com/office/drawing/2014/main" id="{024B2984-58F9-F645-8E54-C6B333E73E3C}"/>
                  </a:ext>
                </a:extLst>
              </p:cNvPr>
              <p:cNvSpPr/>
              <p:nvPr>
                <p:custDataLst>
                  <p:tags r:id="rId38"/>
                </p:custDataLst>
              </p:nvPr>
            </p:nvSpPr>
            <p:spPr bwMode="gray">
              <a:xfrm rot="2700000">
                <a:off x="4494727" y="2016327"/>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44" name="Rechteck 94">
                <a:extLst>
                  <a:ext uri="{FF2B5EF4-FFF2-40B4-BE49-F238E27FC236}">
                    <a16:creationId xmlns:a16="http://schemas.microsoft.com/office/drawing/2014/main" id="{BCFD8174-E1EB-4044-92BB-C3908BA0EBAE}"/>
                  </a:ext>
                </a:extLst>
              </p:cNvPr>
              <p:cNvSpPr/>
              <p:nvPr>
                <p:custDataLst>
                  <p:tags r:id="rId39"/>
                </p:custDataLst>
              </p:nvPr>
            </p:nvSpPr>
            <p:spPr bwMode="gray">
              <a:xfrm rot="2700000">
                <a:off x="3837576" y="1302384"/>
                <a:ext cx="93668" cy="93669"/>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grpSp>
        <p:grpSp>
          <p:nvGrpSpPr>
            <p:cNvPr id="245" name="Group 244">
              <a:extLst>
                <a:ext uri="{FF2B5EF4-FFF2-40B4-BE49-F238E27FC236}">
                  <a16:creationId xmlns:a16="http://schemas.microsoft.com/office/drawing/2014/main" id="{E24A4EC6-0FFA-0E4E-876B-D67882D3DFC7}"/>
                </a:ext>
              </a:extLst>
            </p:cNvPr>
            <p:cNvGrpSpPr/>
            <p:nvPr/>
          </p:nvGrpSpPr>
          <p:grpSpPr>
            <a:xfrm>
              <a:off x="6985542" y="4434790"/>
              <a:ext cx="1215490" cy="1074312"/>
              <a:chOff x="3837575" y="1129352"/>
              <a:chExt cx="1215490" cy="1074312"/>
            </a:xfrm>
          </p:grpSpPr>
          <p:sp>
            <p:nvSpPr>
              <p:cNvPr id="246" name="Rechteck 88">
                <a:extLst>
                  <a:ext uri="{FF2B5EF4-FFF2-40B4-BE49-F238E27FC236}">
                    <a16:creationId xmlns:a16="http://schemas.microsoft.com/office/drawing/2014/main" id="{FF1437FA-C76C-4E4E-AA50-B60F3C39EAC3}"/>
                  </a:ext>
                </a:extLst>
              </p:cNvPr>
              <p:cNvSpPr/>
              <p:nvPr>
                <p:custDataLst>
                  <p:tags r:id="rId28"/>
                </p:custDataLst>
              </p:nvPr>
            </p:nvSpPr>
            <p:spPr bwMode="gray">
              <a:xfrm rot="2700000">
                <a:off x="4027136" y="1129352"/>
                <a:ext cx="218560" cy="218560"/>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47" name="Rechteck 89">
                <a:extLst>
                  <a:ext uri="{FF2B5EF4-FFF2-40B4-BE49-F238E27FC236}">
                    <a16:creationId xmlns:a16="http://schemas.microsoft.com/office/drawing/2014/main" id="{FF737CBF-20B4-D64A-A82A-DCD70E8FCBC1}"/>
                  </a:ext>
                </a:extLst>
              </p:cNvPr>
              <p:cNvSpPr/>
              <p:nvPr>
                <p:custDataLst>
                  <p:tags r:id="rId29"/>
                </p:custDataLst>
              </p:nvPr>
            </p:nvSpPr>
            <p:spPr bwMode="gray">
              <a:xfrm rot="2700000">
                <a:off x="3974319" y="1828969"/>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48" name="Rechteck 90">
                <a:extLst>
                  <a:ext uri="{FF2B5EF4-FFF2-40B4-BE49-F238E27FC236}">
                    <a16:creationId xmlns:a16="http://schemas.microsoft.com/office/drawing/2014/main" id="{FE379CBE-B6EB-654A-AAA7-6363B9952D6A}"/>
                  </a:ext>
                </a:extLst>
              </p:cNvPr>
              <p:cNvSpPr/>
              <p:nvPr>
                <p:custDataLst>
                  <p:tags r:id="rId30"/>
                </p:custDataLst>
              </p:nvPr>
            </p:nvSpPr>
            <p:spPr bwMode="gray">
              <a:xfrm rot="2700000">
                <a:off x="4708903" y="1486731"/>
                <a:ext cx="344163" cy="344161"/>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49" name="Rechteck 91">
                <a:extLst>
                  <a:ext uri="{FF2B5EF4-FFF2-40B4-BE49-F238E27FC236}">
                    <a16:creationId xmlns:a16="http://schemas.microsoft.com/office/drawing/2014/main" id="{40AA3513-2AE4-F648-A800-4A8CF8017F2C}"/>
                  </a:ext>
                </a:extLst>
              </p:cNvPr>
              <p:cNvSpPr/>
              <p:nvPr>
                <p:custDataLst>
                  <p:tags r:id="rId31"/>
                </p:custDataLst>
              </p:nvPr>
            </p:nvSpPr>
            <p:spPr bwMode="gray">
              <a:xfrm rot="2700000">
                <a:off x="3981185" y="1254904"/>
                <a:ext cx="749350" cy="749350"/>
              </a:xfrm>
              <a:prstGeom prst="rect">
                <a:avLst/>
              </a:prstGeom>
              <a:solidFill>
                <a:schemeClr val="accent1"/>
              </a:solidFill>
              <a:ln w="9525">
                <a:noFill/>
                <a:round/>
                <a:headEnd/>
                <a:tailEnd/>
              </a:ln>
            </p:spPr>
            <p:txBody>
              <a:bodyPr/>
              <a:lstStyle/>
              <a:p>
                <a:pPr defTabSz="913714"/>
                <a:endParaRPr lang="en-GB" sz="1699" dirty="0">
                  <a:solidFill>
                    <a:srgbClr val="000000"/>
                  </a:solidFill>
                  <a:latin typeface="Arial"/>
                </a:endParaRPr>
              </a:p>
            </p:txBody>
          </p:sp>
          <p:sp>
            <p:nvSpPr>
              <p:cNvPr id="250" name="Rechteck 92">
                <a:extLst>
                  <a:ext uri="{FF2B5EF4-FFF2-40B4-BE49-F238E27FC236}">
                    <a16:creationId xmlns:a16="http://schemas.microsoft.com/office/drawing/2014/main" id="{43BF6E58-F7C8-5041-8DA4-AB38D981C63F}"/>
                  </a:ext>
                </a:extLst>
              </p:cNvPr>
              <p:cNvSpPr/>
              <p:nvPr>
                <p:custDataLst>
                  <p:tags r:id="rId32"/>
                </p:custDataLst>
              </p:nvPr>
            </p:nvSpPr>
            <p:spPr bwMode="gray">
              <a:xfrm rot="2700000">
                <a:off x="4494727" y="2016327"/>
                <a:ext cx="187337" cy="187337"/>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sp>
            <p:nvSpPr>
              <p:cNvPr id="251" name="Rechteck 94">
                <a:extLst>
                  <a:ext uri="{FF2B5EF4-FFF2-40B4-BE49-F238E27FC236}">
                    <a16:creationId xmlns:a16="http://schemas.microsoft.com/office/drawing/2014/main" id="{91399AB1-610A-584F-B9BC-C0B17530D897}"/>
                  </a:ext>
                </a:extLst>
              </p:cNvPr>
              <p:cNvSpPr/>
              <p:nvPr>
                <p:custDataLst>
                  <p:tags r:id="rId33"/>
                </p:custDataLst>
              </p:nvPr>
            </p:nvSpPr>
            <p:spPr bwMode="gray">
              <a:xfrm rot="2700000">
                <a:off x="3837576" y="1302384"/>
                <a:ext cx="93668" cy="93669"/>
              </a:xfrm>
              <a:prstGeom prst="rect">
                <a:avLst/>
              </a:prstGeom>
              <a:solidFill>
                <a:schemeClr val="accent1">
                  <a:lumMod val="40000"/>
                  <a:lumOff val="60000"/>
                  <a:alpha val="35000"/>
                </a:schemeClr>
              </a:solidFill>
              <a:ln w="9525">
                <a:noFill/>
                <a:round/>
                <a:headEnd/>
                <a:tailEnd/>
              </a:ln>
            </p:spPr>
            <p:txBody>
              <a:bodyPr/>
              <a:lstStyle/>
              <a:p>
                <a:pPr defTabSz="913714"/>
                <a:endParaRPr lang="en-GB" sz="1699" dirty="0">
                  <a:solidFill>
                    <a:srgbClr val="000000"/>
                  </a:solidFill>
                  <a:latin typeface="Arial"/>
                </a:endParaRPr>
              </a:p>
            </p:txBody>
          </p:sp>
        </p:grpSp>
        <p:sp>
          <p:nvSpPr>
            <p:cNvPr id="9" name="TextBox 8">
              <a:extLst>
                <a:ext uri="{FF2B5EF4-FFF2-40B4-BE49-F238E27FC236}">
                  <a16:creationId xmlns:a16="http://schemas.microsoft.com/office/drawing/2014/main" id="{1B4115E7-D6D2-124A-9CC4-830CF1405258}"/>
                </a:ext>
              </a:extLst>
            </p:cNvPr>
            <p:cNvSpPr txBox="1"/>
            <p:nvPr/>
          </p:nvSpPr>
          <p:spPr>
            <a:xfrm>
              <a:off x="4270415" y="1429387"/>
              <a:ext cx="470653" cy="523220"/>
            </a:xfrm>
            <a:prstGeom prst="rect">
              <a:avLst/>
            </a:prstGeom>
            <a:noFill/>
          </p:spPr>
          <p:txBody>
            <a:bodyPr wrap="square" rtlCol="0">
              <a:spAutoFit/>
            </a:bodyPr>
            <a:lstStyle/>
            <a:p>
              <a:pPr>
                <a:buClr>
                  <a:srgbClr val="2D97C8"/>
                </a:buClr>
              </a:pPr>
              <a:r>
                <a:rPr lang="en-GB" sz="2800" b="1" i="1" dirty="0">
                  <a:solidFill>
                    <a:schemeClr val="bg1"/>
                  </a:solidFill>
                  <a:latin typeface="+mn-ea"/>
                  <a:cs typeface="Heiti SC Light" charset="-122"/>
                </a:rPr>
                <a:t>1</a:t>
              </a:r>
            </a:p>
          </p:txBody>
        </p:sp>
        <p:sp>
          <p:nvSpPr>
            <p:cNvPr id="274" name="TextBox 273">
              <a:extLst>
                <a:ext uri="{FF2B5EF4-FFF2-40B4-BE49-F238E27FC236}">
                  <a16:creationId xmlns:a16="http://schemas.microsoft.com/office/drawing/2014/main" id="{09A8C3CA-7348-3F47-9499-AE223E63C422}"/>
                </a:ext>
              </a:extLst>
            </p:cNvPr>
            <p:cNvSpPr txBox="1"/>
            <p:nvPr/>
          </p:nvSpPr>
          <p:spPr>
            <a:xfrm>
              <a:off x="4254566" y="3132953"/>
              <a:ext cx="470653" cy="523220"/>
            </a:xfrm>
            <a:prstGeom prst="rect">
              <a:avLst/>
            </a:prstGeom>
            <a:noFill/>
          </p:spPr>
          <p:txBody>
            <a:bodyPr wrap="square" rtlCol="0">
              <a:spAutoFit/>
            </a:bodyPr>
            <a:lstStyle/>
            <a:p>
              <a:pPr>
                <a:buClr>
                  <a:srgbClr val="2D97C8"/>
                </a:buClr>
              </a:pPr>
              <a:r>
                <a:rPr lang="en-US" altLang="zh-CN" sz="2800" b="1" i="1" dirty="0">
                  <a:solidFill>
                    <a:schemeClr val="bg1"/>
                  </a:solidFill>
                  <a:latin typeface="+mn-ea"/>
                  <a:cs typeface="Heiti SC Light" charset="-122"/>
                </a:rPr>
                <a:t>3</a:t>
              </a:r>
              <a:endParaRPr lang="en-GB" sz="2800" b="1" i="1" dirty="0">
                <a:solidFill>
                  <a:schemeClr val="bg1"/>
                </a:solidFill>
                <a:latin typeface="+mn-ea"/>
                <a:cs typeface="Heiti SC Light" charset="-122"/>
              </a:endParaRPr>
            </a:p>
          </p:txBody>
        </p:sp>
        <p:sp>
          <p:nvSpPr>
            <p:cNvPr id="275" name="TextBox 274">
              <a:extLst>
                <a:ext uri="{FF2B5EF4-FFF2-40B4-BE49-F238E27FC236}">
                  <a16:creationId xmlns:a16="http://schemas.microsoft.com/office/drawing/2014/main" id="{584F5231-450D-744A-A4F8-BC3F8F604CAC}"/>
                </a:ext>
              </a:extLst>
            </p:cNvPr>
            <p:cNvSpPr txBox="1"/>
            <p:nvPr/>
          </p:nvSpPr>
          <p:spPr>
            <a:xfrm>
              <a:off x="4283301" y="4655572"/>
              <a:ext cx="470653" cy="523220"/>
            </a:xfrm>
            <a:prstGeom prst="rect">
              <a:avLst/>
            </a:prstGeom>
            <a:noFill/>
          </p:spPr>
          <p:txBody>
            <a:bodyPr wrap="square" rtlCol="0">
              <a:spAutoFit/>
            </a:bodyPr>
            <a:lstStyle/>
            <a:p>
              <a:pPr>
                <a:buClr>
                  <a:srgbClr val="2D97C8"/>
                </a:buClr>
              </a:pPr>
              <a:r>
                <a:rPr lang="en-US" altLang="zh-CN" sz="2800" b="1" i="1" dirty="0">
                  <a:solidFill>
                    <a:schemeClr val="bg1"/>
                  </a:solidFill>
                  <a:latin typeface="+mn-ea"/>
                  <a:cs typeface="Heiti SC Light" charset="-122"/>
                </a:rPr>
                <a:t>5</a:t>
              </a:r>
              <a:endParaRPr lang="en-GB" sz="2800" b="1" i="1" dirty="0">
                <a:solidFill>
                  <a:schemeClr val="bg1"/>
                </a:solidFill>
                <a:latin typeface="+mn-ea"/>
                <a:cs typeface="Heiti SC Light" charset="-122"/>
              </a:endParaRPr>
            </a:p>
          </p:txBody>
        </p:sp>
        <p:sp>
          <p:nvSpPr>
            <p:cNvPr id="276" name="TextBox 275">
              <a:extLst>
                <a:ext uri="{FF2B5EF4-FFF2-40B4-BE49-F238E27FC236}">
                  <a16:creationId xmlns:a16="http://schemas.microsoft.com/office/drawing/2014/main" id="{3FCB3CD4-21CE-5F41-8586-24A6E07492BE}"/>
                </a:ext>
              </a:extLst>
            </p:cNvPr>
            <p:cNvSpPr txBox="1"/>
            <p:nvPr/>
          </p:nvSpPr>
          <p:spPr>
            <a:xfrm>
              <a:off x="7244266" y="1450647"/>
              <a:ext cx="470653" cy="523220"/>
            </a:xfrm>
            <a:prstGeom prst="rect">
              <a:avLst/>
            </a:prstGeom>
            <a:noFill/>
          </p:spPr>
          <p:txBody>
            <a:bodyPr wrap="square" rtlCol="0">
              <a:spAutoFit/>
            </a:bodyPr>
            <a:lstStyle/>
            <a:p>
              <a:pPr>
                <a:buClr>
                  <a:srgbClr val="2D97C8"/>
                </a:buClr>
              </a:pPr>
              <a:r>
                <a:rPr lang="en-US" altLang="zh-CN" sz="2800" b="1" i="1" dirty="0">
                  <a:solidFill>
                    <a:schemeClr val="bg1"/>
                  </a:solidFill>
                  <a:latin typeface="+mn-ea"/>
                  <a:cs typeface="Heiti SC Light" charset="-122"/>
                </a:rPr>
                <a:t>2</a:t>
              </a:r>
              <a:endParaRPr lang="en-GB" sz="2800" b="1" i="1" dirty="0">
                <a:solidFill>
                  <a:schemeClr val="bg1"/>
                </a:solidFill>
                <a:latin typeface="+mn-ea"/>
                <a:cs typeface="Heiti SC Light" charset="-122"/>
              </a:endParaRPr>
            </a:p>
          </p:txBody>
        </p:sp>
        <p:sp>
          <p:nvSpPr>
            <p:cNvPr id="277" name="TextBox 276">
              <a:extLst>
                <a:ext uri="{FF2B5EF4-FFF2-40B4-BE49-F238E27FC236}">
                  <a16:creationId xmlns:a16="http://schemas.microsoft.com/office/drawing/2014/main" id="{86A02873-FE8C-FC49-A72B-B70E2740C0E8}"/>
                </a:ext>
              </a:extLst>
            </p:cNvPr>
            <p:cNvSpPr txBox="1"/>
            <p:nvPr/>
          </p:nvSpPr>
          <p:spPr>
            <a:xfrm>
              <a:off x="7215954" y="3127259"/>
              <a:ext cx="470653" cy="523220"/>
            </a:xfrm>
            <a:prstGeom prst="rect">
              <a:avLst/>
            </a:prstGeom>
            <a:noFill/>
          </p:spPr>
          <p:txBody>
            <a:bodyPr wrap="square" rtlCol="0">
              <a:spAutoFit/>
            </a:bodyPr>
            <a:lstStyle/>
            <a:p>
              <a:pPr>
                <a:buClr>
                  <a:srgbClr val="2D97C8"/>
                </a:buClr>
              </a:pPr>
              <a:r>
                <a:rPr lang="en-US" altLang="zh-CN" sz="2800" b="1" i="1" dirty="0">
                  <a:solidFill>
                    <a:schemeClr val="bg1"/>
                  </a:solidFill>
                  <a:latin typeface="+mn-ea"/>
                  <a:cs typeface="Heiti SC Light" charset="-122"/>
                </a:rPr>
                <a:t>4</a:t>
              </a:r>
              <a:endParaRPr lang="en-GB" sz="2800" b="1" i="1" dirty="0">
                <a:solidFill>
                  <a:schemeClr val="bg1"/>
                </a:solidFill>
                <a:latin typeface="+mn-ea"/>
                <a:cs typeface="Heiti SC Light" charset="-122"/>
              </a:endParaRPr>
            </a:p>
          </p:txBody>
        </p:sp>
        <p:sp>
          <p:nvSpPr>
            <p:cNvPr id="278" name="TextBox 277">
              <a:extLst>
                <a:ext uri="{FF2B5EF4-FFF2-40B4-BE49-F238E27FC236}">
                  <a16:creationId xmlns:a16="http://schemas.microsoft.com/office/drawing/2014/main" id="{C5336A18-5B92-C746-B7AD-3D7F523F5407}"/>
                </a:ext>
              </a:extLst>
            </p:cNvPr>
            <p:cNvSpPr txBox="1"/>
            <p:nvPr/>
          </p:nvSpPr>
          <p:spPr>
            <a:xfrm>
              <a:off x="7284456" y="4651259"/>
              <a:ext cx="470653" cy="523220"/>
            </a:xfrm>
            <a:prstGeom prst="rect">
              <a:avLst/>
            </a:prstGeom>
            <a:noFill/>
          </p:spPr>
          <p:txBody>
            <a:bodyPr wrap="square" rtlCol="0">
              <a:spAutoFit/>
            </a:bodyPr>
            <a:lstStyle/>
            <a:p>
              <a:pPr>
                <a:buClr>
                  <a:srgbClr val="2D97C8"/>
                </a:buClr>
              </a:pPr>
              <a:r>
                <a:rPr lang="en-GB" sz="2800" b="1" i="1" dirty="0">
                  <a:solidFill>
                    <a:schemeClr val="bg1"/>
                  </a:solidFill>
                  <a:latin typeface="+mn-ea"/>
                  <a:cs typeface="Heiti SC Light" charset="-122"/>
                </a:rPr>
                <a:t>6</a:t>
              </a:r>
            </a:p>
          </p:txBody>
        </p:sp>
      </p:grpSp>
      <p:sp>
        <p:nvSpPr>
          <p:cNvPr id="279" name="Textfeld 449">
            <a:extLst>
              <a:ext uri="{FF2B5EF4-FFF2-40B4-BE49-F238E27FC236}">
                <a16:creationId xmlns:a16="http://schemas.microsoft.com/office/drawing/2014/main" id="{9A8DCF58-277E-EE4D-B5F1-D3E834A33C4B}"/>
              </a:ext>
            </a:extLst>
          </p:cNvPr>
          <p:cNvSpPr txBox="1"/>
          <p:nvPr>
            <p:custDataLst>
              <p:tags r:id="rId17"/>
            </p:custDataLst>
          </p:nvPr>
        </p:nvSpPr>
        <p:spPr bwMode="gray">
          <a:xfrm>
            <a:off x="8325599" y="4903987"/>
            <a:ext cx="3272751" cy="575700"/>
          </a:xfrm>
          <a:prstGeom prst="rect">
            <a:avLst/>
          </a:prstGeom>
          <a:noFill/>
          <a:ln>
            <a:noFill/>
          </a:ln>
        </p:spPr>
        <p:txBody>
          <a:bodyPr wrap="square" lIns="0" tIns="71963" rIns="0" bIns="0" numCol="1" spcCol="144000" rtlCol="0" anchor="t" anchorCtr="0">
            <a:noAutofit/>
          </a:bodyPr>
          <a:lstStyle>
            <a:defPPr>
              <a:defRPr lang="en-US"/>
            </a:defPPr>
            <a:lvl1pPr marL="171450" indent="-171450" defTabSz="914239" fontAlgn="auto">
              <a:spcAft>
                <a:spcPts val="0"/>
              </a:spcAft>
              <a:buClr>
                <a:schemeClr val="accent2"/>
              </a:buClr>
              <a:buSzPct val="70000"/>
              <a:buFont typeface="Arial" panose="020B0604020202020204" pitchFamily="34" charset="0"/>
              <a:buChar char="►"/>
              <a:defRPr sz="1000" kern="0">
                <a:solidFill>
                  <a:schemeClr val="tx2"/>
                </a:solidFill>
              </a:defRPr>
            </a:lvl1pPr>
          </a:lstStyle>
          <a:p>
            <a:pPr marL="171364" indent="-171364" defTabSz="913782">
              <a:buClr>
                <a:srgbClr val="2898D8"/>
              </a:buClr>
            </a:pPr>
            <a:r>
              <a:rPr lang="ja-JP" altLang="en-GB" sz="999">
                <a:solidFill>
                  <a:schemeClr val="tx1"/>
                </a:solidFill>
                <a:latin typeface="Arial"/>
              </a:rPr>
              <a:t>公益企业</a:t>
            </a:r>
            <a:r>
              <a:rPr lang="ja-JP" altLang="en-US" sz="999">
                <a:solidFill>
                  <a:schemeClr val="tx1"/>
                </a:solidFill>
                <a:latin typeface="Arial"/>
              </a:rPr>
              <a:t>黑名单和灰名单</a:t>
            </a:r>
            <a:endParaRPr lang="en-GB" altLang="ja-JP" sz="999" dirty="0">
              <a:solidFill>
                <a:schemeClr val="tx1"/>
              </a:solidFill>
              <a:latin typeface="Arial"/>
            </a:endParaRPr>
          </a:p>
          <a:p>
            <a:pPr marL="171364" indent="-171364" defTabSz="913782">
              <a:buClr>
                <a:srgbClr val="2898D8"/>
              </a:buClr>
            </a:pPr>
            <a:r>
              <a:rPr lang="ja-JP" altLang="en-US" sz="999">
                <a:solidFill>
                  <a:schemeClr val="tx1"/>
                </a:solidFill>
                <a:latin typeface="Arial"/>
              </a:rPr>
              <a:t>对</a:t>
            </a:r>
            <a:r>
              <a:rPr lang="en-US" altLang="zh-CN" sz="999" dirty="0">
                <a:solidFill>
                  <a:schemeClr val="tx1"/>
                </a:solidFill>
                <a:latin typeface="Arial"/>
              </a:rPr>
              <a:t>KOL</a:t>
            </a:r>
            <a:r>
              <a:rPr lang="ja-JP" altLang="en-US" sz="999">
                <a:solidFill>
                  <a:schemeClr val="tx1"/>
                </a:solidFill>
                <a:latin typeface="Arial"/>
              </a:rPr>
              <a:t>要有严格的背调和一定的约束</a:t>
            </a:r>
            <a:endParaRPr lang="en-GB" sz="999" dirty="0">
              <a:solidFill>
                <a:schemeClr val="tx1"/>
              </a:solidFill>
              <a:latin typeface="Arial"/>
            </a:endParaRPr>
          </a:p>
        </p:txBody>
      </p:sp>
      <p:sp>
        <p:nvSpPr>
          <p:cNvPr id="280" name="Rectangle 15">
            <a:extLst>
              <a:ext uri="{FF2B5EF4-FFF2-40B4-BE49-F238E27FC236}">
                <a16:creationId xmlns:a16="http://schemas.microsoft.com/office/drawing/2014/main" id="{D3723B58-7C95-EF47-A47C-56401A5BE7A9}"/>
              </a:ext>
            </a:extLst>
          </p:cNvPr>
          <p:cNvSpPr>
            <a:spLocks noChangeArrowheads="1"/>
          </p:cNvSpPr>
          <p:nvPr>
            <p:custDataLst>
              <p:tags r:id="rId18"/>
            </p:custDataLst>
          </p:nvPr>
        </p:nvSpPr>
        <p:spPr bwMode="gray">
          <a:xfrm>
            <a:off x="8188317" y="4418033"/>
            <a:ext cx="3410033" cy="431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107944" anchor="b" anchorCtr="0">
            <a:noAutofit/>
          </a:bodyPr>
          <a:lstStyle>
            <a:lvl1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Arial Unicode MS" charset="0"/>
                <a:cs typeface="Arial Unicode MS" charset="0"/>
              </a:defRPr>
            </a:lvl9pPr>
          </a:lstStyle>
          <a:p>
            <a:pPr marL="12694" algn="r" defTabSz="913714">
              <a:spcBef>
                <a:spcPts val="388"/>
              </a:spcBef>
              <a:buClr>
                <a:srgbClr val="000000"/>
              </a:buClr>
              <a:buSzPct val="100000"/>
              <a:tabLst>
                <a:tab pos="723538" algn="l"/>
                <a:tab pos="1447076" algn="l"/>
                <a:tab pos="2170614" algn="l"/>
                <a:tab pos="2894152" algn="l"/>
                <a:tab pos="3617690" algn="l"/>
              </a:tabLst>
              <a:defRPr/>
            </a:pPr>
            <a:r>
              <a:rPr lang="ja-JP" altLang="en-US" sz="1400" b="1">
                <a:solidFill>
                  <a:schemeClr val="accent1"/>
                </a:solidFill>
                <a:latin typeface="+mn-ea"/>
                <a:ea typeface="+mn-ea"/>
              </a:rPr>
              <a:t>传播中要有严格的合作筛选制度</a:t>
            </a:r>
            <a:endParaRPr lang="en-GB" altLang="en-US" sz="1400" b="1" dirty="0">
              <a:solidFill>
                <a:schemeClr val="accent1"/>
              </a:solidFill>
              <a:latin typeface="+mn-ea"/>
              <a:ea typeface="+mn-ea"/>
            </a:endParaRPr>
          </a:p>
        </p:txBody>
      </p:sp>
      <p:sp>
        <p:nvSpPr>
          <p:cNvPr id="96" name="Textfeld 449">
            <a:extLst>
              <a:ext uri="{FF2B5EF4-FFF2-40B4-BE49-F238E27FC236}">
                <a16:creationId xmlns:a16="http://schemas.microsoft.com/office/drawing/2014/main" id="{DA21042D-365E-2348-B335-46AA81A333B5}"/>
              </a:ext>
            </a:extLst>
          </p:cNvPr>
          <p:cNvSpPr txBox="1"/>
          <p:nvPr>
            <p:custDataLst>
              <p:tags r:id="rId19"/>
            </p:custDataLst>
          </p:nvPr>
        </p:nvSpPr>
        <p:spPr bwMode="gray">
          <a:xfrm>
            <a:off x="511860" y="1690997"/>
            <a:ext cx="3272751" cy="756518"/>
          </a:xfrm>
          <a:prstGeom prst="rect">
            <a:avLst/>
          </a:prstGeom>
          <a:noFill/>
          <a:ln>
            <a:noFill/>
          </a:ln>
        </p:spPr>
        <p:txBody>
          <a:bodyPr wrap="square" lIns="0" tIns="71963" rIns="0" bIns="0" numCol="1" spcCol="144000" rtlCol="0" anchor="t" anchorCtr="0">
            <a:noAutofit/>
          </a:bodyPr>
          <a:lstStyle>
            <a:defPPr>
              <a:defRPr lang="en-US"/>
            </a:defPPr>
            <a:lvl1pPr marL="171450" indent="-171450" defTabSz="914239" fontAlgn="auto">
              <a:spcAft>
                <a:spcPts val="0"/>
              </a:spcAft>
              <a:buClr>
                <a:schemeClr val="accent2"/>
              </a:buClr>
              <a:buSzPct val="70000"/>
              <a:buFont typeface="Arial" panose="020B0604020202020204" pitchFamily="34" charset="0"/>
              <a:buChar char="►"/>
              <a:defRPr sz="1000" kern="0">
                <a:solidFill>
                  <a:schemeClr val="tx2"/>
                </a:solidFill>
              </a:defRPr>
            </a:lvl1pPr>
          </a:lstStyle>
          <a:p>
            <a:pPr marL="171364" indent="-171364" defTabSz="913782">
              <a:buClr>
                <a:srgbClr val="2898D8"/>
              </a:buClr>
            </a:pPr>
            <a:r>
              <a:rPr lang="ja-JP" altLang="en-US" sz="999">
                <a:solidFill>
                  <a:schemeClr val="tx1"/>
                </a:solidFill>
                <a:latin typeface="Arial"/>
              </a:rPr>
              <a:t>对外</a:t>
            </a:r>
            <a:r>
              <a:rPr lang="zh-CN" altLang="en-US" sz="999" dirty="0">
                <a:solidFill>
                  <a:schemeClr val="tx1"/>
                </a:solidFill>
                <a:latin typeface="Arial"/>
              </a:rPr>
              <a:t>：触达企业需要有较高的品牌资本，而品牌的建立需</a:t>
            </a:r>
            <a:r>
              <a:rPr lang="ja-JP" altLang="en-US" sz="999">
                <a:solidFill>
                  <a:schemeClr val="tx1"/>
                </a:solidFill>
                <a:latin typeface="Arial"/>
              </a:rPr>
              <a:t>要注重日常对大众的传播</a:t>
            </a:r>
            <a:endParaRPr lang="en-GB" altLang="ja-JP" sz="999" dirty="0">
              <a:solidFill>
                <a:schemeClr val="tx1"/>
              </a:solidFill>
              <a:latin typeface="Arial"/>
            </a:endParaRPr>
          </a:p>
          <a:p>
            <a:pPr marL="171364" indent="-171364" defTabSz="913782">
              <a:buClr>
                <a:srgbClr val="2898D8"/>
              </a:buClr>
            </a:pPr>
            <a:r>
              <a:rPr lang="ja-JP" altLang="en-US" sz="999">
                <a:solidFill>
                  <a:schemeClr val="tx1"/>
                </a:solidFill>
              </a:rPr>
              <a:t>对内</a:t>
            </a:r>
            <a:r>
              <a:rPr lang="zh-CN" altLang="en-US" sz="999" dirty="0">
                <a:solidFill>
                  <a:schemeClr val="tx1"/>
                </a:solidFill>
              </a:rPr>
              <a:t>：</a:t>
            </a:r>
            <a:r>
              <a:rPr lang="ja-JP" altLang="en-GB" sz="999">
                <a:solidFill>
                  <a:schemeClr val="tx1"/>
                </a:solidFill>
              </a:rPr>
              <a:t>重视</a:t>
            </a:r>
            <a:r>
              <a:rPr lang="ja-JP" altLang="en-US" sz="999">
                <a:solidFill>
                  <a:schemeClr val="tx1"/>
                </a:solidFill>
              </a:rPr>
              <a:t>对外传播的同时</a:t>
            </a:r>
            <a:r>
              <a:rPr lang="zh-CN" altLang="en-US" sz="999" dirty="0">
                <a:solidFill>
                  <a:schemeClr val="tx1"/>
                </a:solidFill>
              </a:rPr>
              <a:t>，</a:t>
            </a:r>
            <a:r>
              <a:rPr lang="ja-JP" altLang="en-US" sz="999">
                <a:solidFill>
                  <a:schemeClr val="tx1"/>
                </a:solidFill>
              </a:rPr>
              <a:t>要注重员工培训</a:t>
            </a:r>
            <a:r>
              <a:rPr lang="zh-CN" altLang="en-US" sz="999" dirty="0">
                <a:solidFill>
                  <a:schemeClr val="tx1"/>
                </a:solidFill>
              </a:rPr>
              <a:t>，</a:t>
            </a:r>
            <a:r>
              <a:rPr lang="ja-JP" altLang="en-US" sz="999">
                <a:solidFill>
                  <a:schemeClr val="tx1"/>
                </a:solidFill>
              </a:rPr>
              <a:t>对内对外价值观同一</a:t>
            </a:r>
            <a:endParaRPr lang="en-GB" sz="999" dirty="0">
              <a:solidFill>
                <a:schemeClr val="tx1"/>
              </a:solidFill>
            </a:endParaRPr>
          </a:p>
          <a:p>
            <a:pPr marL="171364" indent="-171364" defTabSz="913782">
              <a:buClr>
                <a:srgbClr val="2898D8"/>
              </a:buClr>
            </a:pPr>
            <a:endParaRPr lang="en-GB" altLang="ja-JP" sz="999" dirty="0">
              <a:solidFill>
                <a:schemeClr val="tx1"/>
              </a:solidFill>
              <a:latin typeface="Arial"/>
            </a:endParaRPr>
          </a:p>
        </p:txBody>
      </p:sp>
      <p:sp>
        <p:nvSpPr>
          <p:cNvPr id="7" name="文本框 6">
            <a:extLst>
              <a:ext uri="{FF2B5EF4-FFF2-40B4-BE49-F238E27FC236}">
                <a16:creationId xmlns:a16="http://schemas.microsoft.com/office/drawing/2014/main" id="{D231BC6A-E561-4ACF-9DEF-27CB9218B56B}"/>
              </a:ext>
            </a:extLst>
          </p:cNvPr>
          <p:cNvSpPr txBox="1"/>
          <p:nvPr/>
        </p:nvSpPr>
        <p:spPr>
          <a:xfrm>
            <a:off x="8337595" y="6415841"/>
            <a:ext cx="3501280" cy="246221"/>
          </a:xfrm>
          <a:prstGeom prst="rect">
            <a:avLst/>
          </a:prstGeom>
          <a:noFill/>
        </p:spPr>
        <p:txBody>
          <a:bodyPr wrap="none" rtlCol="0">
            <a:spAutoFit/>
          </a:bodyPr>
          <a:lstStyle/>
          <a:p>
            <a:pPr>
              <a:buClr>
                <a:srgbClr val="2D97C8"/>
              </a:buClr>
            </a:pPr>
            <a:r>
              <a:rPr lang="zh-CN" altLang="en-US" sz="1000" dirty="0">
                <a:latin typeface="+mn-ea"/>
                <a:cs typeface="Heiti SC Light" charset="-122"/>
              </a:rPr>
              <a:t>*附录可见</a:t>
            </a:r>
            <a:r>
              <a:rPr lang="en-US" altLang="zh-CN" sz="1000" dirty="0">
                <a:latin typeface="+mn-ea"/>
                <a:cs typeface="Heiti SC Light" charset="-122"/>
              </a:rPr>
              <a:t>WWF</a:t>
            </a:r>
            <a:r>
              <a:rPr lang="zh-CN" altLang="en-US" sz="1000" dirty="0">
                <a:latin typeface="+mn-ea"/>
                <a:cs typeface="Heiti SC Light" charset="-122"/>
              </a:rPr>
              <a:t>、桃花源、红树林三家机构详细的调研结果</a:t>
            </a:r>
            <a:endParaRPr lang="ca-ES" sz="1000" dirty="0">
              <a:latin typeface="+mn-ea"/>
              <a:cs typeface="Heiti SC Light" charset="-122"/>
            </a:endParaRPr>
          </a:p>
        </p:txBody>
      </p:sp>
    </p:spTree>
    <p:extLst>
      <p:ext uri="{BB962C8B-B14F-4D97-AF65-F5344CB8AC3E}">
        <p14:creationId xmlns:p14="http://schemas.microsoft.com/office/powerpoint/2010/main" val="67810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5890-A2CB-4BCA-B780-1819E80D7834}"/>
              </a:ext>
            </a:extLst>
          </p:cNvPr>
          <p:cNvSpPr>
            <a:spLocks noGrp="1"/>
          </p:cNvSpPr>
          <p:nvPr>
            <p:ph type="title"/>
          </p:nvPr>
        </p:nvSpPr>
        <p:spPr/>
        <p:txBody>
          <a:bodyPr>
            <a:normAutofit/>
          </a:bodyPr>
          <a:lstStyle/>
          <a:p>
            <a:pPr marL="12694" defTabSz="913714">
              <a:spcBef>
                <a:spcPts val="388"/>
              </a:spcBef>
              <a:buClr>
                <a:srgbClr val="000000"/>
              </a:buClr>
              <a:buSzPct val="100000"/>
              <a:tabLst>
                <a:tab pos="723538" algn="l"/>
                <a:tab pos="1447076" algn="l"/>
                <a:tab pos="2170614" algn="l"/>
                <a:tab pos="2894152" algn="l"/>
                <a:tab pos="3617690" algn="l"/>
              </a:tabLst>
              <a:defRPr/>
            </a:pPr>
            <a:r>
              <a:rPr lang="ja-JP" altLang="en-US" dirty="0">
                <a:solidFill>
                  <a:schemeClr val="accent1"/>
                </a:solidFill>
              </a:rPr>
              <a:t>对外传播是基础</a:t>
            </a:r>
            <a:r>
              <a:rPr lang="zh-CN" altLang="en-US" dirty="0">
                <a:solidFill>
                  <a:schemeClr val="accent1"/>
                </a:solidFill>
              </a:rPr>
              <a:t>，</a:t>
            </a:r>
            <a:r>
              <a:rPr lang="ja-JP" altLang="en-US" dirty="0">
                <a:solidFill>
                  <a:schemeClr val="accent1"/>
                </a:solidFill>
              </a:rPr>
              <a:t>对内传播要统一品牌认知</a:t>
            </a:r>
            <a:endParaRPr lang="en-GB" altLang="en-US" dirty="0">
              <a:solidFill>
                <a:schemeClr val="accent1"/>
              </a:solidFill>
            </a:endParaRPr>
          </a:p>
        </p:txBody>
      </p:sp>
      <p:sp>
        <p:nvSpPr>
          <p:cNvPr id="3" name="灯片编号占位符 2">
            <a:extLst>
              <a:ext uri="{FF2B5EF4-FFF2-40B4-BE49-F238E27FC236}">
                <a16:creationId xmlns:a16="http://schemas.microsoft.com/office/drawing/2014/main" id="{8EE5BB76-90A0-4640-AF27-1819082058EF}"/>
              </a:ext>
            </a:extLst>
          </p:cNvPr>
          <p:cNvSpPr>
            <a:spLocks noGrp="1"/>
          </p:cNvSpPr>
          <p:nvPr>
            <p:ph type="sldNum" sz="quarter" idx="14"/>
          </p:nvPr>
        </p:nvSpPr>
        <p:spPr/>
        <p:txBody>
          <a:bodyPr/>
          <a:lstStyle/>
          <a:p>
            <a:fld id="{E6049C3D-CCF1-41B9-A681-D61E0CAE4A17}" type="slidenum">
              <a:rPr lang="en-US" altLang="zh-CN" smtClean="0"/>
              <a:pPr/>
              <a:t>18</a:t>
            </a:fld>
            <a:endParaRPr lang="en-US" dirty="0"/>
          </a:p>
        </p:txBody>
      </p:sp>
      <p:sp>
        <p:nvSpPr>
          <p:cNvPr id="4" name="文本占位符 3">
            <a:extLst>
              <a:ext uri="{FF2B5EF4-FFF2-40B4-BE49-F238E27FC236}">
                <a16:creationId xmlns:a16="http://schemas.microsoft.com/office/drawing/2014/main" id="{783493E7-F398-4718-93F8-61B0AE6978D2}"/>
              </a:ext>
            </a:extLst>
          </p:cNvPr>
          <p:cNvSpPr>
            <a:spLocks noGrp="1"/>
          </p:cNvSpPr>
          <p:nvPr>
            <p:ph type="body" sz="quarter" idx="15"/>
          </p:nvPr>
        </p:nvSpPr>
        <p:spPr/>
        <p:txBody>
          <a:bodyPr/>
          <a:lstStyle/>
          <a:p>
            <a:endParaRPr lang="ca-ES"/>
          </a:p>
        </p:txBody>
      </p:sp>
      <p:sp>
        <p:nvSpPr>
          <p:cNvPr id="9" name="Round Single Corner Rectangle 45">
            <a:extLst>
              <a:ext uri="{FF2B5EF4-FFF2-40B4-BE49-F238E27FC236}">
                <a16:creationId xmlns:a16="http://schemas.microsoft.com/office/drawing/2014/main" id="{897E45F5-8CFF-9A4C-8FF4-46683F4FCD7A}"/>
              </a:ext>
            </a:extLst>
          </p:cNvPr>
          <p:cNvSpPr/>
          <p:nvPr/>
        </p:nvSpPr>
        <p:spPr>
          <a:xfrm flipH="1">
            <a:off x="678008" y="1816864"/>
            <a:ext cx="5283741" cy="559772"/>
          </a:xfrm>
          <a:prstGeom prst="rect">
            <a:avLst/>
          </a:prstGeom>
          <a:solidFill>
            <a:schemeClr val="accent1"/>
          </a:solidFill>
          <a:ln w="9525" cap="flat" cmpd="sng" algn="ctr">
            <a:solidFill>
              <a:srgbClr val="3E89D8"/>
            </a:solidFill>
            <a:prstDash val="solid"/>
            <a:miter lim="800000"/>
          </a:ln>
          <a:effectLst/>
        </p:spPr>
        <p:txBody>
          <a:bodyPr rot="0" spcFirstLastPara="0" vertOverflow="overflow" horzOverflow="overflow" vert="horz" wrap="square" lIns="27432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10" name="Round Single Corner Rectangle 49">
            <a:extLst>
              <a:ext uri="{FF2B5EF4-FFF2-40B4-BE49-F238E27FC236}">
                <a16:creationId xmlns:a16="http://schemas.microsoft.com/office/drawing/2014/main" id="{995B749A-1149-DF49-841B-E3297BCB5AD2}"/>
              </a:ext>
            </a:extLst>
          </p:cNvPr>
          <p:cNvSpPr/>
          <p:nvPr/>
        </p:nvSpPr>
        <p:spPr>
          <a:xfrm flipH="1">
            <a:off x="6242069" y="1816864"/>
            <a:ext cx="5283733" cy="559772"/>
          </a:xfrm>
          <a:prstGeom prst="rect">
            <a:avLst/>
          </a:prstGeom>
          <a:solidFill>
            <a:schemeClr val="accent1"/>
          </a:solidFill>
          <a:ln w="9525" cap="flat" cmpd="sng" algn="ctr">
            <a:solidFill>
              <a:srgbClr val="3E89D8"/>
            </a:solidFill>
            <a:prstDash val="solid"/>
            <a:miter lim="800000"/>
          </a:ln>
          <a:effectLst/>
        </p:spPr>
        <p:txBody>
          <a:bodyPr rot="0" spcFirstLastPara="0" vertOverflow="overflow" horzOverflow="overflow" vert="horz" wrap="square" lIns="27432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11" name="Round Single Corner Rectangle 50">
            <a:extLst>
              <a:ext uri="{FF2B5EF4-FFF2-40B4-BE49-F238E27FC236}">
                <a16:creationId xmlns:a16="http://schemas.microsoft.com/office/drawing/2014/main" id="{6B6A1884-8FE0-9B44-944E-4E69900F3694}"/>
              </a:ext>
            </a:extLst>
          </p:cNvPr>
          <p:cNvSpPr/>
          <p:nvPr/>
        </p:nvSpPr>
        <p:spPr>
          <a:xfrm flipH="1">
            <a:off x="6248767" y="1827548"/>
            <a:ext cx="605934" cy="559771"/>
          </a:xfrm>
          <a:prstGeom prst="rect">
            <a:avLst/>
          </a:prstGeom>
          <a:solidFill>
            <a:schemeClr val="accent2">
              <a:lumMod val="50000"/>
            </a:schemeClr>
          </a:solidFill>
          <a:ln w="9525" cap="flat" cmpd="sng" algn="ctr">
            <a:solidFill>
              <a:srgbClr val="3E89D8"/>
            </a:solid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2" name="Round Diagonal Corner Rectangle 44">
            <a:extLst>
              <a:ext uri="{FF2B5EF4-FFF2-40B4-BE49-F238E27FC236}">
                <a16:creationId xmlns:a16="http://schemas.microsoft.com/office/drawing/2014/main" id="{3B6D6BB2-9380-314E-B9C6-7644CD713641}"/>
              </a:ext>
            </a:extLst>
          </p:cNvPr>
          <p:cNvSpPr/>
          <p:nvPr/>
        </p:nvSpPr>
        <p:spPr>
          <a:xfrm>
            <a:off x="6239511" y="2494543"/>
            <a:ext cx="5283733" cy="1626088"/>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5720" numCol="1" spcCol="0" rtlCol="0" fromWordArt="0" anchor="ctr" anchorCtr="0" forceAA="0" compatLnSpc="1">
            <a:prstTxWarp prst="textNoShape">
              <a:avLst/>
            </a:prstTxWarp>
            <a:noAutofit/>
          </a:bodyPr>
          <a:lstStyle/>
          <a:p>
            <a:pPr marL="285750" indent="-285750">
              <a:lnSpc>
                <a:spcPct val="150000"/>
              </a:lnSpc>
              <a:buClr>
                <a:schemeClr val="accent5">
                  <a:lumMod val="50000"/>
                </a:schemeClr>
              </a:buClr>
              <a:buFont typeface="Arial" panose="020B0604020202020204" pitchFamily="34" charset="0"/>
              <a:buChar char="•"/>
            </a:pPr>
            <a:endParaRPr lang="ca-ES" altLang="zh-CN" sz="1400" dirty="0">
              <a:solidFill>
                <a:schemeClr val="accent5">
                  <a:lumMod val="50000"/>
                </a:schemeClr>
              </a:solidFill>
            </a:endParaRPr>
          </a:p>
        </p:txBody>
      </p:sp>
      <p:sp>
        <p:nvSpPr>
          <p:cNvPr id="13" name="Rectangle 10">
            <a:extLst>
              <a:ext uri="{FF2B5EF4-FFF2-40B4-BE49-F238E27FC236}">
                <a16:creationId xmlns:a16="http://schemas.microsoft.com/office/drawing/2014/main" id="{15978BD1-15AC-CD4C-BB96-4F8AE04AE780}"/>
              </a:ext>
            </a:extLst>
          </p:cNvPr>
          <p:cNvSpPr/>
          <p:nvPr/>
        </p:nvSpPr>
        <p:spPr>
          <a:xfrm>
            <a:off x="1673214" y="1903335"/>
            <a:ext cx="3293327" cy="386834"/>
          </a:xfrm>
          <a:prstGeom prst="rect">
            <a:avLst/>
          </a:prstGeom>
          <a:noFill/>
          <a:ln w="9525" cap="flat" cmpd="sng" algn="ctr">
            <a:noFill/>
            <a:prstDash val="solid"/>
            <a:miter lim="800000"/>
          </a:ln>
          <a:effectLst/>
        </p:spPr>
        <p:txBody>
          <a:bodyPr rot="0" spcFirstLastPara="0" vertOverflow="overflow" horzOverflow="overflow" vert="horz" wrap="square" lIns="91440" tIns="68580" rIns="9144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r>
              <a:rPr lang="ja-JP" altLang="en-US" sz="1600" b="1" kern="0">
                <a:solidFill>
                  <a:prstClr val="white"/>
                </a:solidFill>
                <a:latin typeface="微软雅黑" panose="020B0503020204020204" pitchFamily="34" charset="-122"/>
                <a:ea typeface="微软雅黑" panose="020B0503020204020204" pitchFamily="34" charset="-122"/>
              </a:rPr>
              <a:t>对外</a:t>
            </a:r>
            <a:r>
              <a:rPr lang="zh-CN" altLang="en-US" sz="1600" b="1" kern="0" dirty="0">
                <a:solidFill>
                  <a:prstClr val="white"/>
                </a:solidFill>
                <a:latin typeface="微软雅黑" panose="020B0503020204020204" pitchFamily="34" charset="-122"/>
                <a:ea typeface="微软雅黑" panose="020B0503020204020204" pitchFamily="34" charset="-122"/>
              </a:rPr>
              <a:t>：</a:t>
            </a:r>
            <a:r>
              <a:rPr lang="ja-JP" altLang="en-US" sz="1600" b="1" kern="0">
                <a:solidFill>
                  <a:prstClr val="white"/>
                </a:solidFill>
                <a:latin typeface="微软雅黑" panose="020B0503020204020204" pitchFamily="34" charset="-122"/>
                <a:ea typeface="微软雅黑" panose="020B0503020204020204" pitchFamily="34" charset="-122"/>
              </a:rPr>
              <a:t>面向大众的日常品牌传播</a:t>
            </a:r>
            <a:endParaRPr lang="en-US" sz="1600" b="1" kern="0" dirty="0">
              <a:solidFill>
                <a:prstClr val="white"/>
              </a:solidFill>
              <a:latin typeface="微软雅黑" panose="020B0503020204020204" pitchFamily="34" charset="-122"/>
              <a:ea typeface="微软雅黑" panose="020B0503020204020204" pitchFamily="34" charset="-122"/>
            </a:endParaRPr>
          </a:p>
        </p:txBody>
      </p:sp>
      <p:sp>
        <p:nvSpPr>
          <p:cNvPr id="14" name="Round Single Corner Rectangle 36">
            <a:extLst>
              <a:ext uri="{FF2B5EF4-FFF2-40B4-BE49-F238E27FC236}">
                <a16:creationId xmlns:a16="http://schemas.microsoft.com/office/drawing/2014/main" id="{38559755-1D55-5F46-8CB2-D646A8FAFC4B}"/>
              </a:ext>
            </a:extLst>
          </p:cNvPr>
          <p:cNvSpPr/>
          <p:nvPr/>
        </p:nvSpPr>
        <p:spPr>
          <a:xfrm flipH="1">
            <a:off x="678009" y="1816867"/>
            <a:ext cx="605935" cy="559771"/>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5" name="Round Diagonal Corner Rectangle 48">
            <a:extLst>
              <a:ext uri="{FF2B5EF4-FFF2-40B4-BE49-F238E27FC236}">
                <a16:creationId xmlns:a16="http://schemas.microsoft.com/office/drawing/2014/main" id="{2D239E76-7A3B-B44F-AA6C-035C6B31B1DA}"/>
              </a:ext>
            </a:extLst>
          </p:cNvPr>
          <p:cNvSpPr/>
          <p:nvPr/>
        </p:nvSpPr>
        <p:spPr>
          <a:xfrm>
            <a:off x="678016" y="2494542"/>
            <a:ext cx="5283733" cy="1626089"/>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5720" numCol="1" spcCol="0" rtlCol="0" fromWordArt="0" anchor="ctr" anchorCtr="0" forceAA="0" compatLnSpc="1">
            <a:prstTxWarp prst="textNoShape">
              <a:avLst/>
            </a:prstTxWarp>
            <a:noAutofit/>
          </a:bodyPr>
          <a:lstStyle/>
          <a:p>
            <a:pPr marL="285750" indent="-285750">
              <a:lnSpc>
                <a:spcPct val="150000"/>
              </a:lnSpc>
              <a:buClr>
                <a:schemeClr val="accent5">
                  <a:lumMod val="50000"/>
                </a:schemeClr>
              </a:buClr>
              <a:buFont typeface="Arial" panose="020B0604020202020204" pitchFamily="34" charset="0"/>
              <a:buChar char="•"/>
            </a:pPr>
            <a:endParaRPr lang="en-US" altLang="zh-CN" sz="1400" dirty="0">
              <a:solidFill>
                <a:schemeClr val="accent5">
                  <a:lumMod val="50000"/>
                </a:schemeClr>
              </a:solidFill>
            </a:endParaRPr>
          </a:p>
        </p:txBody>
      </p:sp>
      <p:sp>
        <p:nvSpPr>
          <p:cNvPr id="16" name="Rectangle 51">
            <a:extLst>
              <a:ext uri="{FF2B5EF4-FFF2-40B4-BE49-F238E27FC236}">
                <a16:creationId xmlns:a16="http://schemas.microsoft.com/office/drawing/2014/main" id="{C168FA70-7CC6-ED48-8955-771172BD086C}"/>
              </a:ext>
            </a:extLst>
          </p:cNvPr>
          <p:cNvSpPr/>
          <p:nvPr/>
        </p:nvSpPr>
        <p:spPr>
          <a:xfrm>
            <a:off x="7237264" y="1903335"/>
            <a:ext cx="3682611" cy="386834"/>
          </a:xfrm>
          <a:prstGeom prst="rect">
            <a:avLst/>
          </a:prstGeom>
          <a:noFill/>
          <a:ln w="9525" cap="flat" cmpd="sng" algn="ctr">
            <a:noFill/>
            <a:prstDash val="solid"/>
            <a:miter lim="800000"/>
          </a:ln>
          <a:effectLst/>
        </p:spPr>
        <p:txBody>
          <a:bodyPr rot="0" spcFirstLastPara="0" vertOverflow="overflow" horzOverflow="overflow" vert="horz" wrap="square" lIns="91440" tIns="68580" rIns="9144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r>
              <a:rPr lang="ja-JP" altLang="en-US" sz="1600" b="1" kern="0">
                <a:solidFill>
                  <a:prstClr val="white"/>
                </a:solidFill>
                <a:latin typeface="微软雅黑" panose="020B0503020204020204" pitchFamily="34" charset="-122"/>
                <a:ea typeface="微软雅黑" panose="020B0503020204020204" pitchFamily="34" charset="-122"/>
              </a:rPr>
              <a:t>对内</a:t>
            </a:r>
            <a:r>
              <a:rPr lang="zh-CN" altLang="en-US" sz="1600" b="1" kern="0" dirty="0">
                <a:solidFill>
                  <a:prstClr val="white"/>
                </a:solidFill>
                <a:latin typeface="微软雅黑" panose="020B0503020204020204" pitchFamily="34" charset="-122"/>
                <a:ea typeface="微软雅黑" panose="020B0503020204020204" pitchFamily="34" charset="-122"/>
              </a:rPr>
              <a:t>：</a:t>
            </a:r>
            <a:r>
              <a:rPr lang="ja-JP" altLang="en-US" sz="1600" b="1" kern="0">
                <a:solidFill>
                  <a:prstClr val="white"/>
                </a:solidFill>
                <a:latin typeface="微软雅黑" panose="020B0503020204020204" pitchFamily="34" charset="-122"/>
                <a:ea typeface="微软雅黑" panose="020B0503020204020204" pitchFamily="34" charset="-122"/>
              </a:rPr>
              <a:t>员工培训</a:t>
            </a:r>
            <a:r>
              <a:rPr lang="zh-CN" altLang="en-US" sz="1600" b="1" kern="0" dirty="0">
                <a:solidFill>
                  <a:prstClr val="white"/>
                </a:solidFill>
                <a:latin typeface="微软雅黑" panose="020B0503020204020204" pitchFamily="34" charset="-122"/>
                <a:ea typeface="微软雅黑" panose="020B0503020204020204" pitchFamily="34" charset="-122"/>
              </a:rPr>
              <a:t>，</a:t>
            </a:r>
            <a:r>
              <a:rPr lang="ja-JP" altLang="en-US" sz="1600" b="1" kern="0">
                <a:solidFill>
                  <a:prstClr val="white"/>
                </a:solidFill>
                <a:latin typeface="微软雅黑" panose="020B0503020204020204" pitchFamily="34" charset="-122"/>
                <a:ea typeface="微软雅黑" panose="020B0503020204020204" pitchFamily="34" charset="-122"/>
              </a:rPr>
              <a:t>统一对品牌的认知</a:t>
            </a:r>
            <a:endParaRPr lang="en-US" sz="1600" b="1" kern="0"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64">
            <a:extLst>
              <a:ext uri="{FF2B5EF4-FFF2-40B4-BE49-F238E27FC236}">
                <a16:creationId xmlns:a16="http://schemas.microsoft.com/office/drawing/2014/main" id="{AB1A1C6D-3B9E-304D-A6CE-24212AE51CEB}"/>
              </a:ext>
            </a:extLst>
          </p:cNvPr>
          <p:cNvCxnSpPr/>
          <p:nvPr/>
        </p:nvCxnSpPr>
        <p:spPr>
          <a:xfrm>
            <a:off x="587375" y="996554"/>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77">
            <a:extLst>
              <a:ext uri="{FF2B5EF4-FFF2-40B4-BE49-F238E27FC236}">
                <a16:creationId xmlns:a16="http://schemas.microsoft.com/office/drawing/2014/main" id="{23244E86-AE74-D54A-A9B7-7756125DECDB}"/>
              </a:ext>
            </a:extLst>
          </p:cNvPr>
          <p:cNvCxnSpPr>
            <a:cxnSpLocks/>
          </p:cNvCxnSpPr>
          <p:nvPr/>
        </p:nvCxnSpPr>
        <p:spPr>
          <a:xfrm>
            <a:off x="587375" y="140670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框 83">
            <a:extLst>
              <a:ext uri="{FF2B5EF4-FFF2-40B4-BE49-F238E27FC236}">
                <a16:creationId xmlns:a16="http://schemas.microsoft.com/office/drawing/2014/main" id="{1DB7A2F1-CE57-E74E-84BE-2EC61EBC5E06}"/>
              </a:ext>
            </a:extLst>
          </p:cNvPr>
          <p:cNvSpPr txBox="1"/>
          <p:nvPr/>
        </p:nvSpPr>
        <p:spPr>
          <a:xfrm>
            <a:off x="3094377" y="1058025"/>
            <a:ext cx="6003246" cy="307777"/>
          </a:xfrm>
          <a:prstGeom prst="rect">
            <a:avLst/>
          </a:prstGeom>
          <a:noFill/>
        </p:spPr>
        <p:txBody>
          <a:bodyPr wrap="none" rtlCol="0">
            <a:spAutoFit/>
          </a:bodyPr>
          <a:lstStyle/>
          <a:p>
            <a:pPr>
              <a:buClr>
                <a:srgbClr val="2D97C8"/>
              </a:buClr>
            </a:pPr>
            <a:r>
              <a:rPr lang="ja-JP" altLang="en-GB" sz="1400" b="1">
                <a:latin typeface="+mn-ea"/>
                <a:cs typeface="Heiti SC Light" charset="-122"/>
              </a:rPr>
              <a:t>对</a:t>
            </a:r>
            <a:r>
              <a:rPr lang="ja-JP" altLang="en-US" sz="1400" b="1">
                <a:latin typeface="+mn-ea"/>
                <a:cs typeface="Heiti SC Light" charset="-122"/>
              </a:rPr>
              <a:t>外提高名声</a:t>
            </a:r>
            <a:r>
              <a:rPr lang="zh-CN" altLang="en-US" sz="1400" b="1" dirty="0">
                <a:latin typeface="+mn-ea"/>
                <a:cs typeface="Heiti SC Light" charset="-122"/>
              </a:rPr>
              <a:t>，</a:t>
            </a:r>
            <a:r>
              <a:rPr lang="ja-JP" altLang="en-US" sz="1400" b="1">
                <a:latin typeface="+mn-ea"/>
                <a:cs typeface="Heiti SC Light" charset="-122"/>
              </a:rPr>
              <a:t>为将来的企业合作做铺垫</a:t>
            </a:r>
            <a:r>
              <a:rPr lang="zh-CN" altLang="en-US" sz="1400" b="1" dirty="0">
                <a:latin typeface="+mn-ea"/>
                <a:cs typeface="Heiti SC Light" charset="-122"/>
              </a:rPr>
              <a:t>；</a:t>
            </a:r>
            <a:r>
              <a:rPr lang="ja-JP" altLang="en-US" sz="1400" b="1">
                <a:latin typeface="+mn-ea"/>
                <a:cs typeface="Heiti SC Light" charset="-122"/>
              </a:rPr>
              <a:t>对内严格培训</a:t>
            </a:r>
            <a:r>
              <a:rPr lang="zh-CN" altLang="en-US" sz="1400" b="1" dirty="0">
                <a:latin typeface="+mn-ea"/>
                <a:cs typeface="Heiti SC Light" charset="-122"/>
              </a:rPr>
              <a:t>，</a:t>
            </a:r>
            <a:r>
              <a:rPr lang="ja-JP" altLang="en-US" sz="1400" b="1">
                <a:latin typeface="+mn-ea"/>
                <a:cs typeface="Heiti SC Light" charset="-122"/>
              </a:rPr>
              <a:t>统一品牌形象</a:t>
            </a:r>
            <a:endParaRPr lang="ca-ES" sz="1400" b="1" dirty="0">
              <a:latin typeface="+mn-ea"/>
              <a:cs typeface="Heiti SC Light" charset="-122"/>
            </a:endParaRPr>
          </a:p>
        </p:txBody>
      </p:sp>
      <p:pic>
        <p:nvPicPr>
          <p:cNvPr id="23" name="Graphic 22" descr="User">
            <a:extLst>
              <a:ext uri="{FF2B5EF4-FFF2-40B4-BE49-F238E27FC236}">
                <a16:creationId xmlns:a16="http://schemas.microsoft.com/office/drawing/2014/main" id="{B0E6F818-D71F-DF4E-BC19-B42712F634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48767" y="1824314"/>
            <a:ext cx="605934" cy="605934"/>
          </a:xfrm>
          <a:prstGeom prst="rect">
            <a:avLst/>
          </a:prstGeom>
        </p:spPr>
      </p:pic>
      <p:pic>
        <p:nvPicPr>
          <p:cNvPr id="25" name="Graphic 24" descr="Megaphone">
            <a:extLst>
              <a:ext uri="{FF2B5EF4-FFF2-40B4-BE49-F238E27FC236}">
                <a16:creationId xmlns:a16="http://schemas.microsoft.com/office/drawing/2014/main" id="{3047C486-4DB1-944E-A4D8-54C9300226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774" y="1827548"/>
            <a:ext cx="538404" cy="538404"/>
          </a:xfrm>
          <a:prstGeom prst="rect">
            <a:avLst/>
          </a:prstGeom>
        </p:spPr>
      </p:pic>
      <p:grpSp>
        <p:nvGrpSpPr>
          <p:cNvPr id="34" name="Group 33">
            <a:extLst>
              <a:ext uri="{FF2B5EF4-FFF2-40B4-BE49-F238E27FC236}">
                <a16:creationId xmlns:a16="http://schemas.microsoft.com/office/drawing/2014/main" id="{F5651860-E5BE-E44D-90F2-013C2E1A7336}"/>
              </a:ext>
            </a:extLst>
          </p:cNvPr>
          <p:cNvGrpSpPr/>
          <p:nvPr/>
        </p:nvGrpSpPr>
        <p:grpSpPr>
          <a:xfrm>
            <a:off x="237186" y="4225519"/>
            <a:ext cx="5833243" cy="2275599"/>
            <a:chOff x="237186" y="4225519"/>
            <a:chExt cx="5833243" cy="2275599"/>
          </a:xfrm>
        </p:grpSpPr>
        <p:sp>
          <p:nvSpPr>
            <p:cNvPr id="28" name="TextBox 17">
              <a:extLst>
                <a:ext uri="{FF2B5EF4-FFF2-40B4-BE49-F238E27FC236}">
                  <a16:creationId xmlns:a16="http://schemas.microsoft.com/office/drawing/2014/main" id="{FB9814AD-8AEB-4A40-A409-BE33CAFF861F}"/>
                </a:ext>
              </a:extLst>
            </p:cNvPr>
            <p:cNvSpPr txBox="1"/>
            <p:nvPr/>
          </p:nvSpPr>
          <p:spPr>
            <a:xfrm>
              <a:off x="979451" y="4721853"/>
              <a:ext cx="4667785" cy="830997"/>
            </a:xfrm>
            <a:prstGeom prst="rect">
              <a:avLst/>
            </a:prstGeom>
            <a:noFill/>
          </p:spPr>
          <p:txBody>
            <a:bodyPr wrap="square" rtlCol="0">
              <a:spAutoFit/>
            </a:bodyPr>
            <a:lstStyle/>
            <a:p>
              <a:pPr algn="just">
                <a:buClr>
                  <a:srgbClr val="2D97C8"/>
                </a:buClr>
              </a:pPr>
              <a:r>
                <a:rPr lang="ja-JP" altLang="en-GB" sz="1200">
                  <a:latin typeface="+mn-ea"/>
                  <a:cs typeface="Heiti SC Light" charset="-122"/>
                </a:rPr>
                <a:t>企业</a:t>
              </a:r>
              <a:r>
                <a:rPr lang="ja-JP" altLang="en-US" sz="1200">
                  <a:latin typeface="+mn-ea"/>
                  <a:cs typeface="Heiti SC Light" charset="-122"/>
                </a:rPr>
                <a:t>合作</a:t>
              </a:r>
              <a:r>
                <a:rPr lang="zh-CN" altLang="en-US" sz="1200" dirty="0">
                  <a:latin typeface="+mn-ea"/>
                  <a:cs typeface="Heiti SC Light" charset="-122"/>
                </a:rPr>
                <a:t>，包括跨界合作，</a:t>
              </a:r>
              <a:r>
                <a:rPr lang="ja-JP" altLang="en-US" sz="1200">
                  <a:latin typeface="+mn-ea"/>
                  <a:cs typeface="Heiti SC Light" charset="-122"/>
                </a:rPr>
                <a:t>都</a:t>
              </a:r>
              <a:r>
                <a:rPr lang="zh-CN" altLang="en-US" sz="1200" dirty="0">
                  <a:latin typeface="+mn-ea"/>
                  <a:cs typeface="Heiti SC Light" charset="-122"/>
                </a:rPr>
                <a:t>非常仰赖品牌的价值，把日常品牌传播的工作做好，把品牌的内涵，形象建立的很清晰，有品牌的</a:t>
              </a:r>
              <a:r>
                <a:rPr lang="en-GB" altLang="zh-CN" sz="1200" dirty="0">
                  <a:latin typeface="+mn-ea"/>
                  <a:cs typeface="Heiti SC Light" charset="-122"/>
                </a:rPr>
                <a:t>credit</a:t>
              </a:r>
              <a:r>
                <a:rPr lang="zh-CN" altLang="en-GB" sz="1200" dirty="0">
                  <a:latin typeface="+mn-ea"/>
                  <a:cs typeface="Heiti SC Light" charset="-122"/>
                </a:rPr>
                <a:t>，</a:t>
              </a:r>
              <a:r>
                <a:rPr lang="ja-JP" altLang="en-US" sz="1200">
                  <a:latin typeface="+mn-ea"/>
                  <a:cs typeface="Heiti SC Light" charset="-122"/>
                </a:rPr>
                <a:t>才能</a:t>
              </a:r>
              <a:r>
                <a:rPr lang="zh-CN" altLang="en-US" sz="1200" dirty="0">
                  <a:latin typeface="+mn-ea"/>
                  <a:cs typeface="Heiti SC Light" charset="-122"/>
                </a:rPr>
                <a:t>作为与企业谈判的基础。</a:t>
              </a:r>
              <a:endParaRPr lang="en-GB" altLang="zh-CN" sz="1200" dirty="0">
                <a:latin typeface="+mn-ea"/>
                <a:cs typeface="Heiti SC Light" charset="-122"/>
              </a:endParaRPr>
            </a:p>
            <a:p>
              <a:pPr algn="r">
                <a:buClr>
                  <a:srgbClr val="2D97C8"/>
                </a:buClr>
              </a:pPr>
              <a:r>
                <a:rPr lang="en-US" altLang="zh-CN" sz="1200" b="1" dirty="0">
                  <a:latin typeface="+mn-ea"/>
                  <a:cs typeface="Heiti SC Light" charset="-122"/>
                </a:rPr>
                <a:t>–––––</a:t>
              </a:r>
              <a:r>
                <a:rPr lang="zh-CN" altLang="en-US" sz="1200" b="1" dirty="0">
                  <a:latin typeface="+mn-ea"/>
                  <a:cs typeface="Heiti SC Light" charset="-122"/>
                </a:rPr>
                <a:t> </a:t>
              </a:r>
              <a:r>
                <a:rPr lang="en-US" altLang="zh-CN" sz="1200" b="1" dirty="0">
                  <a:latin typeface="+mn-ea"/>
                  <a:cs typeface="Heiti SC Light" charset="-122"/>
                </a:rPr>
                <a:t>WWF</a:t>
              </a:r>
              <a:r>
                <a:rPr lang="ja-JP" altLang="en-US" sz="1200" b="1">
                  <a:latin typeface="+mn-ea"/>
                  <a:cs typeface="Heiti SC Light" charset="-122"/>
                </a:rPr>
                <a:t>品牌传播专家</a:t>
              </a:r>
              <a:endParaRPr lang="zh-CN" altLang="en-US" sz="1200" b="1" dirty="0">
                <a:latin typeface="+mn-ea"/>
                <a:cs typeface="Heiti SC Light" charset="-122"/>
              </a:endParaRPr>
            </a:p>
          </p:txBody>
        </p:sp>
        <p:cxnSp>
          <p:nvCxnSpPr>
            <p:cNvPr id="32" name="Straight Connector 22">
              <a:extLst>
                <a:ext uri="{FF2B5EF4-FFF2-40B4-BE49-F238E27FC236}">
                  <a16:creationId xmlns:a16="http://schemas.microsoft.com/office/drawing/2014/main" id="{4D2995CD-CC94-1A40-AFEA-524FF187ED11}"/>
                </a:ext>
              </a:extLst>
            </p:cNvPr>
            <p:cNvCxnSpPr>
              <a:cxnSpLocks/>
            </p:cNvCxnSpPr>
            <p:nvPr/>
          </p:nvCxnSpPr>
          <p:spPr>
            <a:xfrm flipH="1">
              <a:off x="1025087" y="4534052"/>
              <a:ext cx="466778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22">
              <a:extLst>
                <a:ext uri="{FF2B5EF4-FFF2-40B4-BE49-F238E27FC236}">
                  <a16:creationId xmlns:a16="http://schemas.microsoft.com/office/drawing/2014/main" id="{EB3F6071-ADA8-5849-A7E3-18EB83FD0933}"/>
                </a:ext>
              </a:extLst>
            </p:cNvPr>
            <p:cNvCxnSpPr>
              <a:cxnSpLocks/>
            </p:cNvCxnSpPr>
            <p:nvPr/>
          </p:nvCxnSpPr>
          <p:spPr>
            <a:xfrm flipH="1">
              <a:off x="979451" y="5685128"/>
              <a:ext cx="471342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Rectangle 40">
              <a:extLst>
                <a:ext uri="{FF2B5EF4-FFF2-40B4-BE49-F238E27FC236}">
                  <a16:creationId xmlns:a16="http://schemas.microsoft.com/office/drawing/2014/main" id="{D8C081FC-47EE-A347-8C0E-81E08849515B}"/>
                </a:ext>
              </a:extLst>
            </p:cNvPr>
            <p:cNvSpPr>
              <a:spLocks noChangeArrowheads="1"/>
            </p:cNvSpPr>
            <p:nvPr>
              <p:custDataLst>
                <p:tags r:id="rId3"/>
              </p:custDataLst>
            </p:nvPr>
          </p:nvSpPr>
          <p:spPr bwMode="gray">
            <a:xfrm>
              <a:off x="237186" y="4225519"/>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chemeClr val="accent2"/>
                  </a:solidFill>
                  <a:latin typeface="+mn-ea"/>
                  <a:cs typeface="Arial" pitchFamily="34" charset="0"/>
                </a:rPr>
                <a:t>“</a:t>
              </a:r>
            </a:p>
          </p:txBody>
        </p:sp>
        <p:sp>
          <p:nvSpPr>
            <p:cNvPr id="37" name="Rectangle 40">
              <a:extLst>
                <a:ext uri="{FF2B5EF4-FFF2-40B4-BE49-F238E27FC236}">
                  <a16:creationId xmlns:a16="http://schemas.microsoft.com/office/drawing/2014/main" id="{F7D7B710-D66A-364C-A9E2-B191DC658165}"/>
                </a:ext>
              </a:extLst>
            </p:cNvPr>
            <p:cNvSpPr>
              <a:spLocks noChangeArrowheads="1"/>
            </p:cNvSpPr>
            <p:nvPr>
              <p:custDataLst>
                <p:tags r:id="rId4"/>
              </p:custDataLst>
            </p:nvPr>
          </p:nvSpPr>
          <p:spPr bwMode="gray">
            <a:xfrm>
              <a:off x="5224043" y="5485455"/>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chemeClr val="accent2"/>
                  </a:solidFill>
                  <a:latin typeface="+mn-ea"/>
                  <a:cs typeface="Arial" pitchFamily="34" charset="0"/>
                </a:rPr>
                <a:t>“</a:t>
              </a:r>
            </a:p>
          </p:txBody>
        </p:sp>
      </p:grpSp>
      <p:grpSp>
        <p:nvGrpSpPr>
          <p:cNvPr id="40" name="Group 39">
            <a:extLst>
              <a:ext uri="{FF2B5EF4-FFF2-40B4-BE49-F238E27FC236}">
                <a16:creationId xmlns:a16="http://schemas.microsoft.com/office/drawing/2014/main" id="{E8F2447B-66F9-C54E-BC29-A70B519AC579}"/>
              </a:ext>
            </a:extLst>
          </p:cNvPr>
          <p:cNvGrpSpPr/>
          <p:nvPr/>
        </p:nvGrpSpPr>
        <p:grpSpPr>
          <a:xfrm>
            <a:off x="5867315" y="4225519"/>
            <a:ext cx="5833243" cy="2275599"/>
            <a:chOff x="237186" y="4225519"/>
            <a:chExt cx="5833243" cy="2275599"/>
          </a:xfrm>
        </p:grpSpPr>
        <p:sp>
          <p:nvSpPr>
            <p:cNvPr id="41" name="TextBox 17">
              <a:extLst>
                <a:ext uri="{FF2B5EF4-FFF2-40B4-BE49-F238E27FC236}">
                  <a16:creationId xmlns:a16="http://schemas.microsoft.com/office/drawing/2014/main" id="{9A454719-52FF-2646-A06C-6DEB650D0247}"/>
                </a:ext>
              </a:extLst>
            </p:cNvPr>
            <p:cNvSpPr txBox="1"/>
            <p:nvPr/>
          </p:nvSpPr>
          <p:spPr>
            <a:xfrm>
              <a:off x="979451" y="4721853"/>
              <a:ext cx="4667785" cy="830997"/>
            </a:xfrm>
            <a:prstGeom prst="rect">
              <a:avLst/>
            </a:prstGeom>
            <a:noFill/>
          </p:spPr>
          <p:txBody>
            <a:bodyPr wrap="square" rtlCol="0">
              <a:spAutoFit/>
            </a:bodyPr>
            <a:lstStyle/>
            <a:p>
              <a:pPr algn="just">
                <a:buClr>
                  <a:srgbClr val="2D97C8"/>
                </a:buClr>
              </a:pPr>
              <a:r>
                <a:rPr lang="ja-JP" altLang="en-US" sz="1200">
                  <a:latin typeface="+mn-ea"/>
                  <a:cs typeface="Heiti SC Light" charset="-122"/>
                </a:rPr>
                <a:t>对内有培训，颁发员工手册，</a:t>
              </a:r>
              <a:r>
                <a:rPr lang="en-US" altLang="ja-JP" sz="1200" dirty="0">
                  <a:latin typeface="+mn-ea"/>
                  <a:cs typeface="Heiti SC Light" charset="-122"/>
                </a:rPr>
                <a:t>1</a:t>
              </a:r>
              <a:r>
                <a:rPr lang="ja-JP" altLang="en-US" sz="1200">
                  <a:latin typeface="+mn-ea"/>
                  <a:cs typeface="Heiti SC Light" charset="-122"/>
                </a:rPr>
                <a:t>对</a:t>
              </a:r>
              <a:r>
                <a:rPr lang="en-US" altLang="ja-JP" sz="1200" dirty="0">
                  <a:latin typeface="+mn-ea"/>
                  <a:cs typeface="Heiti SC Light" charset="-122"/>
                </a:rPr>
                <a:t>1</a:t>
              </a:r>
              <a:r>
                <a:rPr lang="ja-JP" altLang="en-US" sz="1200">
                  <a:latin typeface="+mn-ea"/>
                  <a:cs typeface="Heiti SC Light" charset="-122"/>
                </a:rPr>
                <a:t>交流，确保品牌形象对内同一。</a:t>
              </a:r>
            </a:p>
            <a:p>
              <a:pPr algn="r">
                <a:buClr>
                  <a:srgbClr val="2D97C8"/>
                </a:buClr>
              </a:pPr>
              <a:endParaRPr lang="en-US" altLang="zh-CN" sz="1200" b="1" dirty="0">
                <a:latin typeface="+mn-ea"/>
                <a:cs typeface="Heiti SC Light" charset="-122"/>
              </a:endParaRPr>
            </a:p>
            <a:p>
              <a:pPr algn="r">
                <a:buClr>
                  <a:srgbClr val="2D97C8"/>
                </a:buClr>
              </a:pPr>
              <a:endParaRPr lang="en-US" altLang="zh-CN" sz="1200" b="1" dirty="0">
                <a:latin typeface="+mn-ea"/>
                <a:cs typeface="Heiti SC Light" charset="-122"/>
              </a:endParaRPr>
            </a:p>
            <a:p>
              <a:pPr algn="r">
                <a:buClr>
                  <a:srgbClr val="2D97C8"/>
                </a:buClr>
              </a:pPr>
              <a:r>
                <a:rPr lang="en-US" altLang="zh-CN" sz="1200" b="1" dirty="0">
                  <a:latin typeface="+mn-ea"/>
                  <a:cs typeface="Heiti SC Light" charset="-122"/>
                </a:rPr>
                <a:t>–––––</a:t>
              </a:r>
              <a:r>
                <a:rPr lang="zh-CN" altLang="en-US" sz="1200" b="1" dirty="0">
                  <a:latin typeface="+mn-ea"/>
                  <a:cs typeface="Heiti SC Light" charset="-122"/>
                </a:rPr>
                <a:t> </a:t>
              </a:r>
              <a:r>
                <a:rPr lang="en-US" altLang="zh-CN" sz="1200" b="1" dirty="0">
                  <a:latin typeface="+mn-ea"/>
                  <a:cs typeface="Heiti SC Light" charset="-122"/>
                </a:rPr>
                <a:t>WWF</a:t>
              </a:r>
              <a:r>
                <a:rPr lang="ja-JP" altLang="en-US" sz="1200" b="1">
                  <a:latin typeface="+mn-ea"/>
                  <a:cs typeface="Heiti SC Light" charset="-122"/>
                </a:rPr>
                <a:t>品牌传播专家</a:t>
              </a:r>
              <a:endParaRPr lang="zh-CN" altLang="en-US" sz="1200" b="1" dirty="0">
                <a:latin typeface="+mn-ea"/>
                <a:cs typeface="Heiti SC Light" charset="-122"/>
              </a:endParaRPr>
            </a:p>
          </p:txBody>
        </p:sp>
        <p:cxnSp>
          <p:nvCxnSpPr>
            <p:cNvPr id="42" name="Straight Connector 22">
              <a:extLst>
                <a:ext uri="{FF2B5EF4-FFF2-40B4-BE49-F238E27FC236}">
                  <a16:creationId xmlns:a16="http://schemas.microsoft.com/office/drawing/2014/main" id="{61FB4CD8-2625-6D44-9AAC-86DB4DD18591}"/>
                </a:ext>
              </a:extLst>
            </p:cNvPr>
            <p:cNvCxnSpPr>
              <a:cxnSpLocks/>
            </p:cNvCxnSpPr>
            <p:nvPr/>
          </p:nvCxnSpPr>
          <p:spPr>
            <a:xfrm flipH="1">
              <a:off x="1025087" y="4534052"/>
              <a:ext cx="46677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22">
              <a:extLst>
                <a:ext uri="{FF2B5EF4-FFF2-40B4-BE49-F238E27FC236}">
                  <a16:creationId xmlns:a16="http://schemas.microsoft.com/office/drawing/2014/main" id="{3455B551-319E-9446-9EB7-75BB7FBFAF2B}"/>
                </a:ext>
              </a:extLst>
            </p:cNvPr>
            <p:cNvCxnSpPr>
              <a:cxnSpLocks/>
            </p:cNvCxnSpPr>
            <p:nvPr/>
          </p:nvCxnSpPr>
          <p:spPr>
            <a:xfrm flipH="1">
              <a:off x="979451" y="5685128"/>
              <a:ext cx="471342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Rectangle 40">
              <a:extLst>
                <a:ext uri="{FF2B5EF4-FFF2-40B4-BE49-F238E27FC236}">
                  <a16:creationId xmlns:a16="http://schemas.microsoft.com/office/drawing/2014/main" id="{A192C5A8-26EA-9747-932B-996EB0D8CA08}"/>
                </a:ext>
              </a:extLst>
            </p:cNvPr>
            <p:cNvSpPr>
              <a:spLocks noChangeArrowheads="1"/>
            </p:cNvSpPr>
            <p:nvPr>
              <p:custDataLst>
                <p:tags r:id="rId1"/>
              </p:custDataLst>
            </p:nvPr>
          </p:nvSpPr>
          <p:spPr bwMode="gray">
            <a:xfrm>
              <a:off x="237186" y="4225519"/>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chemeClr val="accent2"/>
                  </a:solidFill>
                  <a:latin typeface="+mn-ea"/>
                  <a:cs typeface="Arial" pitchFamily="34" charset="0"/>
                </a:rPr>
                <a:t>“</a:t>
              </a:r>
            </a:p>
          </p:txBody>
        </p:sp>
        <p:sp>
          <p:nvSpPr>
            <p:cNvPr id="45" name="Rectangle 40">
              <a:extLst>
                <a:ext uri="{FF2B5EF4-FFF2-40B4-BE49-F238E27FC236}">
                  <a16:creationId xmlns:a16="http://schemas.microsoft.com/office/drawing/2014/main" id="{0F3A277D-796C-DA49-84EB-F486886B8B89}"/>
                </a:ext>
              </a:extLst>
            </p:cNvPr>
            <p:cNvSpPr>
              <a:spLocks noChangeArrowheads="1"/>
            </p:cNvSpPr>
            <p:nvPr>
              <p:custDataLst>
                <p:tags r:id="rId2"/>
              </p:custDataLst>
            </p:nvPr>
          </p:nvSpPr>
          <p:spPr bwMode="gray">
            <a:xfrm>
              <a:off x="5224043" y="5485455"/>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chemeClr val="accent2"/>
                  </a:solidFill>
                  <a:latin typeface="+mn-ea"/>
                  <a:cs typeface="Arial" pitchFamily="34" charset="0"/>
                </a:rPr>
                <a:t>“</a:t>
              </a:r>
            </a:p>
          </p:txBody>
        </p:sp>
      </p:grpSp>
      <p:sp>
        <p:nvSpPr>
          <p:cNvPr id="48" name="文本框 113">
            <a:extLst>
              <a:ext uri="{FF2B5EF4-FFF2-40B4-BE49-F238E27FC236}">
                <a16:creationId xmlns:a16="http://schemas.microsoft.com/office/drawing/2014/main" id="{519B5FD4-B551-5D4D-B396-9875520CA3DB}"/>
              </a:ext>
            </a:extLst>
          </p:cNvPr>
          <p:cNvSpPr txBox="1"/>
          <p:nvPr/>
        </p:nvSpPr>
        <p:spPr>
          <a:xfrm>
            <a:off x="1219342" y="2704367"/>
            <a:ext cx="939479" cy="307777"/>
          </a:xfrm>
          <a:prstGeom prst="rect">
            <a:avLst/>
          </a:prstGeom>
          <a:noFill/>
        </p:spPr>
        <p:txBody>
          <a:bodyPr wrap="square" rtlCol="0">
            <a:spAutoFit/>
          </a:bodyPr>
          <a:lstStyle/>
          <a:p>
            <a:pPr algn="ctr">
              <a:buClr>
                <a:srgbClr val="2D97C8"/>
              </a:buClr>
            </a:pPr>
            <a:r>
              <a:rPr lang="ja-JP" altLang="en-US" sz="1400" b="1" i="1" u="sng">
                <a:latin typeface="Arial" panose="020B0604020202020204" pitchFamily="34" charset="0"/>
                <a:ea typeface="微软雅黑" panose="020B0503020204020204" pitchFamily="34" charset="-122"/>
                <a:cs typeface="+mn-ea"/>
                <a:sym typeface="Arial" panose="020B0604020202020204" pitchFamily="34" charset="0"/>
              </a:rPr>
              <a:t>可行措施</a:t>
            </a:r>
            <a:endPar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文本框 114">
            <a:extLst>
              <a:ext uri="{FF2B5EF4-FFF2-40B4-BE49-F238E27FC236}">
                <a16:creationId xmlns:a16="http://schemas.microsoft.com/office/drawing/2014/main" id="{8BDF6C8E-043F-544C-8659-07465FFDED0C}"/>
              </a:ext>
            </a:extLst>
          </p:cNvPr>
          <p:cNvSpPr txBox="1"/>
          <p:nvPr/>
        </p:nvSpPr>
        <p:spPr>
          <a:xfrm>
            <a:off x="1128301" y="3075171"/>
            <a:ext cx="4663790" cy="811367"/>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设立</a:t>
            </a:r>
            <a:r>
              <a:rPr lang="ja-JP" altLang="en-GB" sz="1200">
                <a:latin typeface="Arial" panose="020B0604020202020204" pitchFamily="34" charset="0"/>
                <a:ea typeface="微软雅黑" panose="020B0503020204020204" pitchFamily="34" charset="-122"/>
                <a:cs typeface="+mn-ea"/>
                <a:sym typeface="Arial" panose="020B0604020202020204" pitchFamily="34" charset="0"/>
              </a:rPr>
              <a:t>品牌</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传播负责人</a:t>
            </a:r>
            <a:endParaRPr lang="en-GB" altLang="ja-JP"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创建校园传播大使</a:t>
            </a:r>
            <a:endParaRPr lang="en-GB" altLang="ja-JP"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运用多种</a:t>
            </a:r>
            <a:r>
              <a:rPr lang="ja-JP" altLang="en-GB" sz="1200">
                <a:latin typeface="Arial" panose="020B0604020202020204" pitchFamily="34" charset="0"/>
                <a:ea typeface="微软雅黑" panose="020B0503020204020204" pitchFamily="34" charset="-122"/>
                <a:cs typeface="+mn-ea"/>
                <a:sym typeface="Arial" panose="020B0604020202020204" pitchFamily="34" charset="0"/>
              </a:rPr>
              <a:t>传播</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渠道</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官网</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微信</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KOL</a:t>
            </a:r>
          </a:p>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举办多元传播活动</a:t>
            </a:r>
            <a:endParaRPr lang="en-GB" altLang="ja-JP"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iconfont-10640-5164029">
            <a:extLst>
              <a:ext uri="{FF2B5EF4-FFF2-40B4-BE49-F238E27FC236}">
                <a16:creationId xmlns:a16="http://schemas.microsoft.com/office/drawing/2014/main" id="{F84F57A9-4319-824B-AF3C-77DD8459BBE2}"/>
              </a:ext>
            </a:extLst>
          </p:cNvPr>
          <p:cNvSpPr>
            <a:spLocks noChangeAspect="1"/>
          </p:cNvSpPr>
          <p:nvPr/>
        </p:nvSpPr>
        <p:spPr bwMode="auto">
          <a:xfrm>
            <a:off x="1025087" y="2732868"/>
            <a:ext cx="229320" cy="235060"/>
          </a:xfrm>
          <a:custGeom>
            <a:avLst/>
            <a:gdLst>
              <a:gd name="T0" fmla="*/ 8275 w 9155"/>
              <a:gd name="T1" fmla="*/ 0 h 9383"/>
              <a:gd name="T2" fmla="*/ 1489 w 9155"/>
              <a:gd name="T3" fmla="*/ 0 h 9383"/>
              <a:gd name="T4" fmla="*/ 609 w 9155"/>
              <a:gd name="T5" fmla="*/ 879 h 9383"/>
              <a:gd name="T6" fmla="*/ 609 w 9155"/>
              <a:gd name="T7" fmla="*/ 1895 h 9383"/>
              <a:gd name="T8" fmla="*/ 0 w 9155"/>
              <a:gd name="T9" fmla="*/ 2508 h 9383"/>
              <a:gd name="T10" fmla="*/ 609 w 9155"/>
              <a:gd name="T11" fmla="*/ 3121 h 9383"/>
              <a:gd name="T12" fmla="*/ 609 w 9155"/>
              <a:gd name="T13" fmla="*/ 4083 h 9383"/>
              <a:gd name="T14" fmla="*/ 0 w 9155"/>
              <a:gd name="T15" fmla="*/ 4696 h 9383"/>
              <a:gd name="T16" fmla="*/ 609 w 9155"/>
              <a:gd name="T17" fmla="*/ 5310 h 9383"/>
              <a:gd name="T18" fmla="*/ 609 w 9155"/>
              <a:gd name="T19" fmla="*/ 6272 h 9383"/>
              <a:gd name="T20" fmla="*/ 0 w 9155"/>
              <a:gd name="T21" fmla="*/ 6884 h 9383"/>
              <a:gd name="T22" fmla="*/ 609 w 9155"/>
              <a:gd name="T23" fmla="*/ 7497 h 9383"/>
              <a:gd name="T24" fmla="*/ 609 w 9155"/>
              <a:gd name="T25" fmla="*/ 8504 h 9383"/>
              <a:gd name="T26" fmla="*/ 1489 w 9155"/>
              <a:gd name="T27" fmla="*/ 9383 h 9383"/>
              <a:gd name="T28" fmla="*/ 8275 w 9155"/>
              <a:gd name="T29" fmla="*/ 9383 h 9383"/>
              <a:gd name="T30" fmla="*/ 9155 w 9155"/>
              <a:gd name="T31" fmla="*/ 8504 h 9383"/>
              <a:gd name="T32" fmla="*/ 9155 w 9155"/>
              <a:gd name="T33" fmla="*/ 880 h 9383"/>
              <a:gd name="T34" fmla="*/ 8275 w 9155"/>
              <a:gd name="T35" fmla="*/ 0 h 9383"/>
              <a:gd name="T36" fmla="*/ 609 w 9155"/>
              <a:gd name="T37" fmla="*/ 7204 h 9383"/>
              <a:gd name="T38" fmla="*/ 293 w 9155"/>
              <a:gd name="T39" fmla="*/ 6884 h 9383"/>
              <a:gd name="T40" fmla="*/ 609 w 9155"/>
              <a:gd name="T41" fmla="*/ 6565 h 9383"/>
              <a:gd name="T42" fmla="*/ 609 w 9155"/>
              <a:gd name="T43" fmla="*/ 7204 h 9383"/>
              <a:gd name="T44" fmla="*/ 609 w 9155"/>
              <a:gd name="T45" fmla="*/ 5016 h 9383"/>
              <a:gd name="T46" fmla="*/ 293 w 9155"/>
              <a:gd name="T47" fmla="*/ 4696 h 9383"/>
              <a:gd name="T48" fmla="*/ 609 w 9155"/>
              <a:gd name="T49" fmla="*/ 4377 h 9383"/>
              <a:gd name="T50" fmla="*/ 609 w 9155"/>
              <a:gd name="T51" fmla="*/ 5016 h 9383"/>
              <a:gd name="T52" fmla="*/ 609 w 9155"/>
              <a:gd name="T53" fmla="*/ 2827 h 9383"/>
              <a:gd name="T54" fmla="*/ 293 w 9155"/>
              <a:gd name="T55" fmla="*/ 2508 h 9383"/>
              <a:gd name="T56" fmla="*/ 609 w 9155"/>
              <a:gd name="T57" fmla="*/ 2189 h 9383"/>
              <a:gd name="T58" fmla="*/ 609 w 9155"/>
              <a:gd name="T59" fmla="*/ 2827 h 9383"/>
              <a:gd name="T60" fmla="*/ 8861 w 9155"/>
              <a:gd name="T61" fmla="*/ 8503 h 9383"/>
              <a:gd name="T62" fmla="*/ 8275 w 9155"/>
              <a:gd name="T63" fmla="*/ 9090 h 9383"/>
              <a:gd name="T64" fmla="*/ 1489 w 9155"/>
              <a:gd name="T65" fmla="*/ 9090 h 9383"/>
              <a:gd name="T66" fmla="*/ 903 w 9155"/>
              <a:gd name="T67" fmla="*/ 8503 h 9383"/>
              <a:gd name="T68" fmla="*/ 903 w 9155"/>
              <a:gd name="T69" fmla="*/ 879 h 9383"/>
              <a:gd name="T70" fmla="*/ 1489 w 9155"/>
              <a:gd name="T71" fmla="*/ 293 h 9383"/>
              <a:gd name="T72" fmla="*/ 8275 w 9155"/>
              <a:gd name="T73" fmla="*/ 293 h 9383"/>
              <a:gd name="T74" fmla="*/ 8861 w 9155"/>
              <a:gd name="T75" fmla="*/ 879 h 9383"/>
              <a:gd name="T76" fmla="*/ 8861 w 9155"/>
              <a:gd name="T77" fmla="*/ 8503 h 9383"/>
              <a:gd name="T78" fmla="*/ 2544 w 9155"/>
              <a:gd name="T79" fmla="*/ 2490 h 9383"/>
              <a:gd name="T80" fmla="*/ 7220 w 9155"/>
              <a:gd name="T81" fmla="*/ 2490 h 9383"/>
              <a:gd name="T82" fmla="*/ 7220 w 9155"/>
              <a:gd name="T83" fmla="*/ 2197 h 9383"/>
              <a:gd name="T84" fmla="*/ 2544 w 9155"/>
              <a:gd name="T85" fmla="*/ 2197 h 9383"/>
              <a:gd name="T86" fmla="*/ 2544 w 9155"/>
              <a:gd name="T87" fmla="*/ 2490 h 9383"/>
              <a:gd name="T88" fmla="*/ 2544 w 9155"/>
              <a:gd name="T89" fmla="*/ 7186 h 9383"/>
              <a:gd name="T90" fmla="*/ 7220 w 9155"/>
              <a:gd name="T91" fmla="*/ 7186 h 9383"/>
              <a:gd name="T92" fmla="*/ 7220 w 9155"/>
              <a:gd name="T93" fmla="*/ 6893 h 9383"/>
              <a:gd name="T94" fmla="*/ 2544 w 9155"/>
              <a:gd name="T95" fmla="*/ 6893 h 9383"/>
              <a:gd name="T96" fmla="*/ 2544 w 9155"/>
              <a:gd name="T97" fmla="*/ 7186 h 9383"/>
              <a:gd name="T98" fmla="*/ 2544 w 9155"/>
              <a:gd name="T99" fmla="*/ 4838 h 9383"/>
              <a:gd name="T100" fmla="*/ 7220 w 9155"/>
              <a:gd name="T101" fmla="*/ 4838 h 9383"/>
              <a:gd name="T102" fmla="*/ 7220 w 9155"/>
              <a:gd name="T103" fmla="*/ 4545 h 9383"/>
              <a:gd name="T104" fmla="*/ 2544 w 9155"/>
              <a:gd name="T105" fmla="*/ 4545 h 9383"/>
              <a:gd name="T106" fmla="*/ 2544 w 9155"/>
              <a:gd name="T107" fmla="*/ 4838 h 9383"/>
              <a:gd name="T108" fmla="*/ 2544 w 9155"/>
              <a:gd name="T109" fmla="*/ 4838 h 9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55" h="9383">
                <a:moveTo>
                  <a:pt x="8275" y="0"/>
                </a:moveTo>
                <a:lnTo>
                  <a:pt x="1489" y="0"/>
                </a:lnTo>
                <a:cubicBezTo>
                  <a:pt x="1003" y="0"/>
                  <a:pt x="609" y="394"/>
                  <a:pt x="609" y="879"/>
                </a:cubicBezTo>
                <a:lnTo>
                  <a:pt x="609" y="1895"/>
                </a:lnTo>
                <a:cubicBezTo>
                  <a:pt x="273" y="1897"/>
                  <a:pt x="0" y="2171"/>
                  <a:pt x="0" y="2508"/>
                </a:cubicBezTo>
                <a:cubicBezTo>
                  <a:pt x="0" y="2845"/>
                  <a:pt x="273" y="3119"/>
                  <a:pt x="609" y="3121"/>
                </a:cubicBezTo>
                <a:lnTo>
                  <a:pt x="609" y="4083"/>
                </a:lnTo>
                <a:cubicBezTo>
                  <a:pt x="273" y="4086"/>
                  <a:pt x="0" y="4359"/>
                  <a:pt x="0" y="4696"/>
                </a:cubicBezTo>
                <a:cubicBezTo>
                  <a:pt x="0" y="5033"/>
                  <a:pt x="273" y="5307"/>
                  <a:pt x="609" y="5310"/>
                </a:cubicBezTo>
                <a:lnTo>
                  <a:pt x="609" y="6272"/>
                </a:lnTo>
                <a:cubicBezTo>
                  <a:pt x="273" y="6274"/>
                  <a:pt x="0" y="6547"/>
                  <a:pt x="0" y="6884"/>
                </a:cubicBezTo>
                <a:cubicBezTo>
                  <a:pt x="0" y="7221"/>
                  <a:pt x="273" y="7495"/>
                  <a:pt x="609" y="7497"/>
                </a:cubicBezTo>
                <a:lnTo>
                  <a:pt x="609" y="8504"/>
                </a:lnTo>
                <a:cubicBezTo>
                  <a:pt x="609" y="8990"/>
                  <a:pt x="1003" y="9383"/>
                  <a:pt x="1489" y="9383"/>
                </a:cubicBezTo>
                <a:lnTo>
                  <a:pt x="8275" y="9383"/>
                </a:lnTo>
                <a:cubicBezTo>
                  <a:pt x="8761" y="9383"/>
                  <a:pt x="9155" y="8990"/>
                  <a:pt x="9155" y="8504"/>
                </a:cubicBezTo>
                <a:lnTo>
                  <a:pt x="9155" y="880"/>
                </a:lnTo>
                <a:cubicBezTo>
                  <a:pt x="9154" y="394"/>
                  <a:pt x="8761" y="0"/>
                  <a:pt x="8275" y="0"/>
                </a:cubicBezTo>
                <a:close/>
                <a:moveTo>
                  <a:pt x="609" y="7204"/>
                </a:moveTo>
                <a:cubicBezTo>
                  <a:pt x="435" y="7201"/>
                  <a:pt x="293" y="7060"/>
                  <a:pt x="293" y="6884"/>
                </a:cubicBezTo>
                <a:cubicBezTo>
                  <a:pt x="293" y="6709"/>
                  <a:pt x="435" y="6568"/>
                  <a:pt x="609" y="6565"/>
                </a:cubicBezTo>
                <a:lnTo>
                  <a:pt x="609" y="7204"/>
                </a:lnTo>
                <a:close/>
                <a:moveTo>
                  <a:pt x="609" y="5016"/>
                </a:moveTo>
                <a:cubicBezTo>
                  <a:pt x="435" y="5013"/>
                  <a:pt x="293" y="4871"/>
                  <a:pt x="293" y="4696"/>
                </a:cubicBezTo>
                <a:cubicBezTo>
                  <a:pt x="293" y="4521"/>
                  <a:pt x="435" y="4379"/>
                  <a:pt x="609" y="4377"/>
                </a:cubicBezTo>
                <a:lnTo>
                  <a:pt x="609" y="5016"/>
                </a:lnTo>
                <a:close/>
                <a:moveTo>
                  <a:pt x="609" y="2827"/>
                </a:moveTo>
                <a:cubicBezTo>
                  <a:pt x="435" y="2825"/>
                  <a:pt x="293" y="2683"/>
                  <a:pt x="293" y="2508"/>
                </a:cubicBezTo>
                <a:cubicBezTo>
                  <a:pt x="293" y="2333"/>
                  <a:pt x="435" y="2191"/>
                  <a:pt x="609" y="2189"/>
                </a:cubicBezTo>
                <a:lnTo>
                  <a:pt x="609" y="2827"/>
                </a:lnTo>
                <a:close/>
                <a:moveTo>
                  <a:pt x="8861" y="8503"/>
                </a:moveTo>
                <a:cubicBezTo>
                  <a:pt x="8861" y="8827"/>
                  <a:pt x="8598" y="9090"/>
                  <a:pt x="8275" y="9090"/>
                </a:cubicBezTo>
                <a:lnTo>
                  <a:pt x="1489" y="9090"/>
                </a:lnTo>
                <a:cubicBezTo>
                  <a:pt x="1166" y="9090"/>
                  <a:pt x="903" y="8827"/>
                  <a:pt x="903" y="8503"/>
                </a:cubicBezTo>
                <a:lnTo>
                  <a:pt x="903" y="879"/>
                </a:lnTo>
                <a:cubicBezTo>
                  <a:pt x="903" y="556"/>
                  <a:pt x="1166" y="293"/>
                  <a:pt x="1489" y="293"/>
                </a:cubicBezTo>
                <a:lnTo>
                  <a:pt x="8275" y="293"/>
                </a:lnTo>
                <a:cubicBezTo>
                  <a:pt x="8599" y="293"/>
                  <a:pt x="8861" y="556"/>
                  <a:pt x="8861" y="879"/>
                </a:cubicBezTo>
                <a:lnTo>
                  <a:pt x="8861" y="8503"/>
                </a:lnTo>
                <a:close/>
                <a:moveTo>
                  <a:pt x="2544" y="2490"/>
                </a:moveTo>
                <a:lnTo>
                  <a:pt x="7220" y="2490"/>
                </a:lnTo>
                <a:lnTo>
                  <a:pt x="7220" y="2197"/>
                </a:lnTo>
                <a:lnTo>
                  <a:pt x="2544" y="2197"/>
                </a:lnTo>
                <a:lnTo>
                  <a:pt x="2544" y="2490"/>
                </a:lnTo>
                <a:close/>
                <a:moveTo>
                  <a:pt x="2544" y="7186"/>
                </a:moveTo>
                <a:lnTo>
                  <a:pt x="7220" y="7186"/>
                </a:lnTo>
                <a:lnTo>
                  <a:pt x="7220" y="6893"/>
                </a:lnTo>
                <a:lnTo>
                  <a:pt x="2544" y="6893"/>
                </a:lnTo>
                <a:lnTo>
                  <a:pt x="2544" y="7186"/>
                </a:lnTo>
                <a:close/>
                <a:moveTo>
                  <a:pt x="2544" y="4838"/>
                </a:moveTo>
                <a:lnTo>
                  <a:pt x="7220" y="4838"/>
                </a:lnTo>
                <a:lnTo>
                  <a:pt x="7220" y="4545"/>
                </a:lnTo>
                <a:lnTo>
                  <a:pt x="2544" y="4545"/>
                </a:lnTo>
                <a:lnTo>
                  <a:pt x="2544" y="4838"/>
                </a:lnTo>
                <a:close/>
                <a:moveTo>
                  <a:pt x="2544" y="4838"/>
                </a:move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113">
            <a:extLst>
              <a:ext uri="{FF2B5EF4-FFF2-40B4-BE49-F238E27FC236}">
                <a16:creationId xmlns:a16="http://schemas.microsoft.com/office/drawing/2014/main" id="{32146168-38F3-6542-9520-3FBEA4A5382F}"/>
              </a:ext>
            </a:extLst>
          </p:cNvPr>
          <p:cNvSpPr txBox="1"/>
          <p:nvPr/>
        </p:nvSpPr>
        <p:spPr>
          <a:xfrm>
            <a:off x="6618456" y="2755528"/>
            <a:ext cx="939479" cy="307777"/>
          </a:xfrm>
          <a:prstGeom prst="rect">
            <a:avLst/>
          </a:prstGeom>
          <a:noFill/>
        </p:spPr>
        <p:txBody>
          <a:bodyPr wrap="square" rtlCol="0">
            <a:spAutoFit/>
          </a:bodyPr>
          <a:lstStyle/>
          <a:p>
            <a:pPr algn="ctr">
              <a:buClr>
                <a:srgbClr val="2D97C8"/>
              </a:buClr>
            </a:pPr>
            <a:r>
              <a:rPr lang="ja-JP" altLang="en-US" sz="1400" b="1" i="1" u="sng">
                <a:latin typeface="Arial" panose="020B0604020202020204" pitchFamily="34" charset="0"/>
                <a:ea typeface="微软雅黑" panose="020B0503020204020204" pitchFamily="34" charset="-122"/>
                <a:cs typeface="+mn-ea"/>
                <a:sym typeface="Arial" panose="020B0604020202020204" pitchFamily="34" charset="0"/>
              </a:rPr>
              <a:t>可行措施</a:t>
            </a:r>
            <a:endPar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iconfont-10640-5164029">
            <a:extLst>
              <a:ext uri="{FF2B5EF4-FFF2-40B4-BE49-F238E27FC236}">
                <a16:creationId xmlns:a16="http://schemas.microsoft.com/office/drawing/2014/main" id="{C8184EEF-2E6F-1C4A-B315-F853F9B4F9B8}"/>
              </a:ext>
            </a:extLst>
          </p:cNvPr>
          <p:cNvSpPr>
            <a:spLocks noChangeAspect="1"/>
          </p:cNvSpPr>
          <p:nvPr/>
        </p:nvSpPr>
        <p:spPr bwMode="auto">
          <a:xfrm>
            <a:off x="6424201" y="2784029"/>
            <a:ext cx="229320" cy="235060"/>
          </a:xfrm>
          <a:custGeom>
            <a:avLst/>
            <a:gdLst>
              <a:gd name="T0" fmla="*/ 8275 w 9155"/>
              <a:gd name="T1" fmla="*/ 0 h 9383"/>
              <a:gd name="T2" fmla="*/ 1489 w 9155"/>
              <a:gd name="T3" fmla="*/ 0 h 9383"/>
              <a:gd name="T4" fmla="*/ 609 w 9155"/>
              <a:gd name="T5" fmla="*/ 879 h 9383"/>
              <a:gd name="T6" fmla="*/ 609 w 9155"/>
              <a:gd name="T7" fmla="*/ 1895 h 9383"/>
              <a:gd name="T8" fmla="*/ 0 w 9155"/>
              <a:gd name="T9" fmla="*/ 2508 h 9383"/>
              <a:gd name="T10" fmla="*/ 609 w 9155"/>
              <a:gd name="T11" fmla="*/ 3121 h 9383"/>
              <a:gd name="T12" fmla="*/ 609 w 9155"/>
              <a:gd name="T13" fmla="*/ 4083 h 9383"/>
              <a:gd name="T14" fmla="*/ 0 w 9155"/>
              <a:gd name="T15" fmla="*/ 4696 h 9383"/>
              <a:gd name="T16" fmla="*/ 609 w 9155"/>
              <a:gd name="T17" fmla="*/ 5310 h 9383"/>
              <a:gd name="T18" fmla="*/ 609 w 9155"/>
              <a:gd name="T19" fmla="*/ 6272 h 9383"/>
              <a:gd name="T20" fmla="*/ 0 w 9155"/>
              <a:gd name="T21" fmla="*/ 6884 h 9383"/>
              <a:gd name="T22" fmla="*/ 609 w 9155"/>
              <a:gd name="T23" fmla="*/ 7497 h 9383"/>
              <a:gd name="T24" fmla="*/ 609 w 9155"/>
              <a:gd name="T25" fmla="*/ 8504 h 9383"/>
              <a:gd name="T26" fmla="*/ 1489 w 9155"/>
              <a:gd name="T27" fmla="*/ 9383 h 9383"/>
              <a:gd name="T28" fmla="*/ 8275 w 9155"/>
              <a:gd name="T29" fmla="*/ 9383 h 9383"/>
              <a:gd name="T30" fmla="*/ 9155 w 9155"/>
              <a:gd name="T31" fmla="*/ 8504 h 9383"/>
              <a:gd name="T32" fmla="*/ 9155 w 9155"/>
              <a:gd name="T33" fmla="*/ 880 h 9383"/>
              <a:gd name="T34" fmla="*/ 8275 w 9155"/>
              <a:gd name="T35" fmla="*/ 0 h 9383"/>
              <a:gd name="T36" fmla="*/ 609 w 9155"/>
              <a:gd name="T37" fmla="*/ 7204 h 9383"/>
              <a:gd name="T38" fmla="*/ 293 w 9155"/>
              <a:gd name="T39" fmla="*/ 6884 h 9383"/>
              <a:gd name="T40" fmla="*/ 609 w 9155"/>
              <a:gd name="T41" fmla="*/ 6565 h 9383"/>
              <a:gd name="T42" fmla="*/ 609 w 9155"/>
              <a:gd name="T43" fmla="*/ 7204 h 9383"/>
              <a:gd name="T44" fmla="*/ 609 w 9155"/>
              <a:gd name="T45" fmla="*/ 5016 h 9383"/>
              <a:gd name="T46" fmla="*/ 293 w 9155"/>
              <a:gd name="T47" fmla="*/ 4696 h 9383"/>
              <a:gd name="T48" fmla="*/ 609 w 9155"/>
              <a:gd name="T49" fmla="*/ 4377 h 9383"/>
              <a:gd name="T50" fmla="*/ 609 w 9155"/>
              <a:gd name="T51" fmla="*/ 5016 h 9383"/>
              <a:gd name="T52" fmla="*/ 609 w 9155"/>
              <a:gd name="T53" fmla="*/ 2827 h 9383"/>
              <a:gd name="T54" fmla="*/ 293 w 9155"/>
              <a:gd name="T55" fmla="*/ 2508 h 9383"/>
              <a:gd name="T56" fmla="*/ 609 w 9155"/>
              <a:gd name="T57" fmla="*/ 2189 h 9383"/>
              <a:gd name="T58" fmla="*/ 609 w 9155"/>
              <a:gd name="T59" fmla="*/ 2827 h 9383"/>
              <a:gd name="T60" fmla="*/ 8861 w 9155"/>
              <a:gd name="T61" fmla="*/ 8503 h 9383"/>
              <a:gd name="T62" fmla="*/ 8275 w 9155"/>
              <a:gd name="T63" fmla="*/ 9090 h 9383"/>
              <a:gd name="T64" fmla="*/ 1489 w 9155"/>
              <a:gd name="T65" fmla="*/ 9090 h 9383"/>
              <a:gd name="T66" fmla="*/ 903 w 9155"/>
              <a:gd name="T67" fmla="*/ 8503 h 9383"/>
              <a:gd name="T68" fmla="*/ 903 w 9155"/>
              <a:gd name="T69" fmla="*/ 879 h 9383"/>
              <a:gd name="T70" fmla="*/ 1489 w 9155"/>
              <a:gd name="T71" fmla="*/ 293 h 9383"/>
              <a:gd name="T72" fmla="*/ 8275 w 9155"/>
              <a:gd name="T73" fmla="*/ 293 h 9383"/>
              <a:gd name="T74" fmla="*/ 8861 w 9155"/>
              <a:gd name="T75" fmla="*/ 879 h 9383"/>
              <a:gd name="T76" fmla="*/ 8861 w 9155"/>
              <a:gd name="T77" fmla="*/ 8503 h 9383"/>
              <a:gd name="T78" fmla="*/ 2544 w 9155"/>
              <a:gd name="T79" fmla="*/ 2490 h 9383"/>
              <a:gd name="T80" fmla="*/ 7220 w 9155"/>
              <a:gd name="T81" fmla="*/ 2490 h 9383"/>
              <a:gd name="T82" fmla="*/ 7220 w 9155"/>
              <a:gd name="T83" fmla="*/ 2197 h 9383"/>
              <a:gd name="T84" fmla="*/ 2544 w 9155"/>
              <a:gd name="T85" fmla="*/ 2197 h 9383"/>
              <a:gd name="T86" fmla="*/ 2544 w 9155"/>
              <a:gd name="T87" fmla="*/ 2490 h 9383"/>
              <a:gd name="T88" fmla="*/ 2544 w 9155"/>
              <a:gd name="T89" fmla="*/ 7186 h 9383"/>
              <a:gd name="T90" fmla="*/ 7220 w 9155"/>
              <a:gd name="T91" fmla="*/ 7186 h 9383"/>
              <a:gd name="T92" fmla="*/ 7220 w 9155"/>
              <a:gd name="T93" fmla="*/ 6893 h 9383"/>
              <a:gd name="T94" fmla="*/ 2544 w 9155"/>
              <a:gd name="T95" fmla="*/ 6893 h 9383"/>
              <a:gd name="T96" fmla="*/ 2544 w 9155"/>
              <a:gd name="T97" fmla="*/ 7186 h 9383"/>
              <a:gd name="T98" fmla="*/ 2544 w 9155"/>
              <a:gd name="T99" fmla="*/ 4838 h 9383"/>
              <a:gd name="T100" fmla="*/ 7220 w 9155"/>
              <a:gd name="T101" fmla="*/ 4838 h 9383"/>
              <a:gd name="T102" fmla="*/ 7220 w 9155"/>
              <a:gd name="T103" fmla="*/ 4545 h 9383"/>
              <a:gd name="T104" fmla="*/ 2544 w 9155"/>
              <a:gd name="T105" fmla="*/ 4545 h 9383"/>
              <a:gd name="T106" fmla="*/ 2544 w 9155"/>
              <a:gd name="T107" fmla="*/ 4838 h 9383"/>
              <a:gd name="T108" fmla="*/ 2544 w 9155"/>
              <a:gd name="T109" fmla="*/ 4838 h 9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55" h="9383">
                <a:moveTo>
                  <a:pt x="8275" y="0"/>
                </a:moveTo>
                <a:lnTo>
                  <a:pt x="1489" y="0"/>
                </a:lnTo>
                <a:cubicBezTo>
                  <a:pt x="1003" y="0"/>
                  <a:pt x="609" y="394"/>
                  <a:pt x="609" y="879"/>
                </a:cubicBezTo>
                <a:lnTo>
                  <a:pt x="609" y="1895"/>
                </a:lnTo>
                <a:cubicBezTo>
                  <a:pt x="273" y="1897"/>
                  <a:pt x="0" y="2171"/>
                  <a:pt x="0" y="2508"/>
                </a:cubicBezTo>
                <a:cubicBezTo>
                  <a:pt x="0" y="2845"/>
                  <a:pt x="273" y="3119"/>
                  <a:pt x="609" y="3121"/>
                </a:cubicBezTo>
                <a:lnTo>
                  <a:pt x="609" y="4083"/>
                </a:lnTo>
                <a:cubicBezTo>
                  <a:pt x="273" y="4086"/>
                  <a:pt x="0" y="4359"/>
                  <a:pt x="0" y="4696"/>
                </a:cubicBezTo>
                <a:cubicBezTo>
                  <a:pt x="0" y="5033"/>
                  <a:pt x="273" y="5307"/>
                  <a:pt x="609" y="5310"/>
                </a:cubicBezTo>
                <a:lnTo>
                  <a:pt x="609" y="6272"/>
                </a:lnTo>
                <a:cubicBezTo>
                  <a:pt x="273" y="6274"/>
                  <a:pt x="0" y="6547"/>
                  <a:pt x="0" y="6884"/>
                </a:cubicBezTo>
                <a:cubicBezTo>
                  <a:pt x="0" y="7221"/>
                  <a:pt x="273" y="7495"/>
                  <a:pt x="609" y="7497"/>
                </a:cubicBezTo>
                <a:lnTo>
                  <a:pt x="609" y="8504"/>
                </a:lnTo>
                <a:cubicBezTo>
                  <a:pt x="609" y="8990"/>
                  <a:pt x="1003" y="9383"/>
                  <a:pt x="1489" y="9383"/>
                </a:cubicBezTo>
                <a:lnTo>
                  <a:pt x="8275" y="9383"/>
                </a:lnTo>
                <a:cubicBezTo>
                  <a:pt x="8761" y="9383"/>
                  <a:pt x="9155" y="8990"/>
                  <a:pt x="9155" y="8504"/>
                </a:cubicBezTo>
                <a:lnTo>
                  <a:pt x="9155" y="880"/>
                </a:lnTo>
                <a:cubicBezTo>
                  <a:pt x="9154" y="394"/>
                  <a:pt x="8761" y="0"/>
                  <a:pt x="8275" y="0"/>
                </a:cubicBezTo>
                <a:close/>
                <a:moveTo>
                  <a:pt x="609" y="7204"/>
                </a:moveTo>
                <a:cubicBezTo>
                  <a:pt x="435" y="7201"/>
                  <a:pt x="293" y="7060"/>
                  <a:pt x="293" y="6884"/>
                </a:cubicBezTo>
                <a:cubicBezTo>
                  <a:pt x="293" y="6709"/>
                  <a:pt x="435" y="6568"/>
                  <a:pt x="609" y="6565"/>
                </a:cubicBezTo>
                <a:lnTo>
                  <a:pt x="609" y="7204"/>
                </a:lnTo>
                <a:close/>
                <a:moveTo>
                  <a:pt x="609" y="5016"/>
                </a:moveTo>
                <a:cubicBezTo>
                  <a:pt x="435" y="5013"/>
                  <a:pt x="293" y="4871"/>
                  <a:pt x="293" y="4696"/>
                </a:cubicBezTo>
                <a:cubicBezTo>
                  <a:pt x="293" y="4521"/>
                  <a:pt x="435" y="4379"/>
                  <a:pt x="609" y="4377"/>
                </a:cubicBezTo>
                <a:lnTo>
                  <a:pt x="609" y="5016"/>
                </a:lnTo>
                <a:close/>
                <a:moveTo>
                  <a:pt x="609" y="2827"/>
                </a:moveTo>
                <a:cubicBezTo>
                  <a:pt x="435" y="2825"/>
                  <a:pt x="293" y="2683"/>
                  <a:pt x="293" y="2508"/>
                </a:cubicBezTo>
                <a:cubicBezTo>
                  <a:pt x="293" y="2333"/>
                  <a:pt x="435" y="2191"/>
                  <a:pt x="609" y="2189"/>
                </a:cubicBezTo>
                <a:lnTo>
                  <a:pt x="609" y="2827"/>
                </a:lnTo>
                <a:close/>
                <a:moveTo>
                  <a:pt x="8861" y="8503"/>
                </a:moveTo>
                <a:cubicBezTo>
                  <a:pt x="8861" y="8827"/>
                  <a:pt x="8598" y="9090"/>
                  <a:pt x="8275" y="9090"/>
                </a:cubicBezTo>
                <a:lnTo>
                  <a:pt x="1489" y="9090"/>
                </a:lnTo>
                <a:cubicBezTo>
                  <a:pt x="1166" y="9090"/>
                  <a:pt x="903" y="8827"/>
                  <a:pt x="903" y="8503"/>
                </a:cubicBezTo>
                <a:lnTo>
                  <a:pt x="903" y="879"/>
                </a:lnTo>
                <a:cubicBezTo>
                  <a:pt x="903" y="556"/>
                  <a:pt x="1166" y="293"/>
                  <a:pt x="1489" y="293"/>
                </a:cubicBezTo>
                <a:lnTo>
                  <a:pt x="8275" y="293"/>
                </a:lnTo>
                <a:cubicBezTo>
                  <a:pt x="8599" y="293"/>
                  <a:pt x="8861" y="556"/>
                  <a:pt x="8861" y="879"/>
                </a:cubicBezTo>
                <a:lnTo>
                  <a:pt x="8861" y="8503"/>
                </a:lnTo>
                <a:close/>
                <a:moveTo>
                  <a:pt x="2544" y="2490"/>
                </a:moveTo>
                <a:lnTo>
                  <a:pt x="7220" y="2490"/>
                </a:lnTo>
                <a:lnTo>
                  <a:pt x="7220" y="2197"/>
                </a:lnTo>
                <a:lnTo>
                  <a:pt x="2544" y="2197"/>
                </a:lnTo>
                <a:lnTo>
                  <a:pt x="2544" y="2490"/>
                </a:lnTo>
                <a:close/>
                <a:moveTo>
                  <a:pt x="2544" y="7186"/>
                </a:moveTo>
                <a:lnTo>
                  <a:pt x="7220" y="7186"/>
                </a:lnTo>
                <a:lnTo>
                  <a:pt x="7220" y="6893"/>
                </a:lnTo>
                <a:lnTo>
                  <a:pt x="2544" y="6893"/>
                </a:lnTo>
                <a:lnTo>
                  <a:pt x="2544" y="7186"/>
                </a:lnTo>
                <a:close/>
                <a:moveTo>
                  <a:pt x="2544" y="4838"/>
                </a:moveTo>
                <a:lnTo>
                  <a:pt x="7220" y="4838"/>
                </a:lnTo>
                <a:lnTo>
                  <a:pt x="7220" y="4545"/>
                </a:lnTo>
                <a:lnTo>
                  <a:pt x="2544" y="4545"/>
                </a:lnTo>
                <a:lnTo>
                  <a:pt x="2544" y="4838"/>
                </a:lnTo>
                <a:close/>
                <a:moveTo>
                  <a:pt x="2544" y="4838"/>
                </a:move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114">
            <a:extLst>
              <a:ext uri="{FF2B5EF4-FFF2-40B4-BE49-F238E27FC236}">
                <a16:creationId xmlns:a16="http://schemas.microsoft.com/office/drawing/2014/main" id="{3A9BC3F3-9AC4-4442-9A3B-6F756A831987}"/>
              </a:ext>
            </a:extLst>
          </p:cNvPr>
          <p:cNvSpPr txBox="1"/>
          <p:nvPr/>
        </p:nvSpPr>
        <p:spPr>
          <a:xfrm>
            <a:off x="6538861" y="3161801"/>
            <a:ext cx="4663790" cy="626701"/>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内部定期员工培训</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团建</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传播品牌精神</a:t>
            </a:r>
            <a:endParaRPr lang="en-GB" altLang="ja-JP"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对内宣导</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明确统一的品牌故事</a:t>
            </a:r>
            <a:endParaRPr lang="en-GB" altLang="ja-JP"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员工宣导</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明确每个员工对外传递的品牌形象都是统一的</a:t>
            </a:r>
            <a:endParaRPr lang="en-GB" altLang="ja-JP"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46">
            <a:extLst>
              <a:ext uri="{FF2B5EF4-FFF2-40B4-BE49-F238E27FC236}">
                <a16:creationId xmlns:a16="http://schemas.microsoft.com/office/drawing/2014/main" id="{6A5171B5-53B6-1945-945A-36DA555CDE72}"/>
              </a:ext>
            </a:extLst>
          </p:cNvPr>
          <p:cNvSpPr txBox="1"/>
          <p:nvPr/>
        </p:nvSpPr>
        <p:spPr>
          <a:xfrm>
            <a:off x="787463" y="6116183"/>
            <a:ext cx="4379894" cy="234286"/>
          </a:xfrm>
          <a:prstGeom prst="rect">
            <a:avLst/>
          </a:prstGeom>
          <a:noFill/>
        </p:spPr>
        <p:txBody>
          <a:bodyPr wrap="square" lIns="72000" tIns="36000" rIns="72000" bIns="36000" rtlCol="0">
            <a:spAutoFit/>
          </a:bodyPr>
          <a:lstStyle/>
          <a:p>
            <a:pPr>
              <a:buClr>
                <a:srgbClr val="2D97C8"/>
              </a:buClr>
            </a:pP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资料来源：</a:t>
            </a:r>
            <a:r>
              <a:rPr lang="ja-JP" altLang="en-US" sz="1000">
                <a:latin typeface="Arial" panose="020B0604020202020204" pitchFamily="34" charset="0"/>
                <a:ea typeface="微软雅黑" panose="020B0503020204020204" pitchFamily="34" charset="-122"/>
                <a:cs typeface="+mn-ea"/>
                <a:sym typeface="Arial" panose="020B0604020202020204" pitchFamily="34" charset="0"/>
              </a:rPr>
              <a:t>机构</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访谈、</a:t>
            </a:r>
            <a:r>
              <a:rPr lang="en-US" altLang="zh-CN" sz="1000" dirty="0">
                <a:latin typeface="Arial" panose="020B0604020202020204" pitchFamily="34" charset="0"/>
                <a:ea typeface="微软雅黑" panose="020B0503020204020204" pitchFamily="34" charset="-122"/>
                <a:cs typeface="+mn-ea"/>
                <a:sym typeface="Arial" panose="020B0604020202020204" pitchFamily="34" charset="0"/>
              </a:rPr>
              <a:t>ABC</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研究</a:t>
            </a:r>
            <a:endParaRPr lang="en-US" altLang="zh-CN" sz="1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55635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5890-A2CB-4BCA-B780-1819E80D7834}"/>
              </a:ext>
            </a:extLst>
          </p:cNvPr>
          <p:cNvSpPr>
            <a:spLocks noGrp="1"/>
          </p:cNvSpPr>
          <p:nvPr>
            <p:ph type="title"/>
          </p:nvPr>
        </p:nvSpPr>
        <p:spPr/>
        <p:txBody>
          <a:bodyPr>
            <a:normAutofit/>
          </a:bodyPr>
          <a:lstStyle/>
          <a:p>
            <a:pPr marL="12694" defTabSz="913714">
              <a:spcBef>
                <a:spcPts val="388"/>
              </a:spcBef>
              <a:buClr>
                <a:srgbClr val="000000"/>
              </a:buClr>
              <a:buSzPct val="100000"/>
              <a:tabLst>
                <a:tab pos="723538" algn="l"/>
                <a:tab pos="1447076" algn="l"/>
                <a:tab pos="2170614" algn="l"/>
                <a:tab pos="2894152" algn="l"/>
                <a:tab pos="3617690" algn="l"/>
              </a:tabLst>
              <a:defRPr/>
            </a:pPr>
            <a:r>
              <a:rPr lang="ja-JP" altLang="en-US" dirty="0">
                <a:solidFill>
                  <a:schemeClr val="accent1"/>
                </a:solidFill>
              </a:rPr>
              <a:t>为了达到传播目的</a:t>
            </a:r>
            <a:r>
              <a:rPr lang="zh-CN" altLang="en-US" dirty="0">
                <a:solidFill>
                  <a:schemeClr val="accent1"/>
                </a:solidFill>
              </a:rPr>
              <a:t>，</a:t>
            </a:r>
            <a:r>
              <a:rPr lang="ja-JP" altLang="en-US" dirty="0">
                <a:solidFill>
                  <a:schemeClr val="accent1"/>
                </a:solidFill>
              </a:rPr>
              <a:t>传播手段可以多样化</a:t>
            </a:r>
            <a:endParaRPr lang="en-GB" altLang="en-US" dirty="0">
              <a:solidFill>
                <a:schemeClr val="accent1"/>
              </a:solidFill>
            </a:endParaRPr>
          </a:p>
        </p:txBody>
      </p:sp>
      <p:sp>
        <p:nvSpPr>
          <p:cNvPr id="3" name="灯片编号占位符 2">
            <a:extLst>
              <a:ext uri="{FF2B5EF4-FFF2-40B4-BE49-F238E27FC236}">
                <a16:creationId xmlns:a16="http://schemas.microsoft.com/office/drawing/2014/main" id="{8EE5BB76-90A0-4640-AF27-1819082058EF}"/>
              </a:ext>
            </a:extLst>
          </p:cNvPr>
          <p:cNvSpPr>
            <a:spLocks noGrp="1"/>
          </p:cNvSpPr>
          <p:nvPr>
            <p:ph type="sldNum" sz="quarter" idx="14"/>
          </p:nvPr>
        </p:nvSpPr>
        <p:spPr/>
        <p:txBody>
          <a:bodyPr/>
          <a:lstStyle/>
          <a:p>
            <a:fld id="{E6049C3D-CCF1-41B9-A681-D61E0CAE4A17}" type="slidenum">
              <a:rPr lang="en-US" altLang="zh-CN" smtClean="0"/>
              <a:pPr/>
              <a:t>19</a:t>
            </a:fld>
            <a:endParaRPr lang="en-US" dirty="0"/>
          </a:p>
        </p:txBody>
      </p:sp>
      <p:sp>
        <p:nvSpPr>
          <p:cNvPr id="4" name="文本占位符 3">
            <a:extLst>
              <a:ext uri="{FF2B5EF4-FFF2-40B4-BE49-F238E27FC236}">
                <a16:creationId xmlns:a16="http://schemas.microsoft.com/office/drawing/2014/main" id="{783493E7-F398-4718-93F8-61B0AE6978D2}"/>
              </a:ext>
            </a:extLst>
          </p:cNvPr>
          <p:cNvSpPr>
            <a:spLocks noGrp="1"/>
          </p:cNvSpPr>
          <p:nvPr>
            <p:ph type="body" sz="quarter" idx="15"/>
          </p:nvPr>
        </p:nvSpPr>
        <p:spPr/>
        <p:txBody>
          <a:bodyPr/>
          <a:lstStyle/>
          <a:p>
            <a:endParaRPr lang="ca-ES"/>
          </a:p>
        </p:txBody>
      </p:sp>
      <p:sp>
        <p:nvSpPr>
          <p:cNvPr id="159" name="文本框 46">
            <a:extLst>
              <a:ext uri="{FF2B5EF4-FFF2-40B4-BE49-F238E27FC236}">
                <a16:creationId xmlns:a16="http://schemas.microsoft.com/office/drawing/2014/main" id="{619452A1-0949-C24C-95F1-B89E7227F159}"/>
              </a:ext>
            </a:extLst>
          </p:cNvPr>
          <p:cNvSpPr txBox="1"/>
          <p:nvPr/>
        </p:nvSpPr>
        <p:spPr>
          <a:xfrm>
            <a:off x="787463" y="6116183"/>
            <a:ext cx="4379894" cy="234286"/>
          </a:xfrm>
          <a:prstGeom prst="rect">
            <a:avLst/>
          </a:prstGeom>
          <a:noFill/>
        </p:spPr>
        <p:txBody>
          <a:bodyPr wrap="square" lIns="72000" tIns="36000" rIns="72000" bIns="36000" rtlCol="0">
            <a:spAutoFit/>
          </a:bodyPr>
          <a:lstStyle/>
          <a:p>
            <a:pPr>
              <a:buClr>
                <a:srgbClr val="2D97C8"/>
              </a:buClr>
            </a:pP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资料来源：</a:t>
            </a:r>
            <a:r>
              <a:rPr lang="ja-JP" altLang="en-US" sz="1000">
                <a:latin typeface="Arial" panose="020B0604020202020204" pitchFamily="34" charset="0"/>
                <a:ea typeface="微软雅黑" panose="020B0503020204020204" pitchFamily="34" charset="-122"/>
                <a:cs typeface="+mn-ea"/>
                <a:sym typeface="Arial" panose="020B0604020202020204" pitchFamily="34" charset="0"/>
              </a:rPr>
              <a:t>机构</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访谈、</a:t>
            </a:r>
            <a:r>
              <a:rPr lang="en-US" altLang="zh-CN" sz="1000" dirty="0">
                <a:latin typeface="Arial" panose="020B0604020202020204" pitchFamily="34" charset="0"/>
                <a:ea typeface="微软雅黑" panose="020B0503020204020204" pitchFamily="34" charset="-122"/>
                <a:cs typeface="+mn-ea"/>
                <a:sym typeface="Arial" panose="020B0604020202020204" pitchFamily="34" charset="0"/>
              </a:rPr>
              <a:t>ABC</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研究</a:t>
            </a:r>
            <a:endParaRPr lang="en-US" altLang="zh-CN" sz="10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60" name="直接连接符 64">
            <a:extLst>
              <a:ext uri="{FF2B5EF4-FFF2-40B4-BE49-F238E27FC236}">
                <a16:creationId xmlns:a16="http://schemas.microsoft.com/office/drawing/2014/main" id="{34B843FA-C318-0D45-990C-BFC442F17547}"/>
              </a:ext>
            </a:extLst>
          </p:cNvPr>
          <p:cNvCxnSpPr/>
          <p:nvPr/>
        </p:nvCxnSpPr>
        <p:spPr>
          <a:xfrm>
            <a:off x="587375" y="996554"/>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1" name="直接连接符 77">
            <a:extLst>
              <a:ext uri="{FF2B5EF4-FFF2-40B4-BE49-F238E27FC236}">
                <a16:creationId xmlns:a16="http://schemas.microsoft.com/office/drawing/2014/main" id="{5D9BD476-9304-D147-9DDD-90A0D477688A}"/>
              </a:ext>
            </a:extLst>
          </p:cNvPr>
          <p:cNvCxnSpPr>
            <a:cxnSpLocks/>
          </p:cNvCxnSpPr>
          <p:nvPr/>
        </p:nvCxnSpPr>
        <p:spPr>
          <a:xfrm>
            <a:off x="587375" y="140670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8" name="文本框 83">
            <a:extLst>
              <a:ext uri="{FF2B5EF4-FFF2-40B4-BE49-F238E27FC236}">
                <a16:creationId xmlns:a16="http://schemas.microsoft.com/office/drawing/2014/main" id="{F43D900B-08CC-6441-B621-66597C414102}"/>
              </a:ext>
            </a:extLst>
          </p:cNvPr>
          <p:cNvSpPr txBox="1"/>
          <p:nvPr/>
        </p:nvSpPr>
        <p:spPr>
          <a:xfrm>
            <a:off x="708147" y="1071373"/>
            <a:ext cx="10775707" cy="307777"/>
          </a:xfrm>
          <a:prstGeom prst="rect">
            <a:avLst/>
          </a:prstGeom>
          <a:noFill/>
        </p:spPr>
        <p:txBody>
          <a:bodyPr wrap="none" rtlCol="0">
            <a:spAutoFit/>
          </a:bodyPr>
          <a:lstStyle/>
          <a:p>
            <a:pPr>
              <a:buClr>
                <a:srgbClr val="2D97C8"/>
              </a:buClr>
            </a:pPr>
            <a:r>
              <a:rPr lang="ja-JP" altLang="en-US" sz="1400" b="1">
                <a:latin typeface="+mn-ea"/>
                <a:cs typeface="Heiti SC Light" charset="-122"/>
              </a:rPr>
              <a:t>为了达到更广泛的传播目的</a:t>
            </a:r>
            <a:r>
              <a:rPr lang="zh-CN" altLang="en-US" sz="1400" b="1" dirty="0">
                <a:latin typeface="+mn-ea"/>
                <a:cs typeface="Heiti SC Light" charset="-122"/>
              </a:rPr>
              <a:t>，</a:t>
            </a:r>
            <a:r>
              <a:rPr lang="ja-JP" altLang="en-US" sz="1400" b="1">
                <a:latin typeface="+mn-ea"/>
                <a:cs typeface="Heiti SC Light" charset="-122"/>
              </a:rPr>
              <a:t>传播手段所传递的形象可以和品牌定位有些差异</a:t>
            </a:r>
            <a:r>
              <a:rPr lang="zh-CN" altLang="en-US" sz="1400" b="1" dirty="0">
                <a:latin typeface="+mn-ea"/>
                <a:cs typeface="Heiti SC Light" charset="-122"/>
              </a:rPr>
              <a:t>： </a:t>
            </a:r>
            <a:r>
              <a:rPr lang="ja-JP" altLang="en-US" sz="1400" b="1">
                <a:latin typeface="+mn-ea"/>
                <a:cs typeface="Heiti SC Light" charset="-122"/>
              </a:rPr>
              <a:t>精准的品牌定位</a:t>
            </a:r>
            <a:r>
              <a:rPr lang="zh-CN" altLang="en-US" sz="1400" b="1" dirty="0">
                <a:latin typeface="+mn-ea"/>
                <a:cs typeface="Heiti SC Light" charset="-122"/>
              </a:rPr>
              <a:t> </a:t>
            </a:r>
            <a:r>
              <a:rPr lang="en-US" altLang="zh-CN" sz="1400" b="1" dirty="0">
                <a:latin typeface="+mn-ea"/>
                <a:cs typeface="Heiti SC Light" charset="-122"/>
              </a:rPr>
              <a:t>+</a:t>
            </a:r>
            <a:r>
              <a:rPr lang="zh-CN" altLang="en-US" sz="1400" b="1" dirty="0">
                <a:latin typeface="+mn-ea"/>
                <a:cs typeface="Heiti SC Light" charset="-122"/>
              </a:rPr>
              <a:t> </a:t>
            </a:r>
            <a:r>
              <a:rPr lang="ja-JP" altLang="en-US" sz="1400" b="1">
                <a:latin typeface="+mn-ea"/>
                <a:cs typeface="Heiti SC Light" charset="-122"/>
              </a:rPr>
              <a:t>有效的传播手段</a:t>
            </a:r>
            <a:r>
              <a:rPr lang="zh-CN" altLang="en-US" sz="1400" b="1" dirty="0">
                <a:latin typeface="+mn-ea"/>
                <a:cs typeface="Heiti SC Light" charset="-122"/>
              </a:rPr>
              <a:t> </a:t>
            </a:r>
            <a:r>
              <a:rPr lang="en-US" altLang="zh-CN" sz="1400" b="1" dirty="0">
                <a:latin typeface="+mn-ea"/>
                <a:cs typeface="Heiti SC Light" charset="-122"/>
              </a:rPr>
              <a:t>=</a:t>
            </a:r>
            <a:r>
              <a:rPr lang="zh-CN" altLang="en-US" sz="1400" b="1" dirty="0">
                <a:latin typeface="+mn-ea"/>
                <a:cs typeface="Heiti SC Light" charset="-122"/>
              </a:rPr>
              <a:t> </a:t>
            </a:r>
            <a:r>
              <a:rPr lang="ja-JP" altLang="en-US" sz="1400" b="1">
                <a:latin typeface="+mn-ea"/>
                <a:cs typeface="Heiti SC Light" charset="-122"/>
              </a:rPr>
              <a:t>成功的传播战略</a:t>
            </a:r>
            <a:endParaRPr lang="ca-ES" sz="1400" b="1" dirty="0">
              <a:latin typeface="+mn-ea"/>
              <a:cs typeface="Heiti SC Light" charset="-122"/>
            </a:endParaRPr>
          </a:p>
        </p:txBody>
      </p:sp>
      <p:sp>
        <p:nvSpPr>
          <p:cNvPr id="185" name="矩形 8">
            <a:extLst>
              <a:ext uri="{FF2B5EF4-FFF2-40B4-BE49-F238E27FC236}">
                <a16:creationId xmlns:a16="http://schemas.microsoft.com/office/drawing/2014/main" id="{BBB23D2B-7720-3440-BFC6-8CBFC0CC3D7C}"/>
              </a:ext>
            </a:extLst>
          </p:cNvPr>
          <p:cNvSpPr/>
          <p:nvPr/>
        </p:nvSpPr>
        <p:spPr>
          <a:xfrm>
            <a:off x="1338647" y="1540123"/>
            <a:ext cx="3733169" cy="44945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6" name="矩形 9">
            <a:extLst>
              <a:ext uri="{FF2B5EF4-FFF2-40B4-BE49-F238E27FC236}">
                <a16:creationId xmlns:a16="http://schemas.microsoft.com/office/drawing/2014/main" id="{A2BB8E7A-4F19-5E49-AC93-1DE49EB37779}"/>
              </a:ext>
            </a:extLst>
          </p:cNvPr>
          <p:cNvSpPr/>
          <p:nvPr/>
        </p:nvSpPr>
        <p:spPr>
          <a:xfrm>
            <a:off x="1322049" y="1544672"/>
            <a:ext cx="3770501" cy="408900"/>
          </a:xfrm>
          <a:prstGeom prst="rect">
            <a:avLst/>
          </a:prstGeom>
          <a:solidFill>
            <a:schemeClr val="accent1"/>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600" b="1">
                <a:latin typeface="Arial" panose="020B0604020202020204" pitchFamily="34" charset="0"/>
                <a:ea typeface="微软雅黑" panose="020B0503020204020204" pitchFamily="34" charset="-122"/>
                <a:cs typeface="+mn-ea"/>
                <a:sym typeface="Arial" panose="020B0604020202020204" pitchFamily="34" charset="0"/>
              </a:rPr>
              <a:t>精准的品牌定位</a:t>
            </a:r>
            <a:endParaRPr lang="zh-CN" altLang="en-US" sz="16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2" name="矩形 111">
            <a:extLst>
              <a:ext uri="{FF2B5EF4-FFF2-40B4-BE49-F238E27FC236}">
                <a16:creationId xmlns:a16="http://schemas.microsoft.com/office/drawing/2014/main" id="{99ED67BB-D53F-6B4D-B56B-8435F178B5B7}"/>
              </a:ext>
            </a:extLst>
          </p:cNvPr>
          <p:cNvSpPr/>
          <p:nvPr/>
        </p:nvSpPr>
        <p:spPr>
          <a:xfrm>
            <a:off x="1773322" y="3620675"/>
            <a:ext cx="2863817" cy="146952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3" name="文本框 113">
            <a:extLst>
              <a:ext uri="{FF2B5EF4-FFF2-40B4-BE49-F238E27FC236}">
                <a16:creationId xmlns:a16="http://schemas.microsoft.com/office/drawing/2014/main" id="{9129DF03-E89A-574E-BDC5-BA09503A83BA}"/>
              </a:ext>
            </a:extLst>
          </p:cNvPr>
          <p:cNvSpPr txBox="1"/>
          <p:nvPr/>
        </p:nvSpPr>
        <p:spPr>
          <a:xfrm>
            <a:off x="2155448" y="3673276"/>
            <a:ext cx="939479" cy="307777"/>
          </a:xfrm>
          <a:prstGeom prst="rect">
            <a:avLst/>
          </a:prstGeom>
          <a:noFill/>
        </p:spPr>
        <p:txBody>
          <a:bodyPr wrap="square" rtlCol="0">
            <a:spAutoFit/>
          </a:bodyPr>
          <a:lstStyle/>
          <a:p>
            <a:pPr algn="ctr">
              <a:buClr>
                <a:srgbClr val="2D97C8"/>
              </a:buClr>
            </a:pPr>
            <a:r>
              <a:rPr lang="ja-JP" altLang="en-US" sz="1400" b="1" i="1" u="sng">
                <a:latin typeface="Arial" panose="020B0604020202020204" pitchFamily="34" charset="0"/>
                <a:ea typeface="微软雅黑" panose="020B0503020204020204" pitchFamily="34" charset="-122"/>
                <a:cs typeface="+mn-ea"/>
                <a:sym typeface="Arial" panose="020B0604020202020204" pitchFamily="34" charset="0"/>
              </a:rPr>
              <a:t>如何体现</a:t>
            </a:r>
            <a:endPar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4" name="文本框 114">
            <a:extLst>
              <a:ext uri="{FF2B5EF4-FFF2-40B4-BE49-F238E27FC236}">
                <a16:creationId xmlns:a16="http://schemas.microsoft.com/office/drawing/2014/main" id="{8661B54E-8980-F140-826E-DC045FB18854}"/>
              </a:ext>
            </a:extLst>
          </p:cNvPr>
          <p:cNvSpPr txBox="1"/>
          <p:nvPr/>
        </p:nvSpPr>
        <p:spPr>
          <a:xfrm>
            <a:off x="1796730" y="4008618"/>
            <a:ext cx="2816999" cy="996033"/>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ja-JP" altLang="en-GB" sz="1200">
                <a:latin typeface="Arial" panose="020B0604020202020204" pitchFamily="34" charset="0"/>
                <a:ea typeface="微软雅黑" panose="020B0503020204020204" pitchFamily="34" charset="-122"/>
                <a:cs typeface="+mn-ea"/>
                <a:sym typeface="Arial" panose="020B0604020202020204" pitchFamily="34" charset="0"/>
              </a:rPr>
              <a:t>出版物</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美观大方</a:t>
            </a:r>
            <a:endParaRPr lang="en-GB" altLang="ja-JP"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ja-JP" altLang="en-GB" sz="1200">
                <a:latin typeface="Arial" panose="020B0604020202020204" pitchFamily="34" charset="0"/>
                <a:ea typeface="微软雅黑" panose="020B0503020204020204" pitchFamily="34" charset="-122"/>
                <a:cs typeface="+mn-ea"/>
                <a:sym typeface="Arial" panose="020B0604020202020204" pitchFamily="34" charset="0"/>
              </a:rPr>
              <a:t>所有</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对公众传达的信息都经过严格讨论</a:t>
            </a:r>
            <a:endParaRPr lang="en-GB"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定期发布专业研究文章</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参与专业论坛</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 name="等腰三角形 115">
            <a:extLst>
              <a:ext uri="{FF2B5EF4-FFF2-40B4-BE49-F238E27FC236}">
                <a16:creationId xmlns:a16="http://schemas.microsoft.com/office/drawing/2014/main" id="{6746BA4C-7F27-4947-8DDB-A72A5CB606E7}"/>
              </a:ext>
            </a:extLst>
          </p:cNvPr>
          <p:cNvSpPr/>
          <p:nvPr/>
        </p:nvSpPr>
        <p:spPr>
          <a:xfrm>
            <a:off x="1902429" y="3371847"/>
            <a:ext cx="2644922" cy="162402"/>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6" name="iconfont-10640-5164029">
            <a:extLst>
              <a:ext uri="{FF2B5EF4-FFF2-40B4-BE49-F238E27FC236}">
                <a16:creationId xmlns:a16="http://schemas.microsoft.com/office/drawing/2014/main" id="{B91F7913-BB17-8046-B765-2F1A31219EA4}"/>
              </a:ext>
            </a:extLst>
          </p:cNvPr>
          <p:cNvSpPr>
            <a:spLocks noChangeAspect="1"/>
          </p:cNvSpPr>
          <p:nvPr/>
        </p:nvSpPr>
        <p:spPr bwMode="auto">
          <a:xfrm>
            <a:off x="1961193" y="3701777"/>
            <a:ext cx="229320" cy="235060"/>
          </a:xfrm>
          <a:custGeom>
            <a:avLst/>
            <a:gdLst>
              <a:gd name="T0" fmla="*/ 8275 w 9155"/>
              <a:gd name="T1" fmla="*/ 0 h 9383"/>
              <a:gd name="T2" fmla="*/ 1489 w 9155"/>
              <a:gd name="T3" fmla="*/ 0 h 9383"/>
              <a:gd name="T4" fmla="*/ 609 w 9155"/>
              <a:gd name="T5" fmla="*/ 879 h 9383"/>
              <a:gd name="T6" fmla="*/ 609 w 9155"/>
              <a:gd name="T7" fmla="*/ 1895 h 9383"/>
              <a:gd name="T8" fmla="*/ 0 w 9155"/>
              <a:gd name="T9" fmla="*/ 2508 h 9383"/>
              <a:gd name="T10" fmla="*/ 609 w 9155"/>
              <a:gd name="T11" fmla="*/ 3121 h 9383"/>
              <a:gd name="T12" fmla="*/ 609 w 9155"/>
              <a:gd name="T13" fmla="*/ 4083 h 9383"/>
              <a:gd name="T14" fmla="*/ 0 w 9155"/>
              <a:gd name="T15" fmla="*/ 4696 h 9383"/>
              <a:gd name="T16" fmla="*/ 609 w 9155"/>
              <a:gd name="T17" fmla="*/ 5310 h 9383"/>
              <a:gd name="T18" fmla="*/ 609 w 9155"/>
              <a:gd name="T19" fmla="*/ 6272 h 9383"/>
              <a:gd name="T20" fmla="*/ 0 w 9155"/>
              <a:gd name="T21" fmla="*/ 6884 h 9383"/>
              <a:gd name="T22" fmla="*/ 609 w 9155"/>
              <a:gd name="T23" fmla="*/ 7497 h 9383"/>
              <a:gd name="T24" fmla="*/ 609 w 9155"/>
              <a:gd name="T25" fmla="*/ 8504 h 9383"/>
              <a:gd name="T26" fmla="*/ 1489 w 9155"/>
              <a:gd name="T27" fmla="*/ 9383 h 9383"/>
              <a:gd name="T28" fmla="*/ 8275 w 9155"/>
              <a:gd name="T29" fmla="*/ 9383 h 9383"/>
              <a:gd name="T30" fmla="*/ 9155 w 9155"/>
              <a:gd name="T31" fmla="*/ 8504 h 9383"/>
              <a:gd name="T32" fmla="*/ 9155 w 9155"/>
              <a:gd name="T33" fmla="*/ 880 h 9383"/>
              <a:gd name="T34" fmla="*/ 8275 w 9155"/>
              <a:gd name="T35" fmla="*/ 0 h 9383"/>
              <a:gd name="T36" fmla="*/ 609 w 9155"/>
              <a:gd name="T37" fmla="*/ 7204 h 9383"/>
              <a:gd name="T38" fmla="*/ 293 w 9155"/>
              <a:gd name="T39" fmla="*/ 6884 h 9383"/>
              <a:gd name="T40" fmla="*/ 609 w 9155"/>
              <a:gd name="T41" fmla="*/ 6565 h 9383"/>
              <a:gd name="T42" fmla="*/ 609 w 9155"/>
              <a:gd name="T43" fmla="*/ 7204 h 9383"/>
              <a:gd name="T44" fmla="*/ 609 w 9155"/>
              <a:gd name="T45" fmla="*/ 5016 h 9383"/>
              <a:gd name="T46" fmla="*/ 293 w 9155"/>
              <a:gd name="T47" fmla="*/ 4696 h 9383"/>
              <a:gd name="T48" fmla="*/ 609 w 9155"/>
              <a:gd name="T49" fmla="*/ 4377 h 9383"/>
              <a:gd name="T50" fmla="*/ 609 w 9155"/>
              <a:gd name="T51" fmla="*/ 5016 h 9383"/>
              <a:gd name="T52" fmla="*/ 609 w 9155"/>
              <a:gd name="T53" fmla="*/ 2827 h 9383"/>
              <a:gd name="T54" fmla="*/ 293 w 9155"/>
              <a:gd name="T55" fmla="*/ 2508 h 9383"/>
              <a:gd name="T56" fmla="*/ 609 w 9155"/>
              <a:gd name="T57" fmla="*/ 2189 h 9383"/>
              <a:gd name="T58" fmla="*/ 609 w 9155"/>
              <a:gd name="T59" fmla="*/ 2827 h 9383"/>
              <a:gd name="T60" fmla="*/ 8861 w 9155"/>
              <a:gd name="T61" fmla="*/ 8503 h 9383"/>
              <a:gd name="T62" fmla="*/ 8275 w 9155"/>
              <a:gd name="T63" fmla="*/ 9090 h 9383"/>
              <a:gd name="T64" fmla="*/ 1489 w 9155"/>
              <a:gd name="T65" fmla="*/ 9090 h 9383"/>
              <a:gd name="T66" fmla="*/ 903 w 9155"/>
              <a:gd name="T67" fmla="*/ 8503 h 9383"/>
              <a:gd name="T68" fmla="*/ 903 w 9155"/>
              <a:gd name="T69" fmla="*/ 879 h 9383"/>
              <a:gd name="T70" fmla="*/ 1489 w 9155"/>
              <a:gd name="T71" fmla="*/ 293 h 9383"/>
              <a:gd name="T72" fmla="*/ 8275 w 9155"/>
              <a:gd name="T73" fmla="*/ 293 h 9383"/>
              <a:gd name="T74" fmla="*/ 8861 w 9155"/>
              <a:gd name="T75" fmla="*/ 879 h 9383"/>
              <a:gd name="T76" fmla="*/ 8861 w 9155"/>
              <a:gd name="T77" fmla="*/ 8503 h 9383"/>
              <a:gd name="T78" fmla="*/ 2544 w 9155"/>
              <a:gd name="T79" fmla="*/ 2490 h 9383"/>
              <a:gd name="T80" fmla="*/ 7220 w 9155"/>
              <a:gd name="T81" fmla="*/ 2490 h 9383"/>
              <a:gd name="T82" fmla="*/ 7220 w 9155"/>
              <a:gd name="T83" fmla="*/ 2197 h 9383"/>
              <a:gd name="T84" fmla="*/ 2544 w 9155"/>
              <a:gd name="T85" fmla="*/ 2197 h 9383"/>
              <a:gd name="T86" fmla="*/ 2544 w 9155"/>
              <a:gd name="T87" fmla="*/ 2490 h 9383"/>
              <a:gd name="T88" fmla="*/ 2544 w 9155"/>
              <a:gd name="T89" fmla="*/ 7186 h 9383"/>
              <a:gd name="T90" fmla="*/ 7220 w 9155"/>
              <a:gd name="T91" fmla="*/ 7186 h 9383"/>
              <a:gd name="T92" fmla="*/ 7220 w 9155"/>
              <a:gd name="T93" fmla="*/ 6893 h 9383"/>
              <a:gd name="T94" fmla="*/ 2544 w 9155"/>
              <a:gd name="T95" fmla="*/ 6893 h 9383"/>
              <a:gd name="T96" fmla="*/ 2544 w 9155"/>
              <a:gd name="T97" fmla="*/ 7186 h 9383"/>
              <a:gd name="T98" fmla="*/ 2544 w 9155"/>
              <a:gd name="T99" fmla="*/ 4838 h 9383"/>
              <a:gd name="T100" fmla="*/ 7220 w 9155"/>
              <a:gd name="T101" fmla="*/ 4838 h 9383"/>
              <a:gd name="T102" fmla="*/ 7220 w 9155"/>
              <a:gd name="T103" fmla="*/ 4545 h 9383"/>
              <a:gd name="T104" fmla="*/ 2544 w 9155"/>
              <a:gd name="T105" fmla="*/ 4545 h 9383"/>
              <a:gd name="T106" fmla="*/ 2544 w 9155"/>
              <a:gd name="T107" fmla="*/ 4838 h 9383"/>
              <a:gd name="T108" fmla="*/ 2544 w 9155"/>
              <a:gd name="T109" fmla="*/ 4838 h 9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55" h="9383">
                <a:moveTo>
                  <a:pt x="8275" y="0"/>
                </a:moveTo>
                <a:lnTo>
                  <a:pt x="1489" y="0"/>
                </a:lnTo>
                <a:cubicBezTo>
                  <a:pt x="1003" y="0"/>
                  <a:pt x="609" y="394"/>
                  <a:pt x="609" y="879"/>
                </a:cubicBezTo>
                <a:lnTo>
                  <a:pt x="609" y="1895"/>
                </a:lnTo>
                <a:cubicBezTo>
                  <a:pt x="273" y="1897"/>
                  <a:pt x="0" y="2171"/>
                  <a:pt x="0" y="2508"/>
                </a:cubicBezTo>
                <a:cubicBezTo>
                  <a:pt x="0" y="2845"/>
                  <a:pt x="273" y="3119"/>
                  <a:pt x="609" y="3121"/>
                </a:cubicBezTo>
                <a:lnTo>
                  <a:pt x="609" y="4083"/>
                </a:lnTo>
                <a:cubicBezTo>
                  <a:pt x="273" y="4086"/>
                  <a:pt x="0" y="4359"/>
                  <a:pt x="0" y="4696"/>
                </a:cubicBezTo>
                <a:cubicBezTo>
                  <a:pt x="0" y="5033"/>
                  <a:pt x="273" y="5307"/>
                  <a:pt x="609" y="5310"/>
                </a:cubicBezTo>
                <a:lnTo>
                  <a:pt x="609" y="6272"/>
                </a:lnTo>
                <a:cubicBezTo>
                  <a:pt x="273" y="6274"/>
                  <a:pt x="0" y="6547"/>
                  <a:pt x="0" y="6884"/>
                </a:cubicBezTo>
                <a:cubicBezTo>
                  <a:pt x="0" y="7221"/>
                  <a:pt x="273" y="7495"/>
                  <a:pt x="609" y="7497"/>
                </a:cubicBezTo>
                <a:lnTo>
                  <a:pt x="609" y="8504"/>
                </a:lnTo>
                <a:cubicBezTo>
                  <a:pt x="609" y="8990"/>
                  <a:pt x="1003" y="9383"/>
                  <a:pt x="1489" y="9383"/>
                </a:cubicBezTo>
                <a:lnTo>
                  <a:pt x="8275" y="9383"/>
                </a:lnTo>
                <a:cubicBezTo>
                  <a:pt x="8761" y="9383"/>
                  <a:pt x="9155" y="8990"/>
                  <a:pt x="9155" y="8504"/>
                </a:cubicBezTo>
                <a:lnTo>
                  <a:pt x="9155" y="880"/>
                </a:lnTo>
                <a:cubicBezTo>
                  <a:pt x="9154" y="394"/>
                  <a:pt x="8761" y="0"/>
                  <a:pt x="8275" y="0"/>
                </a:cubicBezTo>
                <a:close/>
                <a:moveTo>
                  <a:pt x="609" y="7204"/>
                </a:moveTo>
                <a:cubicBezTo>
                  <a:pt x="435" y="7201"/>
                  <a:pt x="293" y="7060"/>
                  <a:pt x="293" y="6884"/>
                </a:cubicBezTo>
                <a:cubicBezTo>
                  <a:pt x="293" y="6709"/>
                  <a:pt x="435" y="6568"/>
                  <a:pt x="609" y="6565"/>
                </a:cubicBezTo>
                <a:lnTo>
                  <a:pt x="609" y="7204"/>
                </a:lnTo>
                <a:close/>
                <a:moveTo>
                  <a:pt x="609" y="5016"/>
                </a:moveTo>
                <a:cubicBezTo>
                  <a:pt x="435" y="5013"/>
                  <a:pt x="293" y="4871"/>
                  <a:pt x="293" y="4696"/>
                </a:cubicBezTo>
                <a:cubicBezTo>
                  <a:pt x="293" y="4521"/>
                  <a:pt x="435" y="4379"/>
                  <a:pt x="609" y="4377"/>
                </a:cubicBezTo>
                <a:lnTo>
                  <a:pt x="609" y="5016"/>
                </a:lnTo>
                <a:close/>
                <a:moveTo>
                  <a:pt x="609" y="2827"/>
                </a:moveTo>
                <a:cubicBezTo>
                  <a:pt x="435" y="2825"/>
                  <a:pt x="293" y="2683"/>
                  <a:pt x="293" y="2508"/>
                </a:cubicBezTo>
                <a:cubicBezTo>
                  <a:pt x="293" y="2333"/>
                  <a:pt x="435" y="2191"/>
                  <a:pt x="609" y="2189"/>
                </a:cubicBezTo>
                <a:lnTo>
                  <a:pt x="609" y="2827"/>
                </a:lnTo>
                <a:close/>
                <a:moveTo>
                  <a:pt x="8861" y="8503"/>
                </a:moveTo>
                <a:cubicBezTo>
                  <a:pt x="8861" y="8827"/>
                  <a:pt x="8598" y="9090"/>
                  <a:pt x="8275" y="9090"/>
                </a:cubicBezTo>
                <a:lnTo>
                  <a:pt x="1489" y="9090"/>
                </a:lnTo>
                <a:cubicBezTo>
                  <a:pt x="1166" y="9090"/>
                  <a:pt x="903" y="8827"/>
                  <a:pt x="903" y="8503"/>
                </a:cubicBezTo>
                <a:lnTo>
                  <a:pt x="903" y="879"/>
                </a:lnTo>
                <a:cubicBezTo>
                  <a:pt x="903" y="556"/>
                  <a:pt x="1166" y="293"/>
                  <a:pt x="1489" y="293"/>
                </a:cubicBezTo>
                <a:lnTo>
                  <a:pt x="8275" y="293"/>
                </a:lnTo>
                <a:cubicBezTo>
                  <a:pt x="8599" y="293"/>
                  <a:pt x="8861" y="556"/>
                  <a:pt x="8861" y="879"/>
                </a:cubicBezTo>
                <a:lnTo>
                  <a:pt x="8861" y="8503"/>
                </a:lnTo>
                <a:close/>
                <a:moveTo>
                  <a:pt x="2544" y="2490"/>
                </a:moveTo>
                <a:lnTo>
                  <a:pt x="7220" y="2490"/>
                </a:lnTo>
                <a:lnTo>
                  <a:pt x="7220" y="2197"/>
                </a:lnTo>
                <a:lnTo>
                  <a:pt x="2544" y="2197"/>
                </a:lnTo>
                <a:lnTo>
                  <a:pt x="2544" y="2490"/>
                </a:lnTo>
                <a:close/>
                <a:moveTo>
                  <a:pt x="2544" y="7186"/>
                </a:moveTo>
                <a:lnTo>
                  <a:pt x="7220" y="7186"/>
                </a:lnTo>
                <a:lnTo>
                  <a:pt x="7220" y="6893"/>
                </a:lnTo>
                <a:lnTo>
                  <a:pt x="2544" y="6893"/>
                </a:lnTo>
                <a:lnTo>
                  <a:pt x="2544" y="7186"/>
                </a:lnTo>
                <a:close/>
                <a:moveTo>
                  <a:pt x="2544" y="4838"/>
                </a:moveTo>
                <a:lnTo>
                  <a:pt x="7220" y="4838"/>
                </a:lnTo>
                <a:lnTo>
                  <a:pt x="7220" y="4545"/>
                </a:lnTo>
                <a:lnTo>
                  <a:pt x="2544" y="4545"/>
                </a:lnTo>
                <a:lnTo>
                  <a:pt x="2544" y="4838"/>
                </a:lnTo>
                <a:close/>
                <a:moveTo>
                  <a:pt x="2544" y="4838"/>
                </a:move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17" name="Picture 7" descr="A picture containing drawing&#10;&#10;Description automatically generated">
            <a:extLst>
              <a:ext uri="{FF2B5EF4-FFF2-40B4-BE49-F238E27FC236}">
                <a16:creationId xmlns:a16="http://schemas.microsoft.com/office/drawing/2014/main" id="{C66E8164-D0DE-6640-98ED-CBC5AC5FCA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2466" y="1708274"/>
            <a:ext cx="998699" cy="998699"/>
          </a:xfrm>
          <a:prstGeom prst="rect">
            <a:avLst/>
          </a:prstGeom>
          <a:effectLst>
            <a:outerShdw blurRad="50800" dist="38100" dir="2700000" algn="tl" rotWithShape="0">
              <a:prstClr val="black">
                <a:alpha val="40000"/>
              </a:prstClr>
            </a:outerShdw>
          </a:effectLst>
        </p:spPr>
      </p:pic>
      <p:sp>
        <p:nvSpPr>
          <p:cNvPr id="218" name="矩形: 圆角 40">
            <a:extLst>
              <a:ext uri="{FF2B5EF4-FFF2-40B4-BE49-F238E27FC236}">
                <a16:creationId xmlns:a16="http://schemas.microsoft.com/office/drawing/2014/main" id="{FAE466E2-61D3-5647-B5BA-43FE75DBC46D}"/>
              </a:ext>
            </a:extLst>
          </p:cNvPr>
          <p:cNvSpPr/>
          <p:nvPr/>
        </p:nvSpPr>
        <p:spPr>
          <a:xfrm>
            <a:off x="2852391" y="2260891"/>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科学</a:t>
            </a:r>
            <a:endParaRPr lang="ja-JP" altLang="en-US" sz="1400" b="1" dirty="0">
              <a:solidFill>
                <a:srgbClr val="2898D8"/>
              </a:solidFill>
            </a:endParaRPr>
          </a:p>
        </p:txBody>
      </p:sp>
      <p:sp>
        <p:nvSpPr>
          <p:cNvPr id="219" name="矩形: 圆角 40">
            <a:extLst>
              <a:ext uri="{FF2B5EF4-FFF2-40B4-BE49-F238E27FC236}">
                <a16:creationId xmlns:a16="http://schemas.microsoft.com/office/drawing/2014/main" id="{054D964B-3808-6F40-A520-F9E4076F326E}"/>
              </a:ext>
            </a:extLst>
          </p:cNvPr>
          <p:cNvSpPr/>
          <p:nvPr/>
        </p:nvSpPr>
        <p:spPr>
          <a:xfrm>
            <a:off x="5232145" y="2868991"/>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2898D8"/>
                </a:solidFill>
              </a:rPr>
              <a:t>WWF</a:t>
            </a:r>
            <a:r>
              <a:rPr lang="ja-JP" altLang="en-US" sz="1400" b="1">
                <a:solidFill>
                  <a:srgbClr val="2898D8"/>
                </a:solidFill>
              </a:rPr>
              <a:t>品牌传播案例</a:t>
            </a:r>
            <a:endParaRPr lang="ja-JP" altLang="en-US" sz="1400" b="1" dirty="0">
              <a:solidFill>
                <a:srgbClr val="2898D8"/>
              </a:solidFill>
            </a:endParaRPr>
          </a:p>
        </p:txBody>
      </p:sp>
      <p:sp>
        <p:nvSpPr>
          <p:cNvPr id="223" name="矩形 8">
            <a:extLst>
              <a:ext uri="{FF2B5EF4-FFF2-40B4-BE49-F238E27FC236}">
                <a16:creationId xmlns:a16="http://schemas.microsoft.com/office/drawing/2014/main" id="{F6682953-A15C-B14E-93F2-B42BF279713A}"/>
              </a:ext>
            </a:extLst>
          </p:cNvPr>
          <p:cNvSpPr/>
          <p:nvPr/>
        </p:nvSpPr>
        <p:spPr>
          <a:xfrm>
            <a:off x="7211816" y="1540123"/>
            <a:ext cx="3733169" cy="44945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4" name="矩形 9">
            <a:extLst>
              <a:ext uri="{FF2B5EF4-FFF2-40B4-BE49-F238E27FC236}">
                <a16:creationId xmlns:a16="http://schemas.microsoft.com/office/drawing/2014/main" id="{0410B2E4-7DD1-6B49-8208-461C4624A134}"/>
              </a:ext>
            </a:extLst>
          </p:cNvPr>
          <p:cNvSpPr/>
          <p:nvPr/>
        </p:nvSpPr>
        <p:spPr>
          <a:xfrm>
            <a:off x="7195218" y="1544672"/>
            <a:ext cx="3770501" cy="408900"/>
          </a:xfrm>
          <a:prstGeom prst="rect">
            <a:avLst/>
          </a:prstGeom>
          <a:solidFill>
            <a:schemeClr val="accent1"/>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600" b="1">
                <a:latin typeface="Arial" panose="020B0604020202020204" pitchFamily="34" charset="0"/>
                <a:ea typeface="微软雅黑" panose="020B0503020204020204" pitchFamily="34" charset="-122"/>
                <a:cs typeface="+mn-ea"/>
                <a:sym typeface="Arial" panose="020B0604020202020204" pitchFamily="34" charset="0"/>
              </a:rPr>
              <a:t>有效的传播手段</a:t>
            </a:r>
            <a:endParaRPr lang="zh-CN" altLang="en-US" sz="16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5" name="矩形: 圆角 40">
            <a:extLst>
              <a:ext uri="{FF2B5EF4-FFF2-40B4-BE49-F238E27FC236}">
                <a16:creationId xmlns:a16="http://schemas.microsoft.com/office/drawing/2014/main" id="{23A4498F-BF19-4643-AF51-BECC0F5C86C9}"/>
              </a:ext>
            </a:extLst>
          </p:cNvPr>
          <p:cNvSpPr/>
          <p:nvPr/>
        </p:nvSpPr>
        <p:spPr>
          <a:xfrm>
            <a:off x="8876132" y="2221126"/>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可爱</a:t>
            </a:r>
            <a:endParaRPr lang="ja-JP" altLang="en-US" sz="1400" b="1" dirty="0">
              <a:solidFill>
                <a:srgbClr val="2898D8"/>
              </a:solidFill>
            </a:endParaRPr>
          </a:p>
        </p:txBody>
      </p:sp>
      <p:sp>
        <p:nvSpPr>
          <p:cNvPr id="226" name="矩形: 圆角 40">
            <a:extLst>
              <a:ext uri="{FF2B5EF4-FFF2-40B4-BE49-F238E27FC236}">
                <a16:creationId xmlns:a16="http://schemas.microsoft.com/office/drawing/2014/main" id="{2D7E91CD-6857-8549-9D56-591CA999AF40}"/>
              </a:ext>
            </a:extLst>
          </p:cNvPr>
          <p:cNvSpPr/>
          <p:nvPr/>
        </p:nvSpPr>
        <p:spPr>
          <a:xfrm>
            <a:off x="8876132" y="2787596"/>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亲切</a:t>
            </a:r>
            <a:endParaRPr lang="ja-JP" altLang="en-US" sz="1400" b="1" dirty="0">
              <a:solidFill>
                <a:srgbClr val="2898D8"/>
              </a:solidFill>
            </a:endParaRPr>
          </a:p>
        </p:txBody>
      </p:sp>
      <p:sp>
        <p:nvSpPr>
          <p:cNvPr id="227" name="矩形: 圆角 2">
            <a:extLst>
              <a:ext uri="{FF2B5EF4-FFF2-40B4-BE49-F238E27FC236}">
                <a16:creationId xmlns:a16="http://schemas.microsoft.com/office/drawing/2014/main" id="{6D6DD7DC-3116-774B-BD6F-933931AC4603}"/>
              </a:ext>
            </a:extLst>
          </p:cNvPr>
          <p:cNvSpPr/>
          <p:nvPr/>
        </p:nvSpPr>
        <p:spPr>
          <a:xfrm>
            <a:off x="1762480" y="5337186"/>
            <a:ext cx="2889911" cy="617272"/>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8" name="文本框 97">
            <a:extLst>
              <a:ext uri="{FF2B5EF4-FFF2-40B4-BE49-F238E27FC236}">
                <a16:creationId xmlns:a16="http://schemas.microsoft.com/office/drawing/2014/main" id="{CEE20A2B-B4F8-414C-8D9D-9DB4AD3BEC62}"/>
              </a:ext>
            </a:extLst>
          </p:cNvPr>
          <p:cNvSpPr txBox="1"/>
          <p:nvPr/>
        </p:nvSpPr>
        <p:spPr>
          <a:xfrm>
            <a:off x="2647713" y="5129962"/>
            <a:ext cx="1011025" cy="307777"/>
          </a:xfrm>
          <a:prstGeom prst="rect">
            <a:avLst/>
          </a:prstGeom>
          <a:solidFill>
            <a:schemeClr val="bg1"/>
          </a:solidFill>
        </p:spPr>
        <p:txBody>
          <a:bodyPr wrap="square" rtlCol="0">
            <a:spAutoFit/>
          </a:bodyPr>
          <a:lstStyle/>
          <a:p>
            <a:pPr algn="ctr">
              <a:buClr>
                <a:srgbClr val="2D97C8"/>
              </a:buClr>
            </a:pPr>
            <a:r>
              <a:rPr lang="ja-JP" altLang="en-US" sz="1400" b="1" i="1" u="sng">
                <a:latin typeface="Arial" panose="020B0604020202020204" pitchFamily="34" charset="0"/>
                <a:ea typeface="微软雅黑" panose="020B0503020204020204" pitchFamily="34" charset="-122"/>
                <a:cs typeface="+mn-ea"/>
                <a:sym typeface="Arial" panose="020B0604020202020204" pitchFamily="34" charset="0"/>
              </a:rPr>
              <a:t>目的</a:t>
            </a:r>
            <a:endPar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2" name="Graphic 21" descr="Microscope">
            <a:extLst>
              <a:ext uri="{FF2B5EF4-FFF2-40B4-BE49-F238E27FC236}">
                <a16:creationId xmlns:a16="http://schemas.microsoft.com/office/drawing/2014/main" id="{FD834BDA-2B93-4B42-B10F-79DC0BF8B8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33313" y="2207624"/>
            <a:ext cx="914400" cy="914400"/>
          </a:xfrm>
          <a:prstGeom prst="rect">
            <a:avLst/>
          </a:prstGeom>
        </p:spPr>
      </p:pic>
      <p:sp>
        <p:nvSpPr>
          <p:cNvPr id="229" name="文本框 114">
            <a:extLst>
              <a:ext uri="{FF2B5EF4-FFF2-40B4-BE49-F238E27FC236}">
                <a16:creationId xmlns:a16="http://schemas.microsoft.com/office/drawing/2014/main" id="{C9485F4F-34A6-CE4A-B798-E8AEB9650A2F}"/>
              </a:ext>
            </a:extLst>
          </p:cNvPr>
          <p:cNvSpPr txBox="1"/>
          <p:nvPr/>
        </p:nvSpPr>
        <p:spPr>
          <a:xfrm>
            <a:off x="1864527" y="5535602"/>
            <a:ext cx="2816999" cy="257369"/>
          </a:xfrm>
          <a:prstGeom prst="rect">
            <a:avLst/>
          </a:prstGeom>
          <a:noFill/>
        </p:spPr>
        <p:txBody>
          <a:bodyPr wrap="square" lIns="72000" tIns="36000" rIns="72000" bIns="36000" rtlCol="0">
            <a:spAutoFit/>
          </a:bodyPr>
          <a:lstStyle/>
          <a:p>
            <a:pPr>
              <a:buClr>
                <a:srgbClr val="2D97C8"/>
              </a:buCl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赢得大众的信任</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让受众觉得有道理</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Graphic 31" descr="Connections">
            <a:extLst>
              <a:ext uri="{FF2B5EF4-FFF2-40B4-BE49-F238E27FC236}">
                <a16:creationId xmlns:a16="http://schemas.microsoft.com/office/drawing/2014/main" id="{A85E8945-8EF6-FE42-B373-BC9785CA8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2879" y="2259345"/>
            <a:ext cx="914400" cy="914400"/>
          </a:xfrm>
          <a:prstGeom prst="rect">
            <a:avLst/>
          </a:prstGeom>
        </p:spPr>
      </p:pic>
      <p:sp>
        <p:nvSpPr>
          <p:cNvPr id="230" name="矩形 111">
            <a:extLst>
              <a:ext uri="{FF2B5EF4-FFF2-40B4-BE49-F238E27FC236}">
                <a16:creationId xmlns:a16="http://schemas.microsoft.com/office/drawing/2014/main" id="{096D7372-0FBF-4145-80BF-D3587F3E3AC5}"/>
              </a:ext>
            </a:extLst>
          </p:cNvPr>
          <p:cNvSpPr/>
          <p:nvPr/>
        </p:nvSpPr>
        <p:spPr>
          <a:xfrm>
            <a:off x="7730944" y="3596322"/>
            <a:ext cx="2863817" cy="146952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2" name="文本框 113">
            <a:extLst>
              <a:ext uri="{FF2B5EF4-FFF2-40B4-BE49-F238E27FC236}">
                <a16:creationId xmlns:a16="http://schemas.microsoft.com/office/drawing/2014/main" id="{2CDC539F-DE68-FE4B-A735-DAFAF1296CEF}"/>
              </a:ext>
            </a:extLst>
          </p:cNvPr>
          <p:cNvSpPr txBox="1"/>
          <p:nvPr/>
        </p:nvSpPr>
        <p:spPr>
          <a:xfrm>
            <a:off x="8113070" y="3648923"/>
            <a:ext cx="939479" cy="307777"/>
          </a:xfrm>
          <a:prstGeom prst="rect">
            <a:avLst/>
          </a:prstGeom>
          <a:noFill/>
        </p:spPr>
        <p:txBody>
          <a:bodyPr wrap="square" rtlCol="0">
            <a:spAutoFit/>
          </a:bodyPr>
          <a:lstStyle/>
          <a:p>
            <a:pPr algn="ctr">
              <a:buClr>
                <a:srgbClr val="2D97C8"/>
              </a:buClr>
            </a:pPr>
            <a:r>
              <a:rPr lang="ja-JP" altLang="en-US" sz="1400" b="1" i="1" u="sng">
                <a:latin typeface="Arial" panose="020B0604020202020204" pitchFamily="34" charset="0"/>
                <a:ea typeface="微软雅黑" panose="020B0503020204020204" pitchFamily="34" charset="-122"/>
                <a:cs typeface="+mn-ea"/>
                <a:sym typeface="Arial" panose="020B0604020202020204" pitchFamily="34" charset="0"/>
              </a:rPr>
              <a:t>如何体现</a:t>
            </a:r>
            <a:endPar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1" name="文本框 114">
            <a:extLst>
              <a:ext uri="{FF2B5EF4-FFF2-40B4-BE49-F238E27FC236}">
                <a16:creationId xmlns:a16="http://schemas.microsoft.com/office/drawing/2014/main" id="{02D3DAE1-25DC-094C-B60D-0858ACADA8E5}"/>
              </a:ext>
            </a:extLst>
          </p:cNvPr>
          <p:cNvSpPr txBox="1"/>
          <p:nvPr/>
        </p:nvSpPr>
        <p:spPr>
          <a:xfrm>
            <a:off x="7777762" y="4061185"/>
            <a:ext cx="2816999" cy="811367"/>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ja-JP" altLang="en-GB" sz="1200">
                <a:latin typeface="Arial" panose="020B0604020202020204" pitchFamily="34" charset="0"/>
                <a:ea typeface="微软雅黑" panose="020B0503020204020204" pitchFamily="34" charset="-122"/>
                <a:cs typeface="+mn-ea"/>
                <a:sym typeface="Arial" panose="020B0604020202020204" pitchFamily="34" charset="0"/>
              </a:rPr>
              <a:t>用</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熊猫君</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等拟人词汇</a:t>
            </a:r>
            <a:endParaRPr lang="en-GB" altLang="ja-JP"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微信</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微博</a:t>
            </a:r>
            <a:r>
              <a:rPr lang="ja-JP" altLang="en-GB" sz="1200">
                <a:latin typeface="Arial" panose="020B0604020202020204" pitchFamily="34" charset="0"/>
                <a:ea typeface="微软雅黑" panose="020B0503020204020204" pitchFamily="34" charset="-122"/>
                <a:cs typeface="+mn-ea"/>
                <a:sym typeface="Arial" panose="020B0604020202020204" pitchFamily="34" charset="0"/>
              </a:rPr>
              <a:t>传播</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内容语言亲切</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内容轻松</a:t>
            </a:r>
            <a:endParaRPr lang="en-GB" altLang="ja-JP" sz="1200" dirty="0">
              <a:latin typeface="Arial" panose="020B0604020202020204" pitchFamily="34" charset="0"/>
              <a:ea typeface="微软雅黑" panose="020B0503020204020204" pitchFamily="34" charset="-122"/>
              <a:cs typeface="+mn-ea"/>
              <a:sym typeface="Arial" panose="020B0604020202020204" pitchFamily="34" charset="0"/>
            </a:endParaRPr>
          </a:p>
          <a:p>
            <a:pPr marL="144000" indent="-144000">
              <a:buClr>
                <a:srgbClr val="2D97C8"/>
              </a:buClr>
              <a:buFont typeface="Arial" panose="020B0604020202020204" pitchFamily="34" charset="0"/>
              <a:buChar char="•"/>
            </a:pPr>
            <a:r>
              <a:rPr lang="ja-JP" altLang="en-US" sz="1200">
                <a:latin typeface="Arial" panose="020B0604020202020204" pitchFamily="34" charset="0"/>
                <a:ea typeface="微软雅黑" panose="020B0503020204020204" pitchFamily="34" charset="-122"/>
                <a:cs typeface="+mn-ea"/>
                <a:sym typeface="Arial" panose="020B0604020202020204" pitchFamily="34" charset="0"/>
              </a:rPr>
              <a:t>善于运用小动物可爱的形象</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2" name="等腰三角形 115">
            <a:extLst>
              <a:ext uri="{FF2B5EF4-FFF2-40B4-BE49-F238E27FC236}">
                <a16:creationId xmlns:a16="http://schemas.microsoft.com/office/drawing/2014/main" id="{F452B17F-B936-B44A-97C7-E6E0C04622EC}"/>
              </a:ext>
            </a:extLst>
          </p:cNvPr>
          <p:cNvSpPr/>
          <p:nvPr/>
        </p:nvSpPr>
        <p:spPr>
          <a:xfrm>
            <a:off x="7860051" y="3347494"/>
            <a:ext cx="2644922" cy="162402"/>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3" name="iconfont-10640-5164029">
            <a:extLst>
              <a:ext uri="{FF2B5EF4-FFF2-40B4-BE49-F238E27FC236}">
                <a16:creationId xmlns:a16="http://schemas.microsoft.com/office/drawing/2014/main" id="{17EE0DDA-49E5-1943-B8BC-1CD623929454}"/>
              </a:ext>
            </a:extLst>
          </p:cNvPr>
          <p:cNvSpPr>
            <a:spLocks noChangeAspect="1"/>
          </p:cNvSpPr>
          <p:nvPr/>
        </p:nvSpPr>
        <p:spPr bwMode="auto">
          <a:xfrm>
            <a:off x="7918815" y="3677424"/>
            <a:ext cx="229320" cy="235060"/>
          </a:xfrm>
          <a:custGeom>
            <a:avLst/>
            <a:gdLst>
              <a:gd name="T0" fmla="*/ 8275 w 9155"/>
              <a:gd name="T1" fmla="*/ 0 h 9383"/>
              <a:gd name="T2" fmla="*/ 1489 w 9155"/>
              <a:gd name="T3" fmla="*/ 0 h 9383"/>
              <a:gd name="T4" fmla="*/ 609 w 9155"/>
              <a:gd name="T5" fmla="*/ 879 h 9383"/>
              <a:gd name="T6" fmla="*/ 609 w 9155"/>
              <a:gd name="T7" fmla="*/ 1895 h 9383"/>
              <a:gd name="T8" fmla="*/ 0 w 9155"/>
              <a:gd name="T9" fmla="*/ 2508 h 9383"/>
              <a:gd name="T10" fmla="*/ 609 w 9155"/>
              <a:gd name="T11" fmla="*/ 3121 h 9383"/>
              <a:gd name="T12" fmla="*/ 609 w 9155"/>
              <a:gd name="T13" fmla="*/ 4083 h 9383"/>
              <a:gd name="T14" fmla="*/ 0 w 9155"/>
              <a:gd name="T15" fmla="*/ 4696 h 9383"/>
              <a:gd name="T16" fmla="*/ 609 w 9155"/>
              <a:gd name="T17" fmla="*/ 5310 h 9383"/>
              <a:gd name="T18" fmla="*/ 609 w 9155"/>
              <a:gd name="T19" fmla="*/ 6272 h 9383"/>
              <a:gd name="T20" fmla="*/ 0 w 9155"/>
              <a:gd name="T21" fmla="*/ 6884 h 9383"/>
              <a:gd name="T22" fmla="*/ 609 w 9155"/>
              <a:gd name="T23" fmla="*/ 7497 h 9383"/>
              <a:gd name="T24" fmla="*/ 609 w 9155"/>
              <a:gd name="T25" fmla="*/ 8504 h 9383"/>
              <a:gd name="T26" fmla="*/ 1489 w 9155"/>
              <a:gd name="T27" fmla="*/ 9383 h 9383"/>
              <a:gd name="T28" fmla="*/ 8275 w 9155"/>
              <a:gd name="T29" fmla="*/ 9383 h 9383"/>
              <a:gd name="T30" fmla="*/ 9155 w 9155"/>
              <a:gd name="T31" fmla="*/ 8504 h 9383"/>
              <a:gd name="T32" fmla="*/ 9155 w 9155"/>
              <a:gd name="T33" fmla="*/ 880 h 9383"/>
              <a:gd name="T34" fmla="*/ 8275 w 9155"/>
              <a:gd name="T35" fmla="*/ 0 h 9383"/>
              <a:gd name="T36" fmla="*/ 609 w 9155"/>
              <a:gd name="T37" fmla="*/ 7204 h 9383"/>
              <a:gd name="T38" fmla="*/ 293 w 9155"/>
              <a:gd name="T39" fmla="*/ 6884 h 9383"/>
              <a:gd name="T40" fmla="*/ 609 w 9155"/>
              <a:gd name="T41" fmla="*/ 6565 h 9383"/>
              <a:gd name="T42" fmla="*/ 609 w 9155"/>
              <a:gd name="T43" fmla="*/ 7204 h 9383"/>
              <a:gd name="T44" fmla="*/ 609 w 9155"/>
              <a:gd name="T45" fmla="*/ 5016 h 9383"/>
              <a:gd name="T46" fmla="*/ 293 w 9155"/>
              <a:gd name="T47" fmla="*/ 4696 h 9383"/>
              <a:gd name="T48" fmla="*/ 609 w 9155"/>
              <a:gd name="T49" fmla="*/ 4377 h 9383"/>
              <a:gd name="T50" fmla="*/ 609 w 9155"/>
              <a:gd name="T51" fmla="*/ 5016 h 9383"/>
              <a:gd name="T52" fmla="*/ 609 w 9155"/>
              <a:gd name="T53" fmla="*/ 2827 h 9383"/>
              <a:gd name="T54" fmla="*/ 293 w 9155"/>
              <a:gd name="T55" fmla="*/ 2508 h 9383"/>
              <a:gd name="T56" fmla="*/ 609 w 9155"/>
              <a:gd name="T57" fmla="*/ 2189 h 9383"/>
              <a:gd name="T58" fmla="*/ 609 w 9155"/>
              <a:gd name="T59" fmla="*/ 2827 h 9383"/>
              <a:gd name="T60" fmla="*/ 8861 w 9155"/>
              <a:gd name="T61" fmla="*/ 8503 h 9383"/>
              <a:gd name="T62" fmla="*/ 8275 w 9155"/>
              <a:gd name="T63" fmla="*/ 9090 h 9383"/>
              <a:gd name="T64" fmla="*/ 1489 w 9155"/>
              <a:gd name="T65" fmla="*/ 9090 h 9383"/>
              <a:gd name="T66" fmla="*/ 903 w 9155"/>
              <a:gd name="T67" fmla="*/ 8503 h 9383"/>
              <a:gd name="T68" fmla="*/ 903 w 9155"/>
              <a:gd name="T69" fmla="*/ 879 h 9383"/>
              <a:gd name="T70" fmla="*/ 1489 w 9155"/>
              <a:gd name="T71" fmla="*/ 293 h 9383"/>
              <a:gd name="T72" fmla="*/ 8275 w 9155"/>
              <a:gd name="T73" fmla="*/ 293 h 9383"/>
              <a:gd name="T74" fmla="*/ 8861 w 9155"/>
              <a:gd name="T75" fmla="*/ 879 h 9383"/>
              <a:gd name="T76" fmla="*/ 8861 w 9155"/>
              <a:gd name="T77" fmla="*/ 8503 h 9383"/>
              <a:gd name="T78" fmla="*/ 2544 w 9155"/>
              <a:gd name="T79" fmla="*/ 2490 h 9383"/>
              <a:gd name="T80" fmla="*/ 7220 w 9155"/>
              <a:gd name="T81" fmla="*/ 2490 h 9383"/>
              <a:gd name="T82" fmla="*/ 7220 w 9155"/>
              <a:gd name="T83" fmla="*/ 2197 h 9383"/>
              <a:gd name="T84" fmla="*/ 2544 w 9155"/>
              <a:gd name="T85" fmla="*/ 2197 h 9383"/>
              <a:gd name="T86" fmla="*/ 2544 w 9155"/>
              <a:gd name="T87" fmla="*/ 2490 h 9383"/>
              <a:gd name="T88" fmla="*/ 2544 w 9155"/>
              <a:gd name="T89" fmla="*/ 7186 h 9383"/>
              <a:gd name="T90" fmla="*/ 7220 w 9155"/>
              <a:gd name="T91" fmla="*/ 7186 h 9383"/>
              <a:gd name="T92" fmla="*/ 7220 w 9155"/>
              <a:gd name="T93" fmla="*/ 6893 h 9383"/>
              <a:gd name="T94" fmla="*/ 2544 w 9155"/>
              <a:gd name="T95" fmla="*/ 6893 h 9383"/>
              <a:gd name="T96" fmla="*/ 2544 w 9155"/>
              <a:gd name="T97" fmla="*/ 7186 h 9383"/>
              <a:gd name="T98" fmla="*/ 2544 w 9155"/>
              <a:gd name="T99" fmla="*/ 4838 h 9383"/>
              <a:gd name="T100" fmla="*/ 7220 w 9155"/>
              <a:gd name="T101" fmla="*/ 4838 h 9383"/>
              <a:gd name="T102" fmla="*/ 7220 w 9155"/>
              <a:gd name="T103" fmla="*/ 4545 h 9383"/>
              <a:gd name="T104" fmla="*/ 2544 w 9155"/>
              <a:gd name="T105" fmla="*/ 4545 h 9383"/>
              <a:gd name="T106" fmla="*/ 2544 w 9155"/>
              <a:gd name="T107" fmla="*/ 4838 h 9383"/>
              <a:gd name="T108" fmla="*/ 2544 w 9155"/>
              <a:gd name="T109" fmla="*/ 4838 h 9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55" h="9383">
                <a:moveTo>
                  <a:pt x="8275" y="0"/>
                </a:moveTo>
                <a:lnTo>
                  <a:pt x="1489" y="0"/>
                </a:lnTo>
                <a:cubicBezTo>
                  <a:pt x="1003" y="0"/>
                  <a:pt x="609" y="394"/>
                  <a:pt x="609" y="879"/>
                </a:cubicBezTo>
                <a:lnTo>
                  <a:pt x="609" y="1895"/>
                </a:lnTo>
                <a:cubicBezTo>
                  <a:pt x="273" y="1897"/>
                  <a:pt x="0" y="2171"/>
                  <a:pt x="0" y="2508"/>
                </a:cubicBezTo>
                <a:cubicBezTo>
                  <a:pt x="0" y="2845"/>
                  <a:pt x="273" y="3119"/>
                  <a:pt x="609" y="3121"/>
                </a:cubicBezTo>
                <a:lnTo>
                  <a:pt x="609" y="4083"/>
                </a:lnTo>
                <a:cubicBezTo>
                  <a:pt x="273" y="4086"/>
                  <a:pt x="0" y="4359"/>
                  <a:pt x="0" y="4696"/>
                </a:cubicBezTo>
                <a:cubicBezTo>
                  <a:pt x="0" y="5033"/>
                  <a:pt x="273" y="5307"/>
                  <a:pt x="609" y="5310"/>
                </a:cubicBezTo>
                <a:lnTo>
                  <a:pt x="609" y="6272"/>
                </a:lnTo>
                <a:cubicBezTo>
                  <a:pt x="273" y="6274"/>
                  <a:pt x="0" y="6547"/>
                  <a:pt x="0" y="6884"/>
                </a:cubicBezTo>
                <a:cubicBezTo>
                  <a:pt x="0" y="7221"/>
                  <a:pt x="273" y="7495"/>
                  <a:pt x="609" y="7497"/>
                </a:cubicBezTo>
                <a:lnTo>
                  <a:pt x="609" y="8504"/>
                </a:lnTo>
                <a:cubicBezTo>
                  <a:pt x="609" y="8990"/>
                  <a:pt x="1003" y="9383"/>
                  <a:pt x="1489" y="9383"/>
                </a:cubicBezTo>
                <a:lnTo>
                  <a:pt x="8275" y="9383"/>
                </a:lnTo>
                <a:cubicBezTo>
                  <a:pt x="8761" y="9383"/>
                  <a:pt x="9155" y="8990"/>
                  <a:pt x="9155" y="8504"/>
                </a:cubicBezTo>
                <a:lnTo>
                  <a:pt x="9155" y="880"/>
                </a:lnTo>
                <a:cubicBezTo>
                  <a:pt x="9154" y="394"/>
                  <a:pt x="8761" y="0"/>
                  <a:pt x="8275" y="0"/>
                </a:cubicBezTo>
                <a:close/>
                <a:moveTo>
                  <a:pt x="609" y="7204"/>
                </a:moveTo>
                <a:cubicBezTo>
                  <a:pt x="435" y="7201"/>
                  <a:pt x="293" y="7060"/>
                  <a:pt x="293" y="6884"/>
                </a:cubicBezTo>
                <a:cubicBezTo>
                  <a:pt x="293" y="6709"/>
                  <a:pt x="435" y="6568"/>
                  <a:pt x="609" y="6565"/>
                </a:cubicBezTo>
                <a:lnTo>
                  <a:pt x="609" y="7204"/>
                </a:lnTo>
                <a:close/>
                <a:moveTo>
                  <a:pt x="609" y="5016"/>
                </a:moveTo>
                <a:cubicBezTo>
                  <a:pt x="435" y="5013"/>
                  <a:pt x="293" y="4871"/>
                  <a:pt x="293" y="4696"/>
                </a:cubicBezTo>
                <a:cubicBezTo>
                  <a:pt x="293" y="4521"/>
                  <a:pt x="435" y="4379"/>
                  <a:pt x="609" y="4377"/>
                </a:cubicBezTo>
                <a:lnTo>
                  <a:pt x="609" y="5016"/>
                </a:lnTo>
                <a:close/>
                <a:moveTo>
                  <a:pt x="609" y="2827"/>
                </a:moveTo>
                <a:cubicBezTo>
                  <a:pt x="435" y="2825"/>
                  <a:pt x="293" y="2683"/>
                  <a:pt x="293" y="2508"/>
                </a:cubicBezTo>
                <a:cubicBezTo>
                  <a:pt x="293" y="2333"/>
                  <a:pt x="435" y="2191"/>
                  <a:pt x="609" y="2189"/>
                </a:cubicBezTo>
                <a:lnTo>
                  <a:pt x="609" y="2827"/>
                </a:lnTo>
                <a:close/>
                <a:moveTo>
                  <a:pt x="8861" y="8503"/>
                </a:moveTo>
                <a:cubicBezTo>
                  <a:pt x="8861" y="8827"/>
                  <a:pt x="8598" y="9090"/>
                  <a:pt x="8275" y="9090"/>
                </a:cubicBezTo>
                <a:lnTo>
                  <a:pt x="1489" y="9090"/>
                </a:lnTo>
                <a:cubicBezTo>
                  <a:pt x="1166" y="9090"/>
                  <a:pt x="903" y="8827"/>
                  <a:pt x="903" y="8503"/>
                </a:cubicBezTo>
                <a:lnTo>
                  <a:pt x="903" y="879"/>
                </a:lnTo>
                <a:cubicBezTo>
                  <a:pt x="903" y="556"/>
                  <a:pt x="1166" y="293"/>
                  <a:pt x="1489" y="293"/>
                </a:cubicBezTo>
                <a:lnTo>
                  <a:pt x="8275" y="293"/>
                </a:lnTo>
                <a:cubicBezTo>
                  <a:pt x="8599" y="293"/>
                  <a:pt x="8861" y="556"/>
                  <a:pt x="8861" y="879"/>
                </a:cubicBezTo>
                <a:lnTo>
                  <a:pt x="8861" y="8503"/>
                </a:lnTo>
                <a:close/>
                <a:moveTo>
                  <a:pt x="2544" y="2490"/>
                </a:moveTo>
                <a:lnTo>
                  <a:pt x="7220" y="2490"/>
                </a:lnTo>
                <a:lnTo>
                  <a:pt x="7220" y="2197"/>
                </a:lnTo>
                <a:lnTo>
                  <a:pt x="2544" y="2197"/>
                </a:lnTo>
                <a:lnTo>
                  <a:pt x="2544" y="2490"/>
                </a:lnTo>
                <a:close/>
                <a:moveTo>
                  <a:pt x="2544" y="7186"/>
                </a:moveTo>
                <a:lnTo>
                  <a:pt x="7220" y="7186"/>
                </a:lnTo>
                <a:lnTo>
                  <a:pt x="7220" y="6893"/>
                </a:lnTo>
                <a:lnTo>
                  <a:pt x="2544" y="6893"/>
                </a:lnTo>
                <a:lnTo>
                  <a:pt x="2544" y="7186"/>
                </a:lnTo>
                <a:close/>
                <a:moveTo>
                  <a:pt x="2544" y="4838"/>
                </a:moveTo>
                <a:lnTo>
                  <a:pt x="7220" y="4838"/>
                </a:lnTo>
                <a:lnTo>
                  <a:pt x="7220" y="4545"/>
                </a:lnTo>
                <a:lnTo>
                  <a:pt x="2544" y="4545"/>
                </a:lnTo>
                <a:lnTo>
                  <a:pt x="2544" y="4838"/>
                </a:lnTo>
                <a:close/>
                <a:moveTo>
                  <a:pt x="2544" y="4838"/>
                </a:move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4" name="矩形: 圆角 2">
            <a:extLst>
              <a:ext uri="{FF2B5EF4-FFF2-40B4-BE49-F238E27FC236}">
                <a16:creationId xmlns:a16="http://schemas.microsoft.com/office/drawing/2014/main" id="{40AADD52-6373-2D49-B553-1BA86E25E8C8}"/>
              </a:ext>
            </a:extLst>
          </p:cNvPr>
          <p:cNvSpPr/>
          <p:nvPr/>
        </p:nvSpPr>
        <p:spPr>
          <a:xfrm>
            <a:off x="7720102" y="5312833"/>
            <a:ext cx="2889911" cy="617272"/>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5" name="文本框 97">
            <a:extLst>
              <a:ext uri="{FF2B5EF4-FFF2-40B4-BE49-F238E27FC236}">
                <a16:creationId xmlns:a16="http://schemas.microsoft.com/office/drawing/2014/main" id="{A572E0F7-1F5E-884F-8C21-09532D04A443}"/>
              </a:ext>
            </a:extLst>
          </p:cNvPr>
          <p:cNvSpPr txBox="1"/>
          <p:nvPr/>
        </p:nvSpPr>
        <p:spPr>
          <a:xfrm>
            <a:off x="8605335" y="5105609"/>
            <a:ext cx="1011025" cy="307777"/>
          </a:xfrm>
          <a:prstGeom prst="rect">
            <a:avLst/>
          </a:prstGeom>
          <a:solidFill>
            <a:schemeClr val="bg1"/>
          </a:solidFill>
        </p:spPr>
        <p:txBody>
          <a:bodyPr wrap="square" rtlCol="0">
            <a:spAutoFit/>
          </a:bodyPr>
          <a:lstStyle/>
          <a:p>
            <a:pPr algn="ctr">
              <a:buClr>
                <a:srgbClr val="2D97C8"/>
              </a:buClr>
            </a:pPr>
            <a:r>
              <a:rPr lang="ja-JP" altLang="en-US" sz="1400" b="1" i="1" u="sng">
                <a:latin typeface="Arial" panose="020B0604020202020204" pitchFamily="34" charset="0"/>
                <a:ea typeface="微软雅黑" panose="020B0503020204020204" pitchFamily="34" charset="-122"/>
                <a:cs typeface="+mn-ea"/>
                <a:sym typeface="Arial" panose="020B0604020202020204" pitchFamily="34" charset="0"/>
              </a:rPr>
              <a:t>目的</a:t>
            </a:r>
            <a:endPar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6" name="文本框 114">
            <a:extLst>
              <a:ext uri="{FF2B5EF4-FFF2-40B4-BE49-F238E27FC236}">
                <a16:creationId xmlns:a16="http://schemas.microsoft.com/office/drawing/2014/main" id="{43788F36-4CE0-384D-8F87-401B8121A9A4}"/>
              </a:ext>
            </a:extLst>
          </p:cNvPr>
          <p:cNvSpPr txBox="1"/>
          <p:nvPr/>
        </p:nvSpPr>
        <p:spPr>
          <a:xfrm>
            <a:off x="7822149" y="5511249"/>
            <a:ext cx="2816999" cy="257369"/>
          </a:xfrm>
          <a:prstGeom prst="rect">
            <a:avLst/>
          </a:prstGeom>
          <a:noFill/>
        </p:spPr>
        <p:txBody>
          <a:bodyPr wrap="square" lIns="72000" tIns="36000" rIns="72000" bIns="36000" rtlCol="0">
            <a:spAutoFit/>
          </a:bodyPr>
          <a:lstStyle/>
          <a:p>
            <a:pPr>
              <a:buClr>
                <a:srgbClr val="2D97C8"/>
              </a:buClr>
            </a:pPr>
            <a:r>
              <a:rPr lang="ja-JP" altLang="en-GB" sz="1200">
                <a:latin typeface="Arial" panose="020B0604020202020204" pitchFamily="34" charset="0"/>
                <a:ea typeface="微软雅黑" panose="020B0503020204020204" pitchFamily="34" charset="-122"/>
                <a:cs typeface="+mn-ea"/>
                <a:sym typeface="Arial" panose="020B0604020202020204" pitchFamily="34" charset="0"/>
              </a:rPr>
              <a:t>拉近</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与受众的关系</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200">
                <a:latin typeface="Arial" panose="020B0604020202020204" pitchFamily="34" charset="0"/>
                <a:ea typeface="微软雅黑" panose="020B0503020204020204" pitchFamily="34" charset="-122"/>
                <a:cs typeface="+mn-ea"/>
                <a:sym typeface="Arial" panose="020B0604020202020204" pitchFamily="34" charset="0"/>
              </a:rPr>
              <a:t>路人缘好</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Cross 33">
            <a:extLst>
              <a:ext uri="{FF2B5EF4-FFF2-40B4-BE49-F238E27FC236}">
                <a16:creationId xmlns:a16="http://schemas.microsoft.com/office/drawing/2014/main" id="{B72D81D0-7260-E744-BBDA-5EEEA163D708}"/>
              </a:ext>
            </a:extLst>
          </p:cNvPr>
          <p:cNvSpPr/>
          <p:nvPr/>
        </p:nvSpPr>
        <p:spPr>
          <a:xfrm>
            <a:off x="5605487" y="3701777"/>
            <a:ext cx="984829" cy="950485"/>
          </a:xfrm>
          <a:prstGeom prst="plus">
            <a:avLst>
              <a:gd name="adj" fmla="val 362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9" name="矩形: 圆角 40">
            <a:extLst>
              <a:ext uri="{FF2B5EF4-FFF2-40B4-BE49-F238E27FC236}">
                <a16:creationId xmlns:a16="http://schemas.microsoft.com/office/drawing/2014/main" id="{B2EF0EE5-6086-E640-909F-B663E9DB25E2}"/>
              </a:ext>
            </a:extLst>
          </p:cNvPr>
          <p:cNvSpPr/>
          <p:nvPr/>
        </p:nvSpPr>
        <p:spPr>
          <a:xfrm>
            <a:off x="2858678" y="2804413"/>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严谨</a:t>
            </a:r>
            <a:endParaRPr lang="ja-JP" altLang="en-US" sz="1400" b="1" dirty="0">
              <a:solidFill>
                <a:srgbClr val="2898D8"/>
              </a:solidFill>
            </a:endParaRPr>
          </a:p>
        </p:txBody>
      </p:sp>
    </p:spTree>
    <p:extLst>
      <p:ext uri="{BB962C8B-B14F-4D97-AF65-F5344CB8AC3E}">
        <p14:creationId xmlns:p14="http://schemas.microsoft.com/office/powerpoint/2010/main" val="17204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p:txBody>
          <a:bodyPr>
            <a:normAutofit/>
          </a:bodyPr>
          <a:lstStyle/>
          <a:p>
            <a:pPr lvl="0">
              <a:spcAft>
                <a:spcPts val="1200"/>
              </a:spcAft>
            </a:pPr>
            <a:r>
              <a:rPr lang="zh-CN" altLang="en-US" sz="3000" dirty="0"/>
              <a:t>前情回顾</a:t>
            </a:r>
            <a:endParaRPr lang="en-US" altLang="zh-CN" sz="3000" dirty="0"/>
          </a:p>
          <a:p>
            <a:pPr lvl="0">
              <a:spcAft>
                <a:spcPts val="1200"/>
              </a:spcAft>
            </a:pPr>
            <a:r>
              <a:rPr lang="zh-CN" altLang="en-US" sz="3000" dirty="0"/>
              <a:t>传播建议的基础</a:t>
            </a:r>
            <a:endParaRPr lang="en-US" altLang="zh-CN" sz="3000" dirty="0"/>
          </a:p>
          <a:p>
            <a:pPr lvl="0">
              <a:spcAft>
                <a:spcPts val="1200"/>
              </a:spcAft>
            </a:pPr>
            <a:r>
              <a:rPr lang="zh-CN" altLang="en-US" sz="3000" dirty="0"/>
              <a:t>短期传播建议</a:t>
            </a:r>
            <a:endParaRPr lang="en-US" altLang="zh-CN" sz="3000" dirty="0"/>
          </a:p>
          <a:p>
            <a:pPr lvl="0">
              <a:spcAft>
                <a:spcPts val="1200"/>
              </a:spcAft>
            </a:pPr>
            <a:endParaRPr lang="en-US" altLang="zh-CN" sz="3000" dirty="0"/>
          </a:p>
        </p:txBody>
      </p:sp>
    </p:spTree>
    <p:extLst>
      <p:ext uri="{BB962C8B-B14F-4D97-AF65-F5344CB8AC3E}">
        <p14:creationId xmlns:p14="http://schemas.microsoft.com/office/powerpoint/2010/main" val="121090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5890-A2CB-4BCA-B780-1819E80D7834}"/>
              </a:ext>
            </a:extLst>
          </p:cNvPr>
          <p:cNvSpPr>
            <a:spLocks noGrp="1"/>
          </p:cNvSpPr>
          <p:nvPr>
            <p:ph type="title"/>
          </p:nvPr>
        </p:nvSpPr>
        <p:spPr>
          <a:xfrm>
            <a:off x="601433" y="438604"/>
            <a:ext cx="9641901" cy="460800"/>
          </a:xfrm>
        </p:spPr>
        <p:txBody>
          <a:bodyPr>
            <a:noAutofit/>
          </a:bodyPr>
          <a:lstStyle/>
          <a:p>
            <a:pPr marL="12694" defTabSz="913714">
              <a:spcBef>
                <a:spcPts val="388"/>
              </a:spcBef>
              <a:buClr>
                <a:srgbClr val="000000"/>
              </a:buClr>
              <a:buSzPct val="100000"/>
              <a:tabLst>
                <a:tab pos="723538" algn="l"/>
                <a:tab pos="1447076" algn="l"/>
                <a:tab pos="2170614" algn="l"/>
                <a:tab pos="2894152" algn="l"/>
                <a:tab pos="3617690" algn="l"/>
              </a:tabLst>
              <a:defRPr/>
            </a:pPr>
            <a:r>
              <a:rPr lang="ja-JP" altLang="en-US" dirty="0">
                <a:solidFill>
                  <a:schemeClr val="accent1"/>
                </a:solidFill>
              </a:rPr>
              <a:t>触传播渠道多样化</a:t>
            </a:r>
            <a:r>
              <a:rPr lang="zh-CN" altLang="en-US" dirty="0">
                <a:solidFill>
                  <a:schemeClr val="accent1"/>
                </a:solidFill>
              </a:rPr>
              <a:t>，</a:t>
            </a:r>
            <a:r>
              <a:rPr lang="ja-JP" altLang="en-US" dirty="0">
                <a:solidFill>
                  <a:schemeClr val="accent1"/>
                </a:solidFill>
              </a:rPr>
              <a:t>着重</a:t>
            </a:r>
            <a:r>
              <a:rPr lang="en-US" altLang="zh-CN" dirty="0">
                <a:solidFill>
                  <a:schemeClr val="accent1"/>
                </a:solidFill>
              </a:rPr>
              <a:t>KOL</a:t>
            </a:r>
            <a:r>
              <a:rPr lang="ja-JP" altLang="en-US" dirty="0">
                <a:solidFill>
                  <a:schemeClr val="accent1"/>
                </a:solidFill>
              </a:rPr>
              <a:t>传播</a:t>
            </a:r>
            <a:r>
              <a:rPr lang="zh-CN" altLang="en-US" dirty="0">
                <a:solidFill>
                  <a:schemeClr val="accent1"/>
                </a:solidFill>
              </a:rPr>
              <a:t>，</a:t>
            </a:r>
            <a:r>
              <a:rPr lang="ja-JP" altLang="en-US" dirty="0">
                <a:solidFill>
                  <a:schemeClr val="accent1"/>
                </a:solidFill>
              </a:rPr>
              <a:t>通过</a:t>
            </a:r>
            <a:r>
              <a:rPr lang="en-US" altLang="zh-CN" dirty="0">
                <a:solidFill>
                  <a:schemeClr val="accent1"/>
                </a:solidFill>
              </a:rPr>
              <a:t>4</a:t>
            </a:r>
            <a:r>
              <a:rPr lang="ja-JP" altLang="en-US" dirty="0">
                <a:solidFill>
                  <a:schemeClr val="accent1"/>
                </a:solidFill>
              </a:rPr>
              <a:t>个关键词有效触达受众</a:t>
            </a:r>
            <a:endParaRPr lang="en-GB" altLang="en-US" dirty="0">
              <a:solidFill>
                <a:schemeClr val="accent1"/>
              </a:solidFill>
            </a:endParaRPr>
          </a:p>
        </p:txBody>
      </p:sp>
      <p:sp>
        <p:nvSpPr>
          <p:cNvPr id="3" name="灯片编号占位符 2">
            <a:extLst>
              <a:ext uri="{FF2B5EF4-FFF2-40B4-BE49-F238E27FC236}">
                <a16:creationId xmlns:a16="http://schemas.microsoft.com/office/drawing/2014/main" id="{8EE5BB76-90A0-4640-AF27-1819082058EF}"/>
              </a:ext>
            </a:extLst>
          </p:cNvPr>
          <p:cNvSpPr>
            <a:spLocks noGrp="1"/>
          </p:cNvSpPr>
          <p:nvPr>
            <p:ph type="sldNum" sz="quarter" idx="14"/>
          </p:nvPr>
        </p:nvSpPr>
        <p:spPr/>
        <p:txBody>
          <a:bodyPr/>
          <a:lstStyle/>
          <a:p>
            <a:fld id="{E6049C3D-CCF1-41B9-A681-D61E0CAE4A17}" type="slidenum">
              <a:rPr lang="en-US" altLang="zh-CN" smtClean="0"/>
              <a:pPr/>
              <a:t>20</a:t>
            </a:fld>
            <a:endParaRPr lang="en-US" dirty="0"/>
          </a:p>
        </p:txBody>
      </p:sp>
      <p:sp>
        <p:nvSpPr>
          <p:cNvPr id="4" name="文本占位符 3">
            <a:extLst>
              <a:ext uri="{FF2B5EF4-FFF2-40B4-BE49-F238E27FC236}">
                <a16:creationId xmlns:a16="http://schemas.microsoft.com/office/drawing/2014/main" id="{783493E7-F398-4718-93F8-61B0AE6978D2}"/>
              </a:ext>
            </a:extLst>
          </p:cNvPr>
          <p:cNvSpPr>
            <a:spLocks noGrp="1"/>
          </p:cNvSpPr>
          <p:nvPr>
            <p:ph type="body" sz="quarter" idx="15"/>
          </p:nvPr>
        </p:nvSpPr>
        <p:spPr/>
        <p:txBody>
          <a:bodyPr/>
          <a:lstStyle/>
          <a:p>
            <a:endParaRPr lang="ca-ES"/>
          </a:p>
        </p:txBody>
      </p:sp>
      <p:cxnSp>
        <p:nvCxnSpPr>
          <p:cNvPr id="11" name="直接连接符 64">
            <a:extLst>
              <a:ext uri="{FF2B5EF4-FFF2-40B4-BE49-F238E27FC236}">
                <a16:creationId xmlns:a16="http://schemas.microsoft.com/office/drawing/2014/main" id="{F7AD40F4-3325-A242-B376-7BCFD70215DF}"/>
              </a:ext>
            </a:extLst>
          </p:cNvPr>
          <p:cNvCxnSpPr/>
          <p:nvPr/>
        </p:nvCxnSpPr>
        <p:spPr>
          <a:xfrm>
            <a:off x="587375" y="996554"/>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77">
            <a:extLst>
              <a:ext uri="{FF2B5EF4-FFF2-40B4-BE49-F238E27FC236}">
                <a16:creationId xmlns:a16="http://schemas.microsoft.com/office/drawing/2014/main" id="{A563B3CC-B9A7-3E46-977A-785F893C3ECF}"/>
              </a:ext>
            </a:extLst>
          </p:cNvPr>
          <p:cNvCxnSpPr>
            <a:cxnSpLocks/>
          </p:cNvCxnSpPr>
          <p:nvPr/>
        </p:nvCxnSpPr>
        <p:spPr>
          <a:xfrm>
            <a:off x="587375" y="140670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文本框 83">
            <a:extLst>
              <a:ext uri="{FF2B5EF4-FFF2-40B4-BE49-F238E27FC236}">
                <a16:creationId xmlns:a16="http://schemas.microsoft.com/office/drawing/2014/main" id="{6B457EF2-EF9E-D14F-AA96-DFC15AFBC4DA}"/>
              </a:ext>
            </a:extLst>
          </p:cNvPr>
          <p:cNvSpPr txBox="1"/>
          <p:nvPr/>
        </p:nvSpPr>
        <p:spPr>
          <a:xfrm>
            <a:off x="2175440" y="1067523"/>
            <a:ext cx="7841121" cy="307777"/>
          </a:xfrm>
          <a:prstGeom prst="rect">
            <a:avLst/>
          </a:prstGeom>
          <a:noFill/>
        </p:spPr>
        <p:txBody>
          <a:bodyPr wrap="none" rtlCol="0">
            <a:spAutoFit/>
          </a:bodyPr>
          <a:lstStyle/>
          <a:p>
            <a:pPr>
              <a:buClr>
                <a:srgbClr val="2D97C8"/>
              </a:buClr>
            </a:pPr>
            <a:r>
              <a:rPr lang="ja-JP" altLang="en-US" sz="1400" b="1">
                <a:latin typeface="+mn-ea"/>
                <a:cs typeface="Heiti SC Light" charset="-122"/>
              </a:rPr>
              <a:t>善于利用多种传播渠道</a:t>
            </a:r>
            <a:r>
              <a:rPr lang="zh-CN" altLang="en-US" sz="1400" b="1" dirty="0">
                <a:latin typeface="+mn-ea"/>
                <a:cs typeface="Heiti SC Light" charset="-122"/>
              </a:rPr>
              <a:t>，</a:t>
            </a:r>
            <a:r>
              <a:rPr lang="en-US" altLang="zh-CN" sz="1400" b="1" dirty="0">
                <a:latin typeface="+mn-ea"/>
                <a:cs typeface="Heiti SC Light" charset="-122"/>
              </a:rPr>
              <a:t>KOL</a:t>
            </a:r>
            <a:r>
              <a:rPr lang="ja-JP" altLang="en-US" sz="1400" b="1">
                <a:latin typeface="+mn-ea"/>
                <a:cs typeface="Heiti SC Light" charset="-122"/>
              </a:rPr>
              <a:t>为对标访谈机构中最受欢迎的传播手段</a:t>
            </a:r>
            <a:r>
              <a:rPr lang="zh-CN" altLang="en-US" sz="1400" b="1" dirty="0">
                <a:latin typeface="+mn-ea"/>
                <a:cs typeface="Heiti SC Light" charset="-122"/>
              </a:rPr>
              <a:t>，</a:t>
            </a:r>
            <a:r>
              <a:rPr lang="ja-JP" altLang="en-US" sz="1400" b="1">
                <a:latin typeface="+mn-ea"/>
                <a:cs typeface="Heiti SC Light" charset="-122"/>
              </a:rPr>
              <a:t>在传播中要紧抓</a:t>
            </a:r>
            <a:r>
              <a:rPr lang="en-US" altLang="zh-CN" sz="1400" b="1" dirty="0">
                <a:latin typeface="+mn-ea"/>
                <a:cs typeface="Heiti SC Light" charset="-122"/>
              </a:rPr>
              <a:t>4</a:t>
            </a:r>
            <a:r>
              <a:rPr lang="ja-JP" altLang="en-US" sz="1400" b="1">
                <a:latin typeface="+mn-ea"/>
                <a:cs typeface="Heiti SC Light" charset="-122"/>
              </a:rPr>
              <a:t>个关键词</a:t>
            </a:r>
            <a:endParaRPr lang="ca-ES" sz="1400" b="1" dirty="0">
              <a:latin typeface="+mn-ea"/>
              <a:cs typeface="Heiti SC Light" charset="-122"/>
            </a:endParaRPr>
          </a:p>
        </p:txBody>
      </p:sp>
      <p:sp>
        <p:nvSpPr>
          <p:cNvPr id="27" name="等腰三角形 115">
            <a:extLst>
              <a:ext uri="{FF2B5EF4-FFF2-40B4-BE49-F238E27FC236}">
                <a16:creationId xmlns:a16="http://schemas.microsoft.com/office/drawing/2014/main" id="{7951B96C-1BA8-2643-ABBD-6AF11CCB6154}"/>
              </a:ext>
            </a:extLst>
          </p:cNvPr>
          <p:cNvSpPr/>
          <p:nvPr/>
        </p:nvSpPr>
        <p:spPr>
          <a:xfrm flipV="1">
            <a:off x="601434" y="3914901"/>
            <a:ext cx="10685568" cy="36179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75">
            <a:extLst>
              <a:ext uri="{FF2B5EF4-FFF2-40B4-BE49-F238E27FC236}">
                <a16:creationId xmlns:a16="http://schemas.microsoft.com/office/drawing/2014/main" id="{888F249B-0FA1-DF4C-B225-3B24E7E8EFF2}"/>
              </a:ext>
            </a:extLst>
          </p:cNvPr>
          <p:cNvSpPr/>
          <p:nvPr/>
        </p:nvSpPr>
        <p:spPr>
          <a:xfrm>
            <a:off x="587375" y="1548625"/>
            <a:ext cx="11017250" cy="291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bg1"/>
                </a:solidFill>
              </a:rPr>
              <a:t>多元化的传播渠道</a:t>
            </a:r>
            <a:endParaRPr lang="zh-CN" altLang="en-US" sz="1400" b="1" dirty="0">
              <a:solidFill>
                <a:schemeClr val="bg1"/>
              </a:solidFill>
            </a:endParaRPr>
          </a:p>
        </p:txBody>
      </p:sp>
      <p:grpSp>
        <p:nvGrpSpPr>
          <p:cNvPr id="6" name="Group 5">
            <a:extLst>
              <a:ext uri="{FF2B5EF4-FFF2-40B4-BE49-F238E27FC236}">
                <a16:creationId xmlns:a16="http://schemas.microsoft.com/office/drawing/2014/main" id="{9F6683FD-3107-E249-9901-154EF096E7F2}"/>
              </a:ext>
            </a:extLst>
          </p:cNvPr>
          <p:cNvGrpSpPr/>
          <p:nvPr/>
        </p:nvGrpSpPr>
        <p:grpSpPr>
          <a:xfrm>
            <a:off x="4445375" y="2392275"/>
            <a:ext cx="7009818" cy="2190029"/>
            <a:chOff x="4714359" y="4825164"/>
            <a:chExt cx="7009818" cy="2190029"/>
          </a:xfrm>
        </p:grpSpPr>
        <p:grpSp>
          <p:nvGrpSpPr>
            <p:cNvPr id="35" name="Group 34">
              <a:extLst>
                <a:ext uri="{FF2B5EF4-FFF2-40B4-BE49-F238E27FC236}">
                  <a16:creationId xmlns:a16="http://schemas.microsoft.com/office/drawing/2014/main" id="{2D72FA13-7283-0849-9DDE-07EF948913E5}"/>
                </a:ext>
              </a:extLst>
            </p:cNvPr>
            <p:cNvGrpSpPr/>
            <p:nvPr/>
          </p:nvGrpSpPr>
          <p:grpSpPr>
            <a:xfrm>
              <a:off x="4714359" y="4825164"/>
              <a:ext cx="7009818" cy="2190029"/>
              <a:chOff x="49998" y="4313381"/>
              <a:chExt cx="7989810" cy="2190029"/>
            </a:xfrm>
          </p:grpSpPr>
          <p:sp>
            <p:nvSpPr>
              <p:cNvPr id="36" name="TextBox 17">
                <a:extLst>
                  <a:ext uri="{FF2B5EF4-FFF2-40B4-BE49-F238E27FC236}">
                    <a16:creationId xmlns:a16="http://schemas.microsoft.com/office/drawing/2014/main" id="{590287F5-80CE-A54D-8891-F33852344E8B}"/>
                  </a:ext>
                </a:extLst>
              </p:cNvPr>
              <p:cNvSpPr txBox="1"/>
              <p:nvPr/>
            </p:nvSpPr>
            <p:spPr>
              <a:xfrm>
                <a:off x="979451" y="4637728"/>
                <a:ext cx="3260293" cy="1015663"/>
              </a:xfrm>
              <a:prstGeom prst="rect">
                <a:avLst/>
              </a:prstGeom>
              <a:noFill/>
            </p:spPr>
            <p:txBody>
              <a:bodyPr wrap="square" rtlCol="0">
                <a:spAutoFit/>
              </a:bodyPr>
              <a:lstStyle/>
              <a:p>
                <a:pPr algn="just">
                  <a:buClr>
                    <a:srgbClr val="2D97C8"/>
                  </a:buClr>
                </a:pPr>
                <a:r>
                  <a:rPr lang="ja-JP" altLang="en-US" sz="1200">
                    <a:latin typeface="+mn-ea"/>
                    <a:cs typeface="Heiti SC Light" charset="-122"/>
                  </a:rPr>
                  <a:t>首先自己要有一个非常清楚的品牌形象，然后通过网红（</a:t>
                </a:r>
                <a:r>
                  <a:rPr lang="en-GB" altLang="ja-JP" sz="1200" dirty="0">
                    <a:latin typeface="+mn-ea"/>
                    <a:cs typeface="Heiti SC Light" charset="-122"/>
                  </a:rPr>
                  <a:t>Influencer</a:t>
                </a:r>
                <a:r>
                  <a:rPr lang="ja-JP" altLang="en-GB" sz="1200">
                    <a:latin typeface="+mn-ea"/>
                    <a:cs typeface="Heiti SC Light" charset="-122"/>
                  </a:rPr>
                  <a:t>）、</a:t>
                </a:r>
                <a:r>
                  <a:rPr lang="ja-JP" altLang="en-US" sz="1200">
                    <a:latin typeface="+mn-ea"/>
                    <a:cs typeface="Heiti SC Light" charset="-122"/>
                  </a:rPr>
                  <a:t>艺人、</a:t>
                </a:r>
                <a:r>
                  <a:rPr lang="en-GB" altLang="ja-JP" sz="1200" dirty="0">
                    <a:latin typeface="+mn-ea"/>
                    <a:cs typeface="Heiti SC Light" charset="-122"/>
                  </a:rPr>
                  <a:t>KOL</a:t>
                </a:r>
                <a:r>
                  <a:rPr lang="ja-JP" altLang="en-US" sz="1200">
                    <a:latin typeface="+mn-ea"/>
                    <a:cs typeface="Heiti SC Light" charset="-122"/>
                  </a:rPr>
                  <a:t>进行传播（但凡有一个艺人参与了，受众也会有拓展）。</a:t>
                </a:r>
                <a:endParaRPr lang="en-US" altLang="zh-CN" sz="1200" b="1" dirty="0">
                  <a:latin typeface="+mn-ea"/>
                  <a:cs typeface="Heiti SC Light" charset="-122"/>
                </a:endParaRPr>
              </a:p>
              <a:p>
                <a:pPr algn="r">
                  <a:buClr>
                    <a:srgbClr val="2D97C8"/>
                  </a:buClr>
                </a:pPr>
                <a:r>
                  <a:rPr lang="en-US" altLang="zh-CN" sz="1200" b="1" dirty="0">
                    <a:latin typeface="+mn-ea"/>
                    <a:cs typeface="Heiti SC Light" charset="-122"/>
                  </a:rPr>
                  <a:t>–––––</a:t>
                </a:r>
                <a:r>
                  <a:rPr lang="zh-CN" altLang="en-US" sz="1200" b="1" dirty="0">
                    <a:latin typeface="+mn-ea"/>
                    <a:cs typeface="Heiti SC Light" charset="-122"/>
                  </a:rPr>
                  <a:t> </a:t>
                </a:r>
                <a:r>
                  <a:rPr lang="en-US" altLang="zh-CN" sz="1200" b="1" dirty="0">
                    <a:latin typeface="+mn-ea"/>
                    <a:cs typeface="Heiti SC Light" charset="-122"/>
                  </a:rPr>
                  <a:t>WWF</a:t>
                </a:r>
                <a:r>
                  <a:rPr lang="ja-JP" altLang="en-US" sz="1200" b="1">
                    <a:latin typeface="+mn-ea"/>
                    <a:cs typeface="Heiti SC Light" charset="-122"/>
                  </a:rPr>
                  <a:t>品牌传播专家 </a:t>
                </a:r>
                <a:endParaRPr lang="zh-CN" altLang="en-US" sz="1200" b="1" dirty="0">
                  <a:latin typeface="+mn-ea"/>
                  <a:cs typeface="Heiti SC Light" charset="-122"/>
                </a:endParaRPr>
              </a:p>
            </p:txBody>
          </p:sp>
          <p:cxnSp>
            <p:nvCxnSpPr>
              <p:cNvPr id="37" name="Straight Connector 22">
                <a:extLst>
                  <a:ext uri="{FF2B5EF4-FFF2-40B4-BE49-F238E27FC236}">
                    <a16:creationId xmlns:a16="http://schemas.microsoft.com/office/drawing/2014/main" id="{8D388535-B70D-1640-A135-21AB7EABD45A}"/>
                  </a:ext>
                </a:extLst>
              </p:cNvPr>
              <p:cNvCxnSpPr>
                <a:cxnSpLocks/>
              </p:cNvCxnSpPr>
              <p:nvPr/>
            </p:nvCxnSpPr>
            <p:spPr>
              <a:xfrm flipH="1">
                <a:off x="1025087" y="4534052"/>
                <a:ext cx="669346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22">
                <a:extLst>
                  <a:ext uri="{FF2B5EF4-FFF2-40B4-BE49-F238E27FC236}">
                    <a16:creationId xmlns:a16="http://schemas.microsoft.com/office/drawing/2014/main" id="{96C012EF-6DBD-FD49-B62C-C00BDC139CF2}"/>
                  </a:ext>
                </a:extLst>
              </p:cNvPr>
              <p:cNvCxnSpPr>
                <a:cxnSpLocks/>
              </p:cNvCxnSpPr>
              <p:nvPr/>
            </p:nvCxnSpPr>
            <p:spPr>
              <a:xfrm flipH="1">
                <a:off x="979451" y="5685128"/>
                <a:ext cx="673910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Rectangle 40">
                <a:extLst>
                  <a:ext uri="{FF2B5EF4-FFF2-40B4-BE49-F238E27FC236}">
                    <a16:creationId xmlns:a16="http://schemas.microsoft.com/office/drawing/2014/main" id="{9027EA55-2BE2-C64F-AD80-97E8274D4558}"/>
                  </a:ext>
                </a:extLst>
              </p:cNvPr>
              <p:cNvSpPr>
                <a:spLocks noChangeArrowheads="1"/>
              </p:cNvSpPr>
              <p:nvPr>
                <p:custDataLst>
                  <p:tags r:id="rId1"/>
                </p:custDataLst>
              </p:nvPr>
            </p:nvSpPr>
            <p:spPr bwMode="gray">
              <a:xfrm>
                <a:off x="49998" y="4313381"/>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chemeClr val="accent2"/>
                    </a:solidFill>
                    <a:latin typeface="+mn-ea"/>
                    <a:cs typeface="Arial" pitchFamily="34" charset="0"/>
                  </a:rPr>
                  <a:t>“</a:t>
                </a:r>
              </a:p>
            </p:txBody>
          </p:sp>
          <p:sp>
            <p:nvSpPr>
              <p:cNvPr id="40" name="Rectangle 40">
                <a:extLst>
                  <a:ext uri="{FF2B5EF4-FFF2-40B4-BE49-F238E27FC236}">
                    <a16:creationId xmlns:a16="http://schemas.microsoft.com/office/drawing/2014/main" id="{4DCA5F6F-60F8-874E-BCBA-31893D163945}"/>
                  </a:ext>
                </a:extLst>
              </p:cNvPr>
              <p:cNvSpPr>
                <a:spLocks noChangeArrowheads="1"/>
              </p:cNvSpPr>
              <p:nvPr>
                <p:custDataLst>
                  <p:tags r:id="rId2"/>
                </p:custDataLst>
              </p:nvPr>
            </p:nvSpPr>
            <p:spPr bwMode="gray">
              <a:xfrm>
                <a:off x="7193422" y="5487747"/>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chemeClr val="accent2"/>
                    </a:solidFill>
                    <a:latin typeface="+mn-ea"/>
                    <a:cs typeface="Arial" pitchFamily="34" charset="0"/>
                  </a:rPr>
                  <a:t>“</a:t>
                </a:r>
              </a:p>
            </p:txBody>
          </p:sp>
        </p:grpSp>
        <p:sp>
          <p:nvSpPr>
            <p:cNvPr id="44" name="TextBox 17">
              <a:extLst>
                <a:ext uri="{FF2B5EF4-FFF2-40B4-BE49-F238E27FC236}">
                  <a16:creationId xmlns:a16="http://schemas.microsoft.com/office/drawing/2014/main" id="{02A99A6F-141A-3D48-8118-D8CB70F80335}"/>
                </a:ext>
              </a:extLst>
            </p:cNvPr>
            <p:cNvSpPr txBox="1"/>
            <p:nvPr/>
          </p:nvSpPr>
          <p:spPr>
            <a:xfrm>
              <a:off x="8733404" y="5137249"/>
              <a:ext cx="2936239" cy="1015663"/>
            </a:xfrm>
            <a:prstGeom prst="rect">
              <a:avLst/>
            </a:prstGeom>
            <a:noFill/>
          </p:spPr>
          <p:txBody>
            <a:bodyPr wrap="square" rtlCol="0">
              <a:spAutoFit/>
            </a:bodyPr>
            <a:lstStyle/>
            <a:p>
              <a:pPr algn="just">
                <a:buClr>
                  <a:srgbClr val="2D97C8"/>
                </a:buClr>
              </a:pPr>
              <a:r>
                <a:rPr lang="ja-JP" altLang="en-US" sz="1200">
                  <a:latin typeface="+mn-ea"/>
                  <a:cs typeface="Heiti SC Light" charset="-122"/>
                </a:rPr>
                <a:t>线上在微博上和大</a:t>
              </a:r>
              <a:r>
                <a:rPr lang="en-GB" altLang="ja-JP" sz="1200" dirty="0">
                  <a:latin typeface="+mn-ea"/>
                  <a:cs typeface="Heiti SC Light" charset="-122"/>
                </a:rPr>
                <a:t>V</a:t>
              </a:r>
              <a:r>
                <a:rPr lang="ja-JP" altLang="en-GB" sz="1200">
                  <a:latin typeface="+mn-ea"/>
                  <a:cs typeface="Heiti SC Light" charset="-122"/>
                </a:rPr>
                <a:t>，</a:t>
              </a:r>
              <a:r>
                <a:rPr lang="ja-JP" altLang="en-US" sz="1200">
                  <a:latin typeface="+mn-ea"/>
                  <a:cs typeface="Heiti SC Light" charset="-122"/>
                </a:rPr>
                <a:t>明星做话题性的互动，同时线下邀请</a:t>
              </a:r>
              <a:r>
                <a:rPr lang="en-GB" altLang="ja-JP" sz="1200" dirty="0">
                  <a:latin typeface="+mn-ea"/>
                  <a:cs typeface="Heiti SC Light" charset="-122"/>
                </a:rPr>
                <a:t>KOL</a:t>
              </a:r>
              <a:r>
                <a:rPr lang="ja-JP" altLang="en-US" sz="1200">
                  <a:latin typeface="+mn-ea"/>
                  <a:cs typeface="Heiti SC Light" charset="-122"/>
                </a:rPr>
                <a:t>做保护地的实地探访，通过他们的影响力吧保护地的概念以及桃花源在做的事情传递出去。</a:t>
              </a:r>
            </a:p>
            <a:p>
              <a:pPr algn="r">
                <a:buClr>
                  <a:srgbClr val="2D97C8"/>
                </a:buClr>
              </a:pPr>
              <a:r>
                <a:rPr lang="en-US" altLang="zh-CN" sz="1200" b="1" dirty="0">
                  <a:latin typeface="+mn-ea"/>
                  <a:cs typeface="Heiti SC Light" charset="-122"/>
                </a:rPr>
                <a:t>–––––</a:t>
              </a:r>
              <a:r>
                <a:rPr lang="zh-CN" altLang="en-US" sz="1200" b="1" dirty="0">
                  <a:latin typeface="+mn-ea"/>
                  <a:cs typeface="Heiti SC Light" charset="-122"/>
                </a:rPr>
                <a:t> </a:t>
              </a:r>
              <a:r>
                <a:rPr lang="ja-JP" altLang="en-GB" sz="1200" b="1">
                  <a:latin typeface="+mn-ea"/>
                  <a:cs typeface="Heiti SC Light" charset="-122"/>
                </a:rPr>
                <a:t>桃花源</a:t>
              </a:r>
              <a:r>
                <a:rPr lang="ja-JP" altLang="en-US" sz="1200" b="1">
                  <a:latin typeface="+mn-ea"/>
                  <a:cs typeface="Heiti SC Light" charset="-122"/>
                </a:rPr>
                <a:t>品牌传播专家  </a:t>
              </a:r>
              <a:endParaRPr lang="zh-CN" altLang="en-US" sz="1200" b="1" dirty="0">
                <a:latin typeface="+mn-ea"/>
                <a:cs typeface="Heiti SC Light" charset="-122"/>
              </a:endParaRPr>
            </a:p>
          </p:txBody>
        </p:sp>
      </p:grpSp>
      <p:grpSp>
        <p:nvGrpSpPr>
          <p:cNvPr id="7" name="Group 6">
            <a:extLst>
              <a:ext uri="{FF2B5EF4-FFF2-40B4-BE49-F238E27FC236}">
                <a16:creationId xmlns:a16="http://schemas.microsoft.com/office/drawing/2014/main" id="{8105E284-BEE1-1E47-B5F2-04686F38BD01}"/>
              </a:ext>
            </a:extLst>
          </p:cNvPr>
          <p:cNvGrpSpPr/>
          <p:nvPr/>
        </p:nvGrpSpPr>
        <p:grpSpPr>
          <a:xfrm>
            <a:off x="918720" y="2734465"/>
            <a:ext cx="3776837" cy="1015662"/>
            <a:chOff x="1404999" y="5068527"/>
            <a:chExt cx="3776837" cy="1015662"/>
          </a:xfrm>
        </p:grpSpPr>
        <p:sp>
          <p:nvSpPr>
            <p:cNvPr id="33" name="矩形: 圆角 2">
              <a:extLst>
                <a:ext uri="{FF2B5EF4-FFF2-40B4-BE49-F238E27FC236}">
                  <a16:creationId xmlns:a16="http://schemas.microsoft.com/office/drawing/2014/main" id="{25925413-A588-C14C-863F-9053EE64DE50}"/>
                </a:ext>
              </a:extLst>
            </p:cNvPr>
            <p:cNvSpPr/>
            <p:nvPr/>
          </p:nvSpPr>
          <p:spPr>
            <a:xfrm>
              <a:off x="1404999" y="5068527"/>
              <a:ext cx="3776837" cy="1015662"/>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97">
              <a:extLst>
                <a:ext uri="{FF2B5EF4-FFF2-40B4-BE49-F238E27FC236}">
                  <a16:creationId xmlns:a16="http://schemas.microsoft.com/office/drawing/2014/main" id="{AEEFB472-411F-0245-8DAC-C62D15456FFD}"/>
                </a:ext>
              </a:extLst>
            </p:cNvPr>
            <p:cNvSpPr txBox="1"/>
            <p:nvPr/>
          </p:nvSpPr>
          <p:spPr>
            <a:xfrm>
              <a:off x="1417647" y="5137249"/>
              <a:ext cx="3645712" cy="307777"/>
            </a:xfrm>
            <a:prstGeom prst="rect">
              <a:avLst/>
            </a:prstGeom>
            <a:noFill/>
          </p:spPr>
          <p:txBody>
            <a:bodyPr wrap="square" rtlCol="0">
              <a:spAutoFit/>
            </a:bodyPr>
            <a:lstStyle/>
            <a:p>
              <a:pPr algn="ctr">
                <a:buClr>
                  <a:srgbClr val="2D97C8"/>
                </a:buClr>
              </a:pPr>
              <a:r>
                <a:rPr lang="ja-JP" altLang="en-US" sz="1400" b="1" i="1" u="sng">
                  <a:latin typeface="Arial" panose="020B0604020202020204" pitchFamily="34" charset="0"/>
                  <a:ea typeface="微软雅黑" panose="020B0503020204020204" pitchFamily="34" charset="-122"/>
                  <a:cs typeface="+mn-ea"/>
                  <a:sym typeface="Arial" panose="020B0604020202020204" pitchFamily="34" charset="0"/>
                </a:rPr>
                <a:t>对标访谈中提到最多的传播渠道</a:t>
              </a:r>
              <a:r>
                <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400" b="1" i="1" u="sng"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400" b="1" i="1" u="sng" dirty="0">
                  <a:latin typeface="Arial" panose="020B0604020202020204" pitchFamily="34" charset="0"/>
                  <a:ea typeface="微软雅黑" panose="020B0503020204020204" pitchFamily="34" charset="-122"/>
                  <a:cs typeface="+mn-ea"/>
                  <a:sym typeface="Arial" panose="020B0604020202020204" pitchFamily="34" charset="0"/>
                </a:rPr>
                <a:t>KOL</a:t>
              </a:r>
              <a:endParaRPr lang="zh-CN" altLang="en-US" sz="1400" b="1" i="1" u="sng"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ïṣľîḍé">
              <a:extLst>
                <a:ext uri="{FF2B5EF4-FFF2-40B4-BE49-F238E27FC236}">
                  <a16:creationId xmlns:a16="http://schemas.microsoft.com/office/drawing/2014/main" id="{56730163-8878-5A43-BB8A-13CE0898AF5A}"/>
                </a:ext>
              </a:extLst>
            </p:cNvPr>
            <p:cNvSpPr/>
            <p:nvPr/>
          </p:nvSpPr>
          <p:spPr bwMode="auto">
            <a:xfrm>
              <a:off x="1698092" y="5474765"/>
              <a:ext cx="3392928" cy="50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2"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Wingdings" pitchFamily="2" charset="2"/>
                <a:buChar char="ü"/>
              </a:pPr>
              <a:r>
                <a:rPr lang="ja-JP" altLang="en-US" sz="1200" b="1" kern="0">
                  <a:solidFill>
                    <a:srgbClr val="808080">
                      <a:lumMod val="75000"/>
                    </a:srgbClr>
                  </a:solidFill>
                  <a:latin typeface="+mn-ea"/>
                </a:rPr>
                <a:t>提升品牌形象</a:t>
              </a:r>
              <a:endParaRPr lang="en-GB" altLang="ja-JP" sz="1200" b="1" kern="0" dirty="0">
                <a:solidFill>
                  <a:srgbClr val="808080">
                    <a:lumMod val="75000"/>
                  </a:srgbClr>
                </a:solidFill>
                <a:latin typeface="+mn-ea"/>
              </a:endParaRPr>
            </a:p>
            <a:p>
              <a:pPr marL="171450" indent="-171450">
                <a:lnSpc>
                  <a:spcPct val="120000"/>
                </a:lnSpc>
                <a:buFont typeface="Wingdings" pitchFamily="2" charset="2"/>
                <a:buChar char="ü"/>
              </a:pPr>
              <a:r>
                <a:rPr lang="ja-JP" altLang="en-US" sz="1200" b="1" kern="0">
                  <a:solidFill>
                    <a:srgbClr val="808080">
                      <a:lumMod val="75000"/>
                    </a:srgbClr>
                  </a:solidFill>
                  <a:latin typeface="+mn-ea"/>
                </a:rPr>
                <a:t>更快触达人群</a:t>
              </a:r>
              <a:endParaRPr lang="en-GB" altLang="ja-JP" sz="1200" b="1" kern="0" dirty="0">
                <a:solidFill>
                  <a:srgbClr val="808080">
                    <a:lumMod val="75000"/>
                  </a:srgbClr>
                </a:solidFill>
                <a:latin typeface="+mn-ea"/>
              </a:endParaRPr>
            </a:p>
            <a:p>
              <a:pPr marL="171450" indent="-171450">
                <a:lnSpc>
                  <a:spcPct val="120000"/>
                </a:lnSpc>
                <a:buFont typeface="Wingdings" pitchFamily="2" charset="2"/>
                <a:buChar char="ü"/>
              </a:pPr>
              <a:endParaRPr lang="en-GB" altLang="ja-JP" sz="1200" b="1" kern="0" dirty="0">
                <a:solidFill>
                  <a:srgbClr val="808080">
                    <a:lumMod val="75000"/>
                  </a:srgbClr>
                </a:solidFill>
                <a:latin typeface="+mn-ea"/>
              </a:endParaRPr>
            </a:p>
            <a:p>
              <a:pPr marL="171450" indent="-171450">
                <a:lnSpc>
                  <a:spcPct val="120000"/>
                </a:lnSpc>
                <a:buFont typeface="Wingdings" pitchFamily="2" charset="2"/>
                <a:buChar char="ü"/>
              </a:pPr>
              <a:r>
                <a:rPr lang="ja-JP" altLang="en-US" sz="1200" b="1" kern="0">
                  <a:solidFill>
                    <a:srgbClr val="808080">
                      <a:lumMod val="75000"/>
                    </a:srgbClr>
                  </a:solidFill>
                  <a:latin typeface="+mn-ea"/>
                </a:rPr>
                <a:t>拓展受众群体</a:t>
              </a:r>
              <a:endParaRPr lang="en-GB" altLang="ja-JP" sz="1200" b="1" kern="0" dirty="0">
                <a:solidFill>
                  <a:srgbClr val="808080">
                    <a:lumMod val="75000"/>
                  </a:srgbClr>
                </a:solidFill>
                <a:latin typeface="+mn-ea"/>
              </a:endParaRPr>
            </a:p>
            <a:p>
              <a:pPr marL="171450" indent="-171450">
                <a:lnSpc>
                  <a:spcPct val="120000"/>
                </a:lnSpc>
                <a:buFont typeface="Wingdings" pitchFamily="2" charset="2"/>
                <a:buChar char="ü"/>
              </a:pPr>
              <a:r>
                <a:rPr lang="ja-JP" altLang="en-GB" sz="1200" b="1" kern="0">
                  <a:solidFill>
                    <a:srgbClr val="808080">
                      <a:lumMod val="75000"/>
                    </a:srgbClr>
                  </a:solidFill>
                  <a:latin typeface="+mn-ea"/>
                </a:rPr>
                <a:t>粉丝</a:t>
              </a:r>
              <a:r>
                <a:rPr lang="ja-JP" altLang="en-US" sz="1200" b="1" kern="0">
                  <a:solidFill>
                    <a:srgbClr val="808080">
                      <a:lumMod val="75000"/>
                    </a:srgbClr>
                  </a:solidFill>
                  <a:latin typeface="+mn-ea"/>
                </a:rPr>
                <a:t>粘性更高</a:t>
              </a:r>
              <a:endParaRPr lang="en-GB" altLang="ja-JP" sz="1200" b="1" kern="0" dirty="0">
                <a:solidFill>
                  <a:srgbClr val="808080">
                    <a:lumMod val="75000"/>
                  </a:srgbClr>
                </a:solidFill>
                <a:latin typeface="+mn-ea"/>
              </a:endParaRPr>
            </a:p>
            <a:p>
              <a:pPr marL="171450" indent="-171450">
                <a:lnSpc>
                  <a:spcPct val="120000"/>
                </a:lnSpc>
                <a:buFont typeface="Wingdings" pitchFamily="2" charset="2"/>
                <a:buChar char="ü"/>
              </a:pPr>
              <a:endParaRPr lang="en-US" altLang="zh-CN" sz="1200" kern="0" dirty="0">
                <a:solidFill>
                  <a:srgbClr val="808080">
                    <a:lumMod val="75000"/>
                  </a:srgbClr>
                </a:solidFill>
                <a:latin typeface="+mn-ea"/>
              </a:endParaRPr>
            </a:p>
          </p:txBody>
        </p:sp>
      </p:grpSp>
      <p:sp>
        <p:nvSpPr>
          <p:cNvPr id="41" name="矩形: 圆角 40">
            <a:extLst>
              <a:ext uri="{FF2B5EF4-FFF2-40B4-BE49-F238E27FC236}">
                <a16:creationId xmlns:a16="http://schemas.microsoft.com/office/drawing/2014/main" id="{7ABAAEA6-8866-FB49-B359-C98E08974281}"/>
              </a:ext>
            </a:extLst>
          </p:cNvPr>
          <p:cNvSpPr/>
          <p:nvPr/>
        </p:nvSpPr>
        <p:spPr>
          <a:xfrm>
            <a:off x="1136015" y="1983257"/>
            <a:ext cx="1800000" cy="477438"/>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2898D8"/>
                </a:solidFill>
              </a:rPr>
              <a:t>KOL</a:t>
            </a:r>
            <a:endParaRPr lang="ja-JP" altLang="en-US" sz="1400" b="1" dirty="0">
              <a:solidFill>
                <a:srgbClr val="2898D8"/>
              </a:solidFill>
            </a:endParaRPr>
          </a:p>
        </p:txBody>
      </p:sp>
      <p:sp>
        <p:nvSpPr>
          <p:cNvPr id="42" name="矩形: 圆角 40">
            <a:extLst>
              <a:ext uri="{FF2B5EF4-FFF2-40B4-BE49-F238E27FC236}">
                <a16:creationId xmlns:a16="http://schemas.microsoft.com/office/drawing/2014/main" id="{23CA1D84-116A-C940-8BC9-A1DEB3725F21}"/>
              </a:ext>
            </a:extLst>
          </p:cNvPr>
          <p:cNvSpPr/>
          <p:nvPr/>
        </p:nvSpPr>
        <p:spPr>
          <a:xfrm>
            <a:off x="3210181" y="1983257"/>
            <a:ext cx="1800000" cy="477438"/>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微博</a:t>
            </a:r>
            <a:r>
              <a:rPr lang="zh-CN" altLang="en-US" sz="1400" b="1" dirty="0">
                <a:solidFill>
                  <a:srgbClr val="2898D8"/>
                </a:solidFill>
              </a:rPr>
              <a:t>，</a:t>
            </a:r>
            <a:r>
              <a:rPr lang="ja-JP" altLang="en-US" sz="1400" b="1">
                <a:solidFill>
                  <a:srgbClr val="2898D8"/>
                </a:solidFill>
              </a:rPr>
              <a:t>微信</a:t>
            </a:r>
            <a:endParaRPr lang="ja-JP" altLang="en-US" sz="1400" b="1" dirty="0">
              <a:solidFill>
                <a:srgbClr val="2898D8"/>
              </a:solidFill>
            </a:endParaRPr>
          </a:p>
        </p:txBody>
      </p:sp>
      <p:sp>
        <p:nvSpPr>
          <p:cNvPr id="43" name="矩形: 圆角 40">
            <a:extLst>
              <a:ext uri="{FF2B5EF4-FFF2-40B4-BE49-F238E27FC236}">
                <a16:creationId xmlns:a16="http://schemas.microsoft.com/office/drawing/2014/main" id="{EF527918-C445-F840-A87B-86FC2806BE2F}"/>
              </a:ext>
            </a:extLst>
          </p:cNvPr>
          <p:cNvSpPr/>
          <p:nvPr/>
        </p:nvSpPr>
        <p:spPr>
          <a:xfrm>
            <a:off x="5284347" y="1999462"/>
            <a:ext cx="1800000" cy="445029"/>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GB" sz="1400" b="1">
                <a:solidFill>
                  <a:srgbClr val="2898D8"/>
                </a:solidFill>
              </a:rPr>
              <a:t>官网</a:t>
            </a:r>
            <a:endParaRPr lang="ja-JP" altLang="en-US" sz="1400" b="1" dirty="0">
              <a:solidFill>
                <a:srgbClr val="2898D8"/>
              </a:solidFill>
            </a:endParaRPr>
          </a:p>
        </p:txBody>
      </p:sp>
      <p:sp>
        <p:nvSpPr>
          <p:cNvPr id="46" name="矩形: 圆角 40">
            <a:extLst>
              <a:ext uri="{FF2B5EF4-FFF2-40B4-BE49-F238E27FC236}">
                <a16:creationId xmlns:a16="http://schemas.microsoft.com/office/drawing/2014/main" id="{C90EAA3B-6795-1645-88A4-4FD5EE174C9F}"/>
              </a:ext>
            </a:extLst>
          </p:cNvPr>
          <p:cNvSpPr/>
          <p:nvPr/>
        </p:nvSpPr>
        <p:spPr>
          <a:xfrm>
            <a:off x="7358513" y="1999462"/>
            <a:ext cx="1800000" cy="445028"/>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传统新闻媒体</a:t>
            </a:r>
          </a:p>
        </p:txBody>
      </p:sp>
      <p:sp>
        <p:nvSpPr>
          <p:cNvPr id="47" name="矩形: 圆角 40">
            <a:extLst>
              <a:ext uri="{FF2B5EF4-FFF2-40B4-BE49-F238E27FC236}">
                <a16:creationId xmlns:a16="http://schemas.microsoft.com/office/drawing/2014/main" id="{0B80EF02-1BC5-A748-92B1-56EFB0AD74C6}"/>
              </a:ext>
            </a:extLst>
          </p:cNvPr>
          <p:cNvSpPr/>
          <p:nvPr/>
        </p:nvSpPr>
        <p:spPr>
          <a:xfrm>
            <a:off x="9432679" y="1999462"/>
            <a:ext cx="1800000" cy="445029"/>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相关方协助传播</a:t>
            </a:r>
            <a:r>
              <a:rPr lang="zh-CN" altLang="en-US" sz="1400" b="1" dirty="0">
                <a:solidFill>
                  <a:srgbClr val="2898D8"/>
                </a:solidFill>
              </a:rPr>
              <a:t>（</a:t>
            </a:r>
            <a:r>
              <a:rPr lang="ja-JP" altLang="en-US" sz="1400" b="1" dirty="0">
                <a:solidFill>
                  <a:srgbClr val="2898D8"/>
                </a:solidFill>
              </a:rPr>
              <a:t>阿里巴巴</a:t>
            </a:r>
            <a:r>
              <a:rPr lang="zh-CN" altLang="en-US" sz="1400" b="1" dirty="0">
                <a:solidFill>
                  <a:srgbClr val="2898D8"/>
                </a:solidFill>
              </a:rPr>
              <a:t>）</a:t>
            </a:r>
            <a:endParaRPr lang="ja-JP" altLang="en-US" sz="1400" b="1" dirty="0">
              <a:solidFill>
                <a:srgbClr val="2898D8"/>
              </a:solidFill>
            </a:endParaRPr>
          </a:p>
        </p:txBody>
      </p:sp>
      <p:sp>
        <p:nvSpPr>
          <p:cNvPr id="48" name="矩形 75">
            <a:extLst>
              <a:ext uri="{FF2B5EF4-FFF2-40B4-BE49-F238E27FC236}">
                <a16:creationId xmlns:a16="http://schemas.microsoft.com/office/drawing/2014/main" id="{56D556C6-BA10-5E4D-B04A-A9BCE59760D2}"/>
              </a:ext>
            </a:extLst>
          </p:cNvPr>
          <p:cNvSpPr/>
          <p:nvPr/>
        </p:nvSpPr>
        <p:spPr>
          <a:xfrm>
            <a:off x="4701099" y="4348571"/>
            <a:ext cx="1201533" cy="858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bg1"/>
                </a:solidFill>
              </a:rPr>
              <a:t>热度</a:t>
            </a:r>
            <a:endParaRPr lang="zh-CN" altLang="en-US" b="1" dirty="0">
              <a:solidFill>
                <a:schemeClr val="bg1"/>
              </a:solidFill>
            </a:endParaRPr>
          </a:p>
        </p:txBody>
      </p:sp>
      <p:sp>
        <p:nvSpPr>
          <p:cNvPr id="49" name="ïṣľîḍé">
            <a:extLst>
              <a:ext uri="{FF2B5EF4-FFF2-40B4-BE49-F238E27FC236}">
                <a16:creationId xmlns:a16="http://schemas.microsoft.com/office/drawing/2014/main" id="{447FB8F2-7135-E241-B3A7-A5EFFADEABEE}"/>
              </a:ext>
            </a:extLst>
          </p:cNvPr>
          <p:cNvSpPr/>
          <p:nvPr/>
        </p:nvSpPr>
        <p:spPr bwMode="auto">
          <a:xfrm>
            <a:off x="604083" y="4358651"/>
            <a:ext cx="3916907" cy="11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endParaRPr lang="zh-CN" altLang="en-US" sz="1200" dirty="0"/>
          </a:p>
        </p:txBody>
      </p:sp>
      <p:sp>
        <p:nvSpPr>
          <p:cNvPr id="50" name="矩形 30">
            <a:extLst>
              <a:ext uri="{FF2B5EF4-FFF2-40B4-BE49-F238E27FC236}">
                <a16:creationId xmlns:a16="http://schemas.microsoft.com/office/drawing/2014/main" id="{1B4D095C-8C48-7246-A067-0353539547FB}"/>
              </a:ext>
            </a:extLst>
          </p:cNvPr>
          <p:cNvSpPr/>
          <p:nvPr/>
        </p:nvSpPr>
        <p:spPr>
          <a:xfrm>
            <a:off x="620336" y="4348571"/>
            <a:ext cx="3916907" cy="8587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a:t>抓住</a:t>
            </a:r>
            <a:endParaRPr lang="zh-CN" altLang="en-US" dirty="0"/>
          </a:p>
        </p:txBody>
      </p:sp>
      <p:sp>
        <p:nvSpPr>
          <p:cNvPr id="51" name="矩形 75">
            <a:extLst>
              <a:ext uri="{FF2B5EF4-FFF2-40B4-BE49-F238E27FC236}">
                <a16:creationId xmlns:a16="http://schemas.microsoft.com/office/drawing/2014/main" id="{07A0E7AA-9471-C94F-B951-400F8CB9D880}"/>
              </a:ext>
            </a:extLst>
          </p:cNvPr>
          <p:cNvSpPr/>
          <p:nvPr/>
        </p:nvSpPr>
        <p:spPr>
          <a:xfrm>
            <a:off x="6262849" y="4350478"/>
            <a:ext cx="1201533" cy="854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bg1"/>
                </a:solidFill>
              </a:rPr>
              <a:t>诱因</a:t>
            </a:r>
            <a:endParaRPr lang="zh-CN" altLang="en-US" b="1" dirty="0">
              <a:solidFill>
                <a:schemeClr val="bg1"/>
              </a:solidFill>
            </a:endParaRPr>
          </a:p>
        </p:txBody>
      </p:sp>
      <p:sp>
        <p:nvSpPr>
          <p:cNvPr id="52" name="ïṣľîḍé">
            <a:extLst>
              <a:ext uri="{FF2B5EF4-FFF2-40B4-BE49-F238E27FC236}">
                <a16:creationId xmlns:a16="http://schemas.microsoft.com/office/drawing/2014/main" id="{7D071B70-A8D4-1F4D-B7D0-2928107F8410}"/>
              </a:ext>
            </a:extLst>
          </p:cNvPr>
          <p:cNvSpPr/>
          <p:nvPr/>
        </p:nvSpPr>
        <p:spPr bwMode="auto">
          <a:xfrm>
            <a:off x="7651428" y="4417085"/>
            <a:ext cx="3916907" cy="75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ja-JP" altLang="en-US" sz="1200" b="1"/>
              <a:t>反复强调品牌形象和日常关键词，加强加强记忆</a:t>
            </a:r>
            <a:endParaRPr lang="en-GB" altLang="ja-JP" sz="1200" b="1" dirty="0"/>
          </a:p>
          <a:p>
            <a:pPr>
              <a:lnSpc>
                <a:spcPct val="120000"/>
              </a:lnSpc>
            </a:pPr>
            <a:r>
              <a:rPr lang="zh-CN" altLang="en-US" sz="1200" kern="0" dirty="0">
                <a:solidFill>
                  <a:srgbClr val="808080">
                    <a:lumMod val="75000"/>
                  </a:srgbClr>
                </a:solidFill>
                <a:latin typeface="+mn-ea"/>
              </a:rPr>
              <a:t>所有渠道统一色调，加强品牌记忆；反复提及关键词，</a:t>
            </a:r>
            <a:r>
              <a:rPr lang="ja-JP" altLang="en-US" sz="1200" kern="0">
                <a:solidFill>
                  <a:srgbClr val="808080">
                    <a:lumMod val="75000"/>
                  </a:srgbClr>
                </a:solidFill>
                <a:latin typeface="+mn-ea"/>
              </a:rPr>
              <a:t>越是与受众息息相关越能引发诱因</a:t>
            </a:r>
            <a:endParaRPr lang="en-US" altLang="zh-CN" sz="1200" kern="0" dirty="0">
              <a:solidFill>
                <a:srgbClr val="808080">
                  <a:lumMod val="75000"/>
                </a:srgbClr>
              </a:solidFill>
              <a:latin typeface="+mn-ea"/>
            </a:endParaRPr>
          </a:p>
        </p:txBody>
      </p:sp>
      <p:sp>
        <p:nvSpPr>
          <p:cNvPr id="53" name="矩形 30">
            <a:extLst>
              <a:ext uri="{FF2B5EF4-FFF2-40B4-BE49-F238E27FC236}">
                <a16:creationId xmlns:a16="http://schemas.microsoft.com/office/drawing/2014/main" id="{9A94B25E-1268-1041-AA00-297D9EA45CFD}"/>
              </a:ext>
            </a:extLst>
          </p:cNvPr>
          <p:cNvSpPr/>
          <p:nvPr/>
        </p:nvSpPr>
        <p:spPr>
          <a:xfrm>
            <a:off x="7628238" y="4348571"/>
            <a:ext cx="3916907" cy="8587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75">
            <a:extLst>
              <a:ext uri="{FF2B5EF4-FFF2-40B4-BE49-F238E27FC236}">
                <a16:creationId xmlns:a16="http://schemas.microsoft.com/office/drawing/2014/main" id="{AAB9E989-421D-6943-A36C-3371355AEA94}"/>
              </a:ext>
            </a:extLst>
          </p:cNvPr>
          <p:cNvSpPr/>
          <p:nvPr/>
        </p:nvSpPr>
        <p:spPr>
          <a:xfrm>
            <a:off x="4701099" y="5304557"/>
            <a:ext cx="1201533" cy="858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bg1"/>
                </a:solidFill>
              </a:rPr>
              <a:t>情绪</a:t>
            </a:r>
            <a:endParaRPr lang="zh-CN" altLang="en-US" b="1" dirty="0">
              <a:solidFill>
                <a:schemeClr val="bg1"/>
              </a:solidFill>
            </a:endParaRPr>
          </a:p>
        </p:txBody>
      </p:sp>
      <p:sp>
        <p:nvSpPr>
          <p:cNvPr id="55" name="ïṣľîḍé">
            <a:extLst>
              <a:ext uri="{FF2B5EF4-FFF2-40B4-BE49-F238E27FC236}">
                <a16:creationId xmlns:a16="http://schemas.microsoft.com/office/drawing/2014/main" id="{3942AC4F-04E7-EC43-B27A-921DA998F92E}"/>
              </a:ext>
            </a:extLst>
          </p:cNvPr>
          <p:cNvSpPr/>
          <p:nvPr/>
        </p:nvSpPr>
        <p:spPr bwMode="auto">
          <a:xfrm>
            <a:off x="735101" y="4504877"/>
            <a:ext cx="3605781" cy="57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ja-JP" altLang="en-GB" sz="1200" b="1"/>
              <a:t>抓住</a:t>
            </a:r>
            <a:r>
              <a:rPr lang="ja-JP" altLang="en-US" sz="1200" b="1"/>
              <a:t>热点话题</a:t>
            </a:r>
            <a:r>
              <a:rPr lang="zh-CN" altLang="en-US" sz="1200" b="1" dirty="0"/>
              <a:t>，</a:t>
            </a:r>
            <a:r>
              <a:rPr lang="ja-JP" altLang="en-US" sz="1200" b="1"/>
              <a:t>借助社会热点使读者产生兴趣</a:t>
            </a:r>
            <a:endParaRPr lang="en-GB" altLang="ja-JP" sz="1200" b="1" dirty="0"/>
          </a:p>
          <a:p>
            <a:pPr>
              <a:lnSpc>
                <a:spcPct val="120000"/>
              </a:lnSpc>
            </a:pPr>
            <a:r>
              <a:rPr lang="ja-JP" altLang="en-US" sz="1200" kern="0">
                <a:solidFill>
                  <a:srgbClr val="808080">
                    <a:lumMod val="75000"/>
                  </a:srgbClr>
                </a:solidFill>
                <a:latin typeface="+mn-ea"/>
              </a:rPr>
              <a:t>将流量话题作为抓手</a:t>
            </a:r>
            <a:r>
              <a:rPr lang="zh-CN" altLang="en-US" sz="1200" kern="0" dirty="0">
                <a:solidFill>
                  <a:srgbClr val="808080">
                    <a:lumMod val="75000"/>
                  </a:srgbClr>
                </a:solidFill>
                <a:latin typeface="+mn-ea"/>
              </a:rPr>
              <a:t>，</a:t>
            </a:r>
            <a:r>
              <a:rPr lang="ja-JP" altLang="en-US" sz="1200" kern="0">
                <a:solidFill>
                  <a:srgbClr val="808080">
                    <a:lumMod val="75000"/>
                  </a:srgbClr>
                </a:solidFill>
                <a:latin typeface="+mn-ea"/>
              </a:rPr>
              <a:t>抓住受众眼球</a:t>
            </a:r>
            <a:endParaRPr lang="en-GB" altLang="ja-JP" sz="1200" kern="0" dirty="0">
              <a:solidFill>
                <a:srgbClr val="808080">
                  <a:lumMod val="75000"/>
                </a:srgbClr>
              </a:solidFill>
              <a:latin typeface="+mn-ea"/>
            </a:endParaRPr>
          </a:p>
          <a:p>
            <a:pPr>
              <a:lnSpc>
                <a:spcPct val="120000"/>
              </a:lnSpc>
            </a:pPr>
            <a:endParaRPr lang="en-GB" altLang="ja-JP" sz="1200" b="1" dirty="0"/>
          </a:p>
          <a:p>
            <a:pPr>
              <a:lnSpc>
                <a:spcPct val="120000"/>
              </a:lnSpc>
            </a:pPr>
            <a:endParaRPr lang="en-US" altLang="zh-CN" sz="1200" dirty="0"/>
          </a:p>
        </p:txBody>
      </p:sp>
      <p:sp>
        <p:nvSpPr>
          <p:cNvPr id="56" name="矩形 30">
            <a:extLst>
              <a:ext uri="{FF2B5EF4-FFF2-40B4-BE49-F238E27FC236}">
                <a16:creationId xmlns:a16="http://schemas.microsoft.com/office/drawing/2014/main" id="{BF3800FA-79E0-4245-A84A-F1726AB4B4E1}"/>
              </a:ext>
            </a:extLst>
          </p:cNvPr>
          <p:cNvSpPr/>
          <p:nvPr/>
        </p:nvSpPr>
        <p:spPr>
          <a:xfrm>
            <a:off x="620336" y="5329543"/>
            <a:ext cx="3916907" cy="80876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75">
            <a:extLst>
              <a:ext uri="{FF2B5EF4-FFF2-40B4-BE49-F238E27FC236}">
                <a16:creationId xmlns:a16="http://schemas.microsoft.com/office/drawing/2014/main" id="{94DE0AD1-057B-6B4B-B74D-5F456F2D0DA0}"/>
              </a:ext>
            </a:extLst>
          </p:cNvPr>
          <p:cNvSpPr/>
          <p:nvPr/>
        </p:nvSpPr>
        <p:spPr>
          <a:xfrm>
            <a:off x="6262849" y="5319920"/>
            <a:ext cx="1201533" cy="828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bg1"/>
                </a:solidFill>
              </a:rPr>
              <a:t>亲民</a:t>
            </a:r>
            <a:endParaRPr lang="zh-CN" altLang="en-US" b="1" dirty="0">
              <a:solidFill>
                <a:schemeClr val="bg1"/>
              </a:solidFill>
            </a:endParaRPr>
          </a:p>
        </p:txBody>
      </p:sp>
      <p:sp>
        <p:nvSpPr>
          <p:cNvPr id="58" name="ïṣľîḍé">
            <a:extLst>
              <a:ext uri="{FF2B5EF4-FFF2-40B4-BE49-F238E27FC236}">
                <a16:creationId xmlns:a16="http://schemas.microsoft.com/office/drawing/2014/main" id="{FB04E2BE-6C10-CB48-93C8-DB80785EF2CD}"/>
              </a:ext>
            </a:extLst>
          </p:cNvPr>
          <p:cNvSpPr/>
          <p:nvPr/>
        </p:nvSpPr>
        <p:spPr bwMode="auto">
          <a:xfrm>
            <a:off x="7651427" y="5371029"/>
            <a:ext cx="3749231" cy="72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ja-JP" altLang="en-US" sz="1200" b="1"/>
              <a:t>语言亲民</a:t>
            </a:r>
            <a:r>
              <a:rPr lang="zh-CN" altLang="en-US" sz="1200" b="1" dirty="0"/>
              <a:t>，</a:t>
            </a:r>
            <a:r>
              <a:rPr lang="ja-JP" altLang="en-US" sz="1200" b="1"/>
              <a:t>精选易理解内容</a:t>
            </a:r>
            <a:r>
              <a:rPr lang="zh-CN" altLang="en-US" sz="1200" b="1" dirty="0"/>
              <a:t>，</a:t>
            </a:r>
            <a:r>
              <a:rPr lang="ja-JP" altLang="en-US" sz="1200" b="1"/>
              <a:t>降低读者门槛</a:t>
            </a:r>
            <a:endParaRPr lang="en-GB" altLang="ja-JP" sz="1200" b="1" dirty="0"/>
          </a:p>
          <a:p>
            <a:pPr>
              <a:lnSpc>
                <a:spcPct val="120000"/>
              </a:lnSpc>
            </a:pPr>
            <a:r>
              <a:rPr lang="ja-JP" altLang="en-US" sz="1200" kern="0">
                <a:solidFill>
                  <a:srgbClr val="808080">
                    <a:lumMod val="75000"/>
                  </a:srgbClr>
                </a:solidFill>
                <a:latin typeface="+mn-ea"/>
              </a:rPr>
              <a:t>对于较复杂的保护概念</a:t>
            </a:r>
            <a:r>
              <a:rPr lang="zh-CN" altLang="en-US" sz="1200" kern="0" dirty="0">
                <a:solidFill>
                  <a:srgbClr val="808080">
                    <a:lumMod val="75000"/>
                  </a:srgbClr>
                </a:solidFill>
                <a:latin typeface="+mn-ea"/>
              </a:rPr>
              <a:t>，</a:t>
            </a:r>
            <a:r>
              <a:rPr lang="ja-JP" altLang="en-US" sz="1200" kern="0">
                <a:solidFill>
                  <a:srgbClr val="808080">
                    <a:lumMod val="75000"/>
                  </a:srgbClr>
                </a:solidFill>
                <a:latin typeface="+mn-ea"/>
              </a:rPr>
              <a:t>可以选择性的讲故事</a:t>
            </a:r>
            <a:r>
              <a:rPr lang="zh-CN" altLang="en-US" sz="1200" kern="0" dirty="0">
                <a:solidFill>
                  <a:srgbClr val="808080">
                    <a:lumMod val="75000"/>
                  </a:srgbClr>
                </a:solidFill>
                <a:latin typeface="+mn-ea"/>
              </a:rPr>
              <a:t>，</a:t>
            </a:r>
            <a:r>
              <a:rPr lang="ja-JP" altLang="en-US" sz="1200" kern="0">
                <a:solidFill>
                  <a:srgbClr val="808080">
                    <a:lumMod val="75000"/>
                  </a:srgbClr>
                </a:solidFill>
                <a:latin typeface="+mn-ea"/>
              </a:rPr>
              <a:t>扩大受众群体</a:t>
            </a:r>
            <a:endParaRPr lang="en-US" altLang="zh-CN" sz="1200" dirty="0"/>
          </a:p>
          <a:p>
            <a:pPr marL="628639" lvl="1" indent="-171450">
              <a:lnSpc>
                <a:spcPct val="120000"/>
              </a:lnSpc>
              <a:buFont typeface="Arial" panose="020B0604020202020204" pitchFamily="34" charset="0"/>
              <a:buChar char="•"/>
            </a:pPr>
            <a:endParaRPr lang="en-GB" altLang="zh-CN" sz="1200" dirty="0"/>
          </a:p>
        </p:txBody>
      </p:sp>
      <p:sp>
        <p:nvSpPr>
          <p:cNvPr id="59" name="矩形 30">
            <a:extLst>
              <a:ext uri="{FF2B5EF4-FFF2-40B4-BE49-F238E27FC236}">
                <a16:creationId xmlns:a16="http://schemas.microsoft.com/office/drawing/2014/main" id="{AE28BAC5-7EF2-8543-8995-B974BF633583}"/>
              </a:ext>
            </a:extLst>
          </p:cNvPr>
          <p:cNvSpPr/>
          <p:nvPr/>
        </p:nvSpPr>
        <p:spPr>
          <a:xfrm>
            <a:off x="7628238" y="5315784"/>
            <a:ext cx="3916907" cy="83628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ïṣľîḍé">
            <a:extLst>
              <a:ext uri="{FF2B5EF4-FFF2-40B4-BE49-F238E27FC236}">
                <a16:creationId xmlns:a16="http://schemas.microsoft.com/office/drawing/2014/main" id="{C00412A9-928D-204D-824B-0D718A79EA2F}"/>
              </a:ext>
            </a:extLst>
          </p:cNvPr>
          <p:cNvSpPr/>
          <p:nvPr/>
        </p:nvSpPr>
        <p:spPr bwMode="auto">
          <a:xfrm>
            <a:off x="697975" y="5463923"/>
            <a:ext cx="3839268" cy="54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ja-JP" altLang="en-US" sz="1200" b="1"/>
              <a:t>多讲故事</a:t>
            </a:r>
            <a:r>
              <a:rPr lang="zh-CN" altLang="en-US" sz="1200" b="1" dirty="0"/>
              <a:t>，讲好故事，通过情绪</a:t>
            </a:r>
            <a:r>
              <a:rPr lang="ja-JP" altLang="en-US" sz="1200" b="1"/>
              <a:t>使读者产生共鸣</a:t>
            </a:r>
            <a:endParaRPr lang="en-US" altLang="ja-JP" sz="1200" b="1" dirty="0"/>
          </a:p>
          <a:p>
            <a:pPr>
              <a:lnSpc>
                <a:spcPct val="120000"/>
              </a:lnSpc>
            </a:pPr>
            <a:r>
              <a:rPr lang="zh-CN" altLang="en-US" sz="1200" kern="0" dirty="0">
                <a:solidFill>
                  <a:srgbClr val="808080">
                    <a:lumMod val="75000"/>
                  </a:srgbClr>
                </a:solidFill>
                <a:latin typeface="+mn-ea"/>
              </a:rPr>
              <a:t>选定保护相关角色为主要宣传对象，依托故事和情绪</a:t>
            </a:r>
            <a:endParaRPr lang="en-US" altLang="zh-CN" sz="1200" kern="0" dirty="0">
              <a:solidFill>
                <a:srgbClr val="808080">
                  <a:lumMod val="75000"/>
                </a:srgbClr>
              </a:solidFill>
              <a:latin typeface="+mn-ea"/>
            </a:endParaRPr>
          </a:p>
        </p:txBody>
      </p:sp>
      <p:sp>
        <p:nvSpPr>
          <p:cNvPr id="61" name="矩形 75">
            <a:extLst>
              <a:ext uri="{FF2B5EF4-FFF2-40B4-BE49-F238E27FC236}">
                <a16:creationId xmlns:a16="http://schemas.microsoft.com/office/drawing/2014/main" id="{335250F3-1702-EC4C-9E8A-9BB8C3DA0349}"/>
              </a:ext>
            </a:extLst>
          </p:cNvPr>
          <p:cNvSpPr/>
          <p:nvPr/>
        </p:nvSpPr>
        <p:spPr>
          <a:xfrm>
            <a:off x="697975" y="3944657"/>
            <a:ext cx="11017250" cy="29177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制定传播计划中的</a:t>
            </a:r>
            <a:r>
              <a:rPr lang="en-US" altLang="zh-CN" sz="1400" b="1" dirty="0">
                <a:solidFill>
                  <a:srgbClr val="2898D8"/>
                </a:solidFill>
              </a:rPr>
              <a:t>4</a:t>
            </a:r>
            <a:r>
              <a:rPr lang="ja-JP" altLang="en-US" sz="1400" b="1">
                <a:solidFill>
                  <a:srgbClr val="2898D8"/>
                </a:solidFill>
              </a:rPr>
              <a:t>个关键词</a:t>
            </a:r>
            <a:endParaRPr lang="zh-CN" altLang="en-US" sz="1400" b="1" dirty="0">
              <a:solidFill>
                <a:srgbClr val="2898D8"/>
              </a:solidFill>
            </a:endParaRPr>
          </a:p>
        </p:txBody>
      </p:sp>
      <p:sp>
        <p:nvSpPr>
          <p:cNvPr id="62" name="文本框 46">
            <a:extLst>
              <a:ext uri="{FF2B5EF4-FFF2-40B4-BE49-F238E27FC236}">
                <a16:creationId xmlns:a16="http://schemas.microsoft.com/office/drawing/2014/main" id="{D52EFBD1-B947-7B4F-B671-B7ACA1F45CD5}"/>
              </a:ext>
            </a:extLst>
          </p:cNvPr>
          <p:cNvSpPr txBox="1"/>
          <p:nvPr/>
        </p:nvSpPr>
        <p:spPr>
          <a:xfrm>
            <a:off x="564277" y="6116183"/>
            <a:ext cx="4379894" cy="234286"/>
          </a:xfrm>
          <a:prstGeom prst="rect">
            <a:avLst/>
          </a:prstGeom>
          <a:noFill/>
        </p:spPr>
        <p:txBody>
          <a:bodyPr wrap="square" lIns="72000" tIns="36000" rIns="72000" bIns="36000" rtlCol="0">
            <a:spAutoFit/>
          </a:bodyPr>
          <a:lstStyle/>
          <a:p>
            <a:pPr>
              <a:buClr>
                <a:srgbClr val="2D97C8"/>
              </a:buClr>
            </a:pP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资料来源：</a:t>
            </a:r>
            <a:r>
              <a:rPr lang="ja-JP" altLang="en-US" sz="1000" dirty="0">
                <a:latin typeface="Arial" panose="020B0604020202020204" pitchFamily="34" charset="0"/>
                <a:ea typeface="微软雅黑" panose="020B0503020204020204" pitchFamily="34" charset="-122"/>
                <a:cs typeface="+mn-ea"/>
                <a:sym typeface="Arial" panose="020B0604020202020204" pitchFamily="34" charset="0"/>
              </a:rPr>
              <a:t>机构</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访谈、</a:t>
            </a:r>
            <a:r>
              <a:rPr lang="en-US" altLang="zh-CN" sz="1000" dirty="0">
                <a:latin typeface="Arial" panose="020B0604020202020204" pitchFamily="34" charset="0"/>
                <a:ea typeface="微软雅黑" panose="020B0503020204020204" pitchFamily="34" charset="-122"/>
                <a:cs typeface="+mn-ea"/>
                <a:sym typeface="Arial" panose="020B0604020202020204" pitchFamily="34" charset="0"/>
              </a:rPr>
              <a:t>ABC</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研究</a:t>
            </a:r>
            <a:endParaRPr lang="en-US" altLang="zh-CN" sz="1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3672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5890-A2CB-4BCA-B780-1819E80D7834}"/>
              </a:ext>
            </a:extLst>
          </p:cNvPr>
          <p:cNvSpPr>
            <a:spLocks noGrp="1"/>
          </p:cNvSpPr>
          <p:nvPr>
            <p:ph type="title"/>
          </p:nvPr>
        </p:nvSpPr>
        <p:spPr>
          <a:xfrm>
            <a:off x="601434" y="438604"/>
            <a:ext cx="9054630" cy="460800"/>
          </a:xfrm>
        </p:spPr>
        <p:txBody>
          <a:bodyPr>
            <a:normAutofit/>
          </a:bodyPr>
          <a:lstStyle/>
          <a:p>
            <a:pPr marL="12694" defTabSz="913714">
              <a:spcBef>
                <a:spcPts val="388"/>
              </a:spcBef>
              <a:buClr>
                <a:srgbClr val="000000"/>
              </a:buClr>
              <a:buSzPct val="100000"/>
              <a:tabLst>
                <a:tab pos="723538" algn="l"/>
                <a:tab pos="1447076" algn="l"/>
                <a:tab pos="2170614" algn="l"/>
                <a:tab pos="2894152" algn="l"/>
                <a:tab pos="3617690" algn="l"/>
              </a:tabLst>
              <a:defRPr/>
            </a:pPr>
            <a:r>
              <a:rPr lang="ja-JP" altLang="en-US">
                <a:solidFill>
                  <a:schemeClr val="accent1"/>
                </a:solidFill>
              </a:rPr>
              <a:t>设计人人皆可参与的传播活动</a:t>
            </a:r>
            <a:r>
              <a:rPr lang="zh-CN" altLang="en-US" dirty="0">
                <a:solidFill>
                  <a:schemeClr val="accent1"/>
                </a:solidFill>
              </a:rPr>
              <a:t>，</a:t>
            </a:r>
            <a:r>
              <a:rPr lang="ja-JP" altLang="en-US">
                <a:solidFill>
                  <a:schemeClr val="accent1"/>
                </a:solidFill>
              </a:rPr>
              <a:t>两个关键词促使受众主动传播</a:t>
            </a:r>
            <a:endParaRPr lang="en-GB" altLang="en-US" dirty="0">
              <a:solidFill>
                <a:schemeClr val="accent1"/>
              </a:solidFill>
            </a:endParaRPr>
          </a:p>
        </p:txBody>
      </p:sp>
      <p:sp>
        <p:nvSpPr>
          <p:cNvPr id="3" name="灯片编号占位符 2">
            <a:extLst>
              <a:ext uri="{FF2B5EF4-FFF2-40B4-BE49-F238E27FC236}">
                <a16:creationId xmlns:a16="http://schemas.microsoft.com/office/drawing/2014/main" id="{8EE5BB76-90A0-4640-AF27-1819082058EF}"/>
              </a:ext>
            </a:extLst>
          </p:cNvPr>
          <p:cNvSpPr>
            <a:spLocks noGrp="1"/>
          </p:cNvSpPr>
          <p:nvPr>
            <p:ph type="sldNum" sz="quarter" idx="14"/>
          </p:nvPr>
        </p:nvSpPr>
        <p:spPr/>
        <p:txBody>
          <a:bodyPr/>
          <a:lstStyle/>
          <a:p>
            <a:fld id="{E6049C3D-CCF1-41B9-A681-D61E0CAE4A17}" type="slidenum">
              <a:rPr lang="en-US" altLang="zh-CN" smtClean="0"/>
              <a:pPr/>
              <a:t>21</a:t>
            </a:fld>
            <a:endParaRPr lang="en-US" dirty="0"/>
          </a:p>
        </p:txBody>
      </p:sp>
      <p:sp>
        <p:nvSpPr>
          <p:cNvPr id="4" name="文本占位符 3">
            <a:extLst>
              <a:ext uri="{FF2B5EF4-FFF2-40B4-BE49-F238E27FC236}">
                <a16:creationId xmlns:a16="http://schemas.microsoft.com/office/drawing/2014/main" id="{783493E7-F398-4718-93F8-61B0AE6978D2}"/>
              </a:ext>
            </a:extLst>
          </p:cNvPr>
          <p:cNvSpPr>
            <a:spLocks noGrp="1"/>
          </p:cNvSpPr>
          <p:nvPr>
            <p:ph type="body" sz="quarter" idx="15"/>
          </p:nvPr>
        </p:nvSpPr>
        <p:spPr/>
        <p:txBody>
          <a:bodyPr/>
          <a:lstStyle/>
          <a:p>
            <a:endParaRPr lang="ca-ES"/>
          </a:p>
        </p:txBody>
      </p:sp>
      <p:cxnSp>
        <p:nvCxnSpPr>
          <p:cNvPr id="13" name="直接连接符 64">
            <a:extLst>
              <a:ext uri="{FF2B5EF4-FFF2-40B4-BE49-F238E27FC236}">
                <a16:creationId xmlns:a16="http://schemas.microsoft.com/office/drawing/2014/main" id="{EA278803-F7F3-0344-8865-23F5B27C15A7}"/>
              </a:ext>
            </a:extLst>
          </p:cNvPr>
          <p:cNvCxnSpPr/>
          <p:nvPr/>
        </p:nvCxnSpPr>
        <p:spPr>
          <a:xfrm>
            <a:off x="587375" y="996554"/>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77">
            <a:extLst>
              <a:ext uri="{FF2B5EF4-FFF2-40B4-BE49-F238E27FC236}">
                <a16:creationId xmlns:a16="http://schemas.microsoft.com/office/drawing/2014/main" id="{3F804749-03B4-414B-9E1F-373670A02D80}"/>
              </a:ext>
            </a:extLst>
          </p:cNvPr>
          <p:cNvCxnSpPr>
            <a:cxnSpLocks/>
          </p:cNvCxnSpPr>
          <p:nvPr/>
        </p:nvCxnSpPr>
        <p:spPr>
          <a:xfrm>
            <a:off x="587375" y="140670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文本框 83">
            <a:extLst>
              <a:ext uri="{FF2B5EF4-FFF2-40B4-BE49-F238E27FC236}">
                <a16:creationId xmlns:a16="http://schemas.microsoft.com/office/drawing/2014/main" id="{EEA4A24F-64F6-AE43-9601-90123D102E17}"/>
              </a:ext>
            </a:extLst>
          </p:cNvPr>
          <p:cNvSpPr txBox="1"/>
          <p:nvPr/>
        </p:nvSpPr>
        <p:spPr>
          <a:xfrm>
            <a:off x="776724" y="1058025"/>
            <a:ext cx="10638553" cy="307777"/>
          </a:xfrm>
          <a:prstGeom prst="rect">
            <a:avLst/>
          </a:prstGeom>
          <a:noFill/>
        </p:spPr>
        <p:txBody>
          <a:bodyPr wrap="none" rtlCol="0">
            <a:spAutoFit/>
          </a:bodyPr>
          <a:lstStyle/>
          <a:p>
            <a:pPr>
              <a:buClr>
                <a:srgbClr val="2D97C8"/>
              </a:buClr>
            </a:pPr>
            <a:r>
              <a:rPr lang="ja-JP" altLang="en-US" sz="1400" b="1">
                <a:latin typeface="+mn-ea"/>
                <a:cs typeface="Heiti SC Light" charset="-122"/>
              </a:rPr>
              <a:t>以人人皆可参与的模式强调参与感</a:t>
            </a:r>
            <a:r>
              <a:rPr lang="zh-CN" altLang="en-US" sz="1400" b="1" dirty="0">
                <a:latin typeface="+mn-ea"/>
                <a:cs typeface="Heiti SC Light" charset="-122"/>
              </a:rPr>
              <a:t>，</a:t>
            </a:r>
            <a:r>
              <a:rPr lang="ja-JP" altLang="en-US" sz="1400" b="1">
                <a:latin typeface="+mn-ea"/>
                <a:cs typeface="Heiti SC Light" charset="-122"/>
              </a:rPr>
              <a:t>同时使</a:t>
            </a:r>
            <a:r>
              <a:rPr lang="ja-JP" altLang="en-GB" sz="1400" b="1">
                <a:latin typeface="+mn-ea"/>
                <a:cs typeface="Heiti SC Light" charset="-122"/>
              </a:rPr>
              <a:t>受众</a:t>
            </a:r>
            <a:r>
              <a:rPr lang="ja-JP" altLang="en-US" sz="1400" b="1">
                <a:latin typeface="+mn-ea"/>
                <a:cs typeface="Heiti SC Light" charset="-122"/>
              </a:rPr>
              <a:t>在参与活动后受到情绪渲染或者获得了社交货币</a:t>
            </a:r>
            <a:r>
              <a:rPr lang="zh-CN" altLang="en-US" sz="1400" b="1" dirty="0">
                <a:latin typeface="+mn-ea"/>
                <a:cs typeface="Heiti SC Light" charset="-122"/>
              </a:rPr>
              <a:t>，</a:t>
            </a:r>
            <a:r>
              <a:rPr lang="ja-JP" altLang="en-US" sz="1400" b="1">
                <a:latin typeface="+mn-ea"/>
                <a:cs typeface="Heiti SC Light" charset="-122"/>
              </a:rPr>
              <a:t>从而达到主动的社交传播目的</a:t>
            </a:r>
            <a:endParaRPr lang="ca-ES" sz="1400" b="1" dirty="0">
              <a:latin typeface="+mn-ea"/>
              <a:cs typeface="Heiti SC Light" charset="-122"/>
            </a:endParaRPr>
          </a:p>
        </p:txBody>
      </p:sp>
      <p:sp>
        <p:nvSpPr>
          <p:cNvPr id="36" name="文本框 30">
            <a:extLst>
              <a:ext uri="{FF2B5EF4-FFF2-40B4-BE49-F238E27FC236}">
                <a16:creationId xmlns:a16="http://schemas.microsoft.com/office/drawing/2014/main" id="{FB5299F5-9DC9-AD4A-B960-B739549B58F4}"/>
              </a:ext>
            </a:extLst>
          </p:cNvPr>
          <p:cNvSpPr txBox="1"/>
          <p:nvPr/>
        </p:nvSpPr>
        <p:spPr>
          <a:xfrm>
            <a:off x="3822909" y="2387221"/>
            <a:ext cx="2487244" cy="753471"/>
          </a:xfrm>
          <a:prstGeom prst="rect">
            <a:avLst/>
          </a:prstGeom>
          <a:solidFill>
            <a:schemeClr val="bg1">
              <a:alpha val="75000"/>
            </a:schemeClr>
          </a:solidFill>
          <a:ln w="3175">
            <a:solidFill>
              <a:schemeClr val="tx1">
                <a:lumMod val="65000"/>
                <a:lumOff val="35000"/>
              </a:schemeClr>
            </a:solidFill>
          </a:ln>
        </p:spPr>
        <p:txBody>
          <a:bodyPr wrap="square" rtlCol="0" anchor="t">
            <a:noAutofit/>
          </a:bodyPr>
          <a:lstStyle>
            <a:defPPr>
              <a:defRPr lang="en-US"/>
            </a:defPPr>
            <a:lvl1pPr algn="just">
              <a:buClr>
                <a:srgbClr val="2D97C8"/>
              </a:buClr>
              <a:defRPr sz="1400" b="1">
                <a:solidFill>
                  <a:schemeClr val="tx1">
                    <a:lumMod val="65000"/>
                    <a:lumOff val="35000"/>
                  </a:schemeClr>
                </a:solidFill>
                <a:latin typeface="Arial" panose="020B0604020202020204" pitchFamily="34" charset="0"/>
                <a:ea typeface="微软雅黑" panose="020B0503020204020204" pitchFamily="34" charset="-122"/>
                <a:cs typeface="+mn-ea"/>
              </a:defRPr>
            </a:lvl1pPr>
          </a:lstStyle>
          <a:p>
            <a:r>
              <a:rPr lang="ja-JP" altLang="en-US">
                <a:sym typeface="Arial" panose="020B0604020202020204" pitchFamily="34" charset="0"/>
              </a:rPr>
              <a:t>简简单单在家就能完成的行动</a:t>
            </a:r>
            <a:r>
              <a:rPr lang="zh-CN" altLang="en-US" dirty="0">
                <a:sym typeface="Arial" panose="020B0604020202020204" pitchFamily="34" charset="0"/>
              </a:rPr>
              <a:t>：</a:t>
            </a:r>
            <a:r>
              <a:rPr lang="ja-JP" altLang="en-US">
                <a:sym typeface="Arial" panose="020B0604020202020204" pitchFamily="34" charset="0"/>
              </a:rPr>
              <a:t>如</a:t>
            </a:r>
            <a:r>
              <a:rPr lang="zh-CN" altLang="en-US" dirty="0">
                <a:sym typeface="Arial" panose="020B0604020202020204" pitchFamily="34" charset="0"/>
              </a:rPr>
              <a:t>“</a:t>
            </a:r>
            <a:r>
              <a:rPr lang="ja-JP" altLang="en-US">
                <a:sym typeface="Arial" panose="020B0604020202020204" pitchFamily="34" charset="0"/>
              </a:rPr>
              <a:t>地球一小时</a:t>
            </a:r>
            <a:r>
              <a:rPr lang="zh-CN" altLang="en-US" dirty="0">
                <a:sym typeface="Arial" panose="020B0604020202020204" pitchFamily="34" charset="0"/>
              </a:rPr>
              <a:t>”“</a:t>
            </a:r>
            <a:r>
              <a:rPr lang="ja-JP" altLang="en-US">
                <a:sym typeface="Arial" panose="020B0604020202020204" pitchFamily="34" charset="0"/>
              </a:rPr>
              <a:t>明信片行动</a:t>
            </a:r>
            <a:r>
              <a:rPr lang="zh-CN" altLang="en-US" dirty="0">
                <a:sym typeface="Arial" panose="020B0604020202020204" pitchFamily="34" charset="0"/>
              </a:rPr>
              <a:t>“</a:t>
            </a:r>
            <a:r>
              <a:rPr lang="ja-JP" altLang="en-US">
                <a:sym typeface="Arial" panose="020B0604020202020204" pitchFamily="34" charset="0"/>
              </a:rPr>
              <a:t>等</a:t>
            </a:r>
            <a:endParaRPr lang="zh-CN" altLang="en-US" dirty="0">
              <a:sym typeface="Arial" panose="020B0604020202020204" pitchFamily="34" charset="0"/>
            </a:endParaRPr>
          </a:p>
        </p:txBody>
      </p:sp>
      <p:sp>
        <p:nvSpPr>
          <p:cNvPr id="37" name="文本框 31">
            <a:extLst>
              <a:ext uri="{FF2B5EF4-FFF2-40B4-BE49-F238E27FC236}">
                <a16:creationId xmlns:a16="http://schemas.microsoft.com/office/drawing/2014/main" id="{AD5E1440-053B-8D45-BD6E-E3BE8B731BC4}"/>
              </a:ext>
            </a:extLst>
          </p:cNvPr>
          <p:cNvSpPr txBox="1"/>
          <p:nvPr/>
        </p:nvSpPr>
        <p:spPr>
          <a:xfrm>
            <a:off x="1188793" y="2387221"/>
            <a:ext cx="2524343" cy="736826"/>
          </a:xfrm>
          <a:prstGeom prst="rect">
            <a:avLst/>
          </a:prstGeom>
          <a:solidFill>
            <a:schemeClr val="bg1">
              <a:alpha val="75000"/>
            </a:schemeClr>
          </a:solidFill>
          <a:ln w="3175">
            <a:solidFill>
              <a:schemeClr val="tx1">
                <a:lumMod val="65000"/>
                <a:lumOff val="35000"/>
              </a:schemeClr>
            </a:solidFill>
          </a:ln>
        </p:spPr>
        <p:txBody>
          <a:bodyPr wrap="square" rtlCol="0" anchor="t">
            <a:noAutofit/>
          </a:bodyPr>
          <a:lstStyle/>
          <a:p>
            <a:pPr algn="just">
              <a:buClr>
                <a:srgbClr val="2D97C8"/>
              </a:buClr>
            </a:pPr>
            <a:r>
              <a:rPr lang="ja-JP" altLang="en-US" sz="14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留言互动</a:t>
            </a: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4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直播互动</a:t>
            </a: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4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分享环保概念</a:t>
            </a: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4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环保知识科普</a:t>
            </a:r>
            <a:endPar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矩形 42">
            <a:extLst>
              <a:ext uri="{FF2B5EF4-FFF2-40B4-BE49-F238E27FC236}">
                <a16:creationId xmlns:a16="http://schemas.microsoft.com/office/drawing/2014/main" id="{45D1B095-5578-CF4A-A3C6-CA4BCB86C3B8}"/>
              </a:ext>
            </a:extLst>
          </p:cNvPr>
          <p:cNvSpPr/>
          <p:nvPr/>
        </p:nvSpPr>
        <p:spPr>
          <a:xfrm>
            <a:off x="6452681" y="2387221"/>
            <a:ext cx="2520000" cy="753471"/>
          </a:xfrm>
          <a:prstGeom prst="rect">
            <a:avLst/>
          </a:prstGeom>
          <a:solidFill>
            <a:schemeClr val="bg1">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a:buClr>
                <a:srgbClr val="2EA9DF"/>
              </a:buClr>
            </a:pPr>
            <a:r>
              <a:rPr lang="ja-JP" altLang="en-GB" sz="14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实地</a:t>
            </a:r>
            <a:r>
              <a:rPr lang="ja-JP" altLang="en-US" sz="14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参与到保护行动中去</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4" name="图片 109">
            <a:extLst>
              <a:ext uri="{FF2B5EF4-FFF2-40B4-BE49-F238E27FC236}">
                <a16:creationId xmlns:a16="http://schemas.microsoft.com/office/drawing/2014/main" id="{46AAAC4A-E54C-4541-9A1E-ED98FE65E055}"/>
              </a:ext>
            </a:extLst>
          </p:cNvPr>
          <p:cNvPicPr>
            <a:picLocks noChangeAspect="1"/>
          </p:cNvPicPr>
          <p:nvPr/>
        </p:nvPicPr>
        <p:blipFill>
          <a:blip r:embed="rId2"/>
          <a:stretch>
            <a:fillRect/>
          </a:stretch>
        </p:blipFill>
        <p:spPr>
          <a:xfrm>
            <a:off x="6634929" y="1816864"/>
            <a:ext cx="396748" cy="396748"/>
          </a:xfrm>
          <a:prstGeom prst="rect">
            <a:avLst/>
          </a:prstGeom>
        </p:spPr>
      </p:pic>
      <p:sp>
        <p:nvSpPr>
          <p:cNvPr id="45" name="箭头: 五边形 37">
            <a:extLst>
              <a:ext uri="{FF2B5EF4-FFF2-40B4-BE49-F238E27FC236}">
                <a16:creationId xmlns:a16="http://schemas.microsoft.com/office/drawing/2014/main" id="{E20583B4-1490-2446-99AA-0D6246EBBFDD}"/>
              </a:ext>
            </a:extLst>
          </p:cNvPr>
          <p:cNvSpPr/>
          <p:nvPr/>
        </p:nvSpPr>
        <p:spPr>
          <a:xfrm>
            <a:off x="1193137" y="1855639"/>
            <a:ext cx="2520000" cy="361405"/>
          </a:xfrm>
          <a:prstGeom prst="homePlate">
            <a:avLst>
              <a:gd name="adj" fmla="val 0"/>
            </a:avLst>
          </a:prstGeom>
          <a:solidFill>
            <a:schemeClr val="accent4">
              <a:lumMod val="60000"/>
              <a:lumOff val="4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latin typeface="Arial" panose="020B0604020202020204" pitchFamily="34" charset="0"/>
                <a:ea typeface="微软雅黑" panose="020B0503020204020204" pitchFamily="34" charset="-122"/>
                <a:cs typeface="+mn-ea"/>
                <a:sym typeface="Arial" panose="020B0604020202020204" pitchFamily="34" charset="0"/>
              </a:rPr>
              <a:t>概念分享</a:t>
            </a:r>
            <a:endParaRPr lang="ca-ES" sz="16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箭头: 五边形 39">
            <a:extLst>
              <a:ext uri="{FF2B5EF4-FFF2-40B4-BE49-F238E27FC236}">
                <a16:creationId xmlns:a16="http://schemas.microsoft.com/office/drawing/2014/main" id="{50A7C7A0-4EAD-6F46-8A87-5BCE1D7A5AFD}"/>
              </a:ext>
            </a:extLst>
          </p:cNvPr>
          <p:cNvSpPr/>
          <p:nvPr/>
        </p:nvSpPr>
        <p:spPr>
          <a:xfrm>
            <a:off x="3822909" y="1857431"/>
            <a:ext cx="2520000" cy="359780"/>
          </a:xfrm>
          <a:prstGeom prst="homePlate">
            <a:avLst>
              <a:gd name="adj" fmla="val 0"/>
            </a:avLst>
          </a:prstGeom>
          <a:solidFill>
            <a:schemeClr val="accent2">
              <a:lumMod val="60000"/>
              <a:lumOff val="40000"/>
            </a:schemeClr>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1600" b="1">
                <a:latin typeface="Arial" panose="020B0604020202020204" pitchFamily="34" charset="0"/>
                <a:ea typeface="微软雅黑" panose="020B0503020204020204" pitchFamily="34" charset="-122"/>
                <a:cs typeface="+mn-ea"/>
                <a:sym typeface="Arial" panose="020B0604020202020204" pitchFamily="34" charset="0"/>
              </a:rPr>
              <a:t>简单行动</a:t>
            </a:r>
            <a:endParaRPr lang="ca-ES" sz="16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箭头: 五边形 40">
            <a:extLst>
              <a:ext uri="{FF2B5EF4-FFF2-40B4-BE49-F238E27FC236}">
                <a16:creationId xmlns:a16="http://schemas.microsoft.com/office/drawing/2014/main" id="{CD478002-A7EB-5549-9633-7991AC654FCE}"/>
              </a:ext>
            </a:extLst>
          </p:cNvPr>
          <p:cNvSpPr/>
          <p:nvPr/>
        </p:nvSpPr>
        <p:spPr>
          <a:xfrm>
            <a:off x="6452681" y="1856752"/>
            <a:ext cx="2520000" cy="372110"/>
          </a:xfrm>
          <a:prstGeom prst="homePlate">
            <a:avLst>
              <a:gd name="adj" fmla="val 0"/>
            </a:avLst>
          </a:prstGeom>
          <a:solidFill>
            <a:schemeClr val="accent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600" b="1">
                <a:latin typeface="Arial" panose="020B0604020202020204" pitchFamily="34" charset="0"/>
                <a:ea typeface="微软雅黑" panose="020B0503020204020204" pitchFamily="34" charset="-122"/>
                <a:cs typeface="+mn-ea"/>
                <a:sym typeface="Arial" panose="020B0604020202020204" pitchFamily="34" charset="0"/>
              </a:rPr>
              <a:t>实地考察</a:t>
            </a:r>
            <a:endParaRPr lang="ca-ES" sz="16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箭头: 五边形 41">
            <a:extLst>
              <a:ext uri="{FF2B5EF4-FFF2-40B4-BE49-F238E27FC236}">
                <a16:creationId xmlns:a16="http://schemas.microsoft.com/office/drawing/2014/main" id="{E836964F-4D24-8344-92A1-9C8AF23DBDA5}"/>
              </a:ext>
            </a:extLst>
          </p:cNvPr>
          <p:cNvSpPr/>
          <p:nvPr/>
        </p:nvSpPr>
        <p:spPr>
          <a:xfrm>
            <a:off x="9082454" y="1850033"/>
            <a:ext cx="2520000" cy="378195"/>
          </a:xfrm>
          <a:prstGeom prst="homePlate">
            <a:avLst>
              <a:gd name="adj" fmla="val 0"/>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600" b="1">
                <a:latin typeface="Arial" panose="020B0604020202020204" pitchFamily="34" charset="0"/>
                <a:ea typeface="微软雅黑" panose="020B0503020204020204" pitchFamily="34" charset="-122"/>
                <a:cs typeface="+mn-ea"/>
                <a:sym typeface="Arial" panose="020B0604020202020204" pitchFamily="34" charset="0"/>
              </a:rPr>
              <a:t>长期志愿者</a:t>
            </a:r>
            <a:endParaRPr lang="ca-ES" sz="16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矩形 42">
            <a:extLst>
              <a:ext uri="{FF2B5EF4-FFF2-40B4-BE49-F238E27FC236}">
                <a16:creationId xmlns:a16="http://schemas.microsoft.com/office/drawing/2014/main" id="{0E205477-C05D-6D4D-992D-3EC20E0C64A8}"/>
              </a:ext>
            </a:extLst>
          </p:cNvPr>
          <p:cNvSpPr/>
          <p:nvPr/>
        </p:nvSpPr>
        <p:spPr>
          <a:xfrm>
            <a:off x="9082454" y="2387222"/>
            <a:ext cx="2520000" cy="736826"/>
          </a:xfrm>
          <a:prstGeom prst="rect">
            <a:avLst/>
          </a:prstGeom>
          <a:solidFill>
            <a:schemeClr val="bg1">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a:buClr>
                <a:srgbClr val="2EA9DF"/>
              </a:buClr>
            </a:pPr>
            <a:r>
              <a:rPr lang="ja-JP" altLang="en-GB" sz="14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注册</a:t>
            </a:r>
            <a:r>
              <a:rPr lang="ja-JP" altLang="en-US" sz="14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成为志愿者</a:t>
            </a: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4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长期参与环保活动</a:t>
            </a:r>
            <a:endPar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Rectangle 56">
            <a:extLst>
              <a:ext uri="{FF2B5EF4-FFF2-40B4-BE49-F238E27FC236}">
                <a16:creationId xmlns:a16="http://schemas.microsoft.com/office/drawing/2014/main" id="{9247A24C-9624-3F4A-B1F7-F7077932E821}"/>
              </a:ext>
            </a:extLst>
          </p:cNvPr>
          <p:cNvSpPr/>
          <p:nvPr/>
        </p:nvSpPr>
        <p:spPr>
          <a:xfrm>
            <a:off x="1186621" y="3785814"/>
            <a:ext cx="2524343" cy="578903"/>
          </a:xfrm>
          <a:prstGeom prst="rect">
            <a:avLst/>
          </a:prstGeom>
          <a:solidFill>
            <a:schemeClr val="accent4">
              <a:lumMod val="60000"/>
              <a:lumOff val="4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sz="1600" b="1">
              <a:latin typeface="Arial" panose="020B0604020202020204" pitchFamily="34" charset="0"/>
              <a:ea typeface="微软雅黑" panose="020B0503020204020204" pitchFamily="34" charset="-122"/>
              <a:cs typeface="+mn-ea"/>
            </a:endParaRPr>
          </a:p>
        </p:txBody>
      </p:sp>
      <p:sp>
        <p:nvSpPr>
          <p:cNvPr id="58" name="Up Arrow 57">
            <a:extLst>
              <a:ext uri="{FF2B5EF4-FFF2-40B4-BE49-F238E27FC236}">
                <a16:creationId xmlns:a16="http://schemas.microsoft.com/office/drawing/2014/main" id="{DF7C9997-8A66-E041-89C2-03A1935D42A0}"/>
              </a:ext>
            </a:extLst>
          </p:cNvPr>
          <p:cNvSpPr/>
          <p:nvPr/>
        </p:nvSpPr>
        <p:spPr>
          <a:xfrm>
            <a:off x="617381" y="1920103"/>
            <a:ext cx="520614" cy="2430313"/>
          </a:xfrm>
          <a:prstGeom prst="up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9" name="矩形 28">
            <a:extLst>
              <a:ext uri="{FF2B5EF4-FFF2-40B4-BE49-F238E27FC236}">
                <a16:creationId xmlns:a16="http://schemas.microsoft.com/office/drawing/2014/main" id="{8D81A6CE-0C2E-E04E-983D-9EAF22CCA168}"/>
              </a:ext>
            </a:extLst>
          </p:cNvPr>
          <p:cNvSpPr/>
          <p:nvPr/>
        </p:nvSpPr>
        <p:spPr>
          <a:xfrm>
            <a:off x="689256" y="2012666"/>
            <a:ext cx="389764" cy="2239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GB" sz="1600" b="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活动</a:t>
            </a:r>
            <a:r>
              <a:rPr lang="ja-JP" altLang="en-US" sz="1600" b="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参与度</a:t>
            </a:r>
            <a:endParaRPr lang="ca-ES" sz="1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Rectangle 59">
            <a:extLst>
              <a:ext uri="{FF2B5EF4-FFF2-40B4-BE49-F238E27FC236}">
                <a16:creationId xmlns:a16="http://schemas.microsoft.com/office/drawing/2014/main" id="{2220321D-5737-4E45-B7DE-8DA398282B02}"/>
              </a:ext>
            </a:extLst>
          </p:cNvPr>
          <p:cNvSpPr/>
          <p:nvPr/>
        </p:nvSpPr>
        <p:spPr>
          <a:xfrm>
            <a:off x="3816395" y="3599851"/>
            <a:ext cx="2524343" cy="753471"/>
          </a:xfrm>
          <a:prstGeom prst="rect">
            <a:avLst/>
          </a:prstGeom>
          <a:solidFill>
            <a:schemeClr val="accent2">
              <a:lumMod val="60000"/>
              <a:lumOff val="40000"/>
            </a:schemeClr>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sz="1600" b="1">
              <a:latin typeface="Arial" panose="020B0604020202020204" pitchFamily="34" charset="0"/>
              <a:ea typeface="微软雅黑" panose="020B0503020204020204" pitchFamily="34" charset="-122"/>
              <a:cs typeface="+mn-ea"/>
            </a:endParaRPr>
          </a:p>
        </p:txBody>
      </p:sp>
      <p:sp>
        <p:nvSpPr>
          <p:cNvPr id="61" name="Rectangle 60">
            <a:extLst>
              <a:ext uri="{FF2B5EF4-FFF2-40B4-BE49-F238E27FC236}">
                <a16:creationId xmlns:a16="http://schemas.microsoft.com/office/drawing/2014/main" id="{2D70334B-46C4-2C42-A816-921DAD5AD82E}"/>
              </a:ext>
            </a:extLst>
          </p:cNvPr>
          <p:cNvSpPr/>
          <p:nvPr/>
        </p:nvSpPr>
        <p:spPr>
          <a:xfrm>
            <a:off x="6446167" y="3398363"/>
            <a:ext cx="2524343" cy="952053"/>
          </a:xfrm>
          <a:prstGeom prst="rect">
            <a:avLst/>
          </a:prstGeom>
          <a:solidFill>
            <a:schemeClr val="accent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sz="1600" b="1">
              <a:latin typeface="Arial" panose="020B0604020202020204" pitchFamily="34" charset="0"/>
              <a:ea typeface="微软雅黑" panose="020B0503020204020204" pitchFamily="34" charset="-122"/>
              <a:cs typeface="+mn-ea"/>
            </a:endParaRPr>
          </a:p>
        </p:txBody>
      </p:sp>
      <p:sp>
        <p:nvSpPr>
          <p:cNvPr id="62" name="Rectangle 61">
            <a:extLst>
              <a:ext uri="{FF2B5EF4-FFF2-40B4-BE49-F238E27FC236}">
                <a16:creationId xmlns:a16="http://schemas.microsoft.com/office/drawing/2014/main" id="{9C7509D4-2890-4C4E-820E-1234D1691DDA}"/>
              </a:ext>
            </a:extLst>
          </p:cNvPr>
          <p:cNvSpPr/>
          <p:nvPr/>
        </p:nvSpPr>
        <p:spPr>
          <a:xfrm>
            <a:off x="9078111" y="3236740"/>
            <a:ext cx="2524343" cy="1113676"/>
          </a:xfrm>
          <a:prstGeom prst="rect">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1600" b="1">
              <a:latin typeface="Arial" panose="020B0604020202020204" pitchFamily="34" charset="0"/>
              <a:ea typeface="微软雅黑" panose="020B0503020204020204" pitchFamily="34" charset="-122"/>
              <a:cs typeface="+mn-ea"/>
            </a:endParaRPr>
          </a:p>
        </p:txBody>
      </p:sp>
      <p:sp>
        <p:nvSpPr>
          <p:cNvPr id="63" name="矩形 75">
            <a:extLst>
              <a:ext uri="{FF2B5EF4-FFF2-40B4-BE49-F238E27FC236}">
                <a16:creationId xmlns:a16="http://schemas.microsoft.com/office/drawing/2014/main" id="{FE73AFC8-F93F-5F41-8C99-D5CD6550D243}"/>
              </a:ext>
            </a:extLst>
          </p:cNvPr>
          <p:cNvSpPr/>
          <p:nvPr/>
        </p:nvSpPr>
        <p:spPr>
          <a:xfrm>
            <a:off x="587375" y="1525093"/>
            <a:ext cx="11017250" cy="291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bg1"/>
                </a:solidFill>
              </a:rPr>
              <a:t>设计传播活动时要顾及不同受众能参与的程度</a:t>
            </a:r>
            <a:endParaRPr lang="zh-CN" altLang="en-US" sz="1400" b="1" dirty="0">
              <a:solidFill>
                <a:schemeClr val="bg1"/>
              </a:solidFill>
            </a:endParaRPr>
          </a:p>
        </p:txBody>
      </p:sp>
      <p:pic>
        <p:nvPicPr>
          <p:cNvPr id="64" name="Graphic 63" descr="Arrow Slight curve">
            <a:extLst>
              <a:ext uri="{FF2B5EF4-FFF2-40B4-BE49-F238E27FC236}">
                <a16:creationId xmlns:a16="http://schemas.microsoft.com/office/drawing/2014/main" id="{87CC0170-801A-B941-B63B-A9B0FF4B67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9472">
            <a:off x="1649564" y="3081948"/>
            <a:ext cx="9382349" cy="1394645"/>
          </a:xfrm>
          <a:prstGeom prst="rect">
            <a:avLst/>
          </a:prstGeom>
        </p:spPr>
      </p:pic>
      <p:sp>
        <p:nvSpPr>
          <p:cNvPr id="65" name="等腰三角形 115">
            <a:extLst>
              <a:ext uri="{FF2B5EF4-FFF2-40B4-BE49-F238E27FC236}">
                <a16:creationId xmlns:a16="http://schemas.microsoft.com/office/drawing/2014/main" id="{0984F45A-562F-EB42-BD8B-00F98BEBC177}"/>
              </a:ext>
            </a:extLst>
          </p:cNvPr>
          <p:cNvSpPr/>
          <p:nvPr/>
        </p:nvSpPr>
        <p:spPr>
          <a:xfrm flipV="1">
            <a:off x="704987" y="4413223"/>
            <a:ext cx="10685568" cy="36179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矩形 75">
            <a:extLst>
              <a:ext uri="{FF2B5EF4-FFF2-40B4-BE49-F238E27FC236}">
                <a16:creationId xmlns:a16="http://schemas.microsoft.com/office/drawing/2014/main" id="{BC7A98A2-AA08-164F-AB06-6D7255E84512}"/>
              </a:ext>
            </a:extLst>
          </p:cNvPr>
          <p:cNvSpPr/>
          <p:nvPr/>
        </p:nvSpPr>
        <p:spPr>
          <a:xfrm>
            <a:off x="801528" y="4418595"/>
            <a:ext cx="11017250" cy="29177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注重</a:t>
            </a:r>
            <a:r>
              <a:rPr lang="en-US" altLang="zh-CN" sz="1400" b="1" dirty="0">
                <a:solidFill>
                  <a:srgbClr val="2898D8"/>
                </a:solidFill>
              </a:rPr>
              <a:t>2</a:t>
            </a:r>
            <a:r>
              <a:rPr lang="ja-JP" altLang="en-US" sz="1400" b="1">
                <a:solidFill>
                  <a:srgbClr val="2898D8"/>
                </a:solidFill>
              </a:rPr>
              <a:t>个关键词</a:t>
            </a:r>
            <a:r>
              <a:rPr lang="zh-CN" altLang="en-US" sz="1400" b="1" dirty="0">
                <a:solidFill>
                  <a:srgbClr val="2898D8"/>
                </a:solidFill>
              </a:rPr>
              <a:t>，</a:t>
            </a:r>
            <a:r>
              <a:rPr lang="ja-JP" altLang="en-US" sz="1400" b="1">
                <a:solidFill>
                  <a:srgbClr val="2898D8"/>
                </a:solidFill>
              </a:rPr>
              <a:t>促使受众主动传播</a:t>
            </a:r>
            <a:endParaRPr lang="zh-CN" altLang="en-US" sz="1400" b="1" dirty="0">
              <a:solidFill>
                <a:srgbClr val="2898D8"/>
              </a:solidFill>
            </a:endParaRPr>
          </a:p>
        </p:txBody>
      </p:sp>
      <p:sp>
        <p:nvSpPr>
          <p:cNvPr id="67" name="矩形 75">
            <a:extLst>
              <a:ext uri="{FF2B5EF4-FFF2-40B4-BE49-F238E27FC236}">
                <a16:creationId xmlns:a16="http://schemas.microsoft.com/office/drawing/2014/main" id="{C26C48D8-28F7-2749-BA6C-8863A3E9A452}"/>
              </a:ext>
            </a:extLst>
          </p:cNvPr>
          <p:cNvSpPr/>
          <p:nvPr/>
        </p:nvSpPr>
        <p:spPr>
          <a:xfrm>
            <a:off x="4816344" y="4928111"/>
            <a:ext cx="1201533" cy="1140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bg1"/>
                </a:solidFill>
              </a:rPr>
              <a:t>情绪渲染</a:t>
            </a:r>
            <a:endParaRPr lang="zh-CN" altLang="en-US" b="1" dirty="0">
              <a:solidFill>
                <a:schemeClr val="bg1"/>
              </a:solidFill>
            </a:endParaRPr>
          </a:p>
        </p:txBody>
      </p:sp>
      <p:sp>
        <p:nvSpPr>
          <p:cNvPr id="68" name="ïṣľîḍé">
            <a:extLst>
              <a:ext uri="{FF2B5EF4-FFF2-40B4-BE49-F238E27FC236}">
                <a16:creationId xmlns:a16="http://schemas.microsoft.com/office/drawing/2014/main" id="{86CFB359-2ABA-9C40-B6C6-3A630B1BACFF}"/>
              </a:ext>
            </a:extLst>
          </p:cNvPr>
          <p:cNvSpPr/>
          <p:nvPr/>
        </p:nvSpPr>
        <p:spPr bwMode="auto">
          <a:xfrm>
            <a:off x="719328" y="4911577"/>
            <a:ext cx="3916907" cy="11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endParaRPr lang="zh-CN" altLang="en-US" sz="1200" dirty="0"/>
          </a:p>
        </p:txBody>
      </p:sp>
      <p:sp>
        <p:nvSpPr>
          <p:cNvPr id="69" name="矩形 30">
            <a:extLst>
              <a:ext uri="{FF2B5EF4-FFF2-40B4-BE49-F238E27FC236}">
                <a16:creationId xmlns:a16="http://schemas.microsoft.com/office/drawing/2014/main" id="{C8A4F31E-B43E-CA4B-9E1F-9766547F5F65}"/>
              </a:ext>
            </a:extLst>
          </p:cNvPr>
          <p:cNvSpPr/>
          <p:nvPr/>
        </p:nvSpPr>
        <p:spPr>
          <a:xfrm>
            <a:off x="735581" y="4928111"/>
            <a:ext cx="3916907" cy="11405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a:t>抓住</a:t>
            </a:r>
            <a:endParaRPr lang="zh-CN" altLang="en-US" dirty="0"/>
          </a:p>
        </p:txBody>
      </p:sp>
      <p:sp>
        <p:nvSpPr>
          <p:cNvPr id="70" name="矩形 75">
            <a:extLst>
              <a:ext uri="{FF2B5EF4-FFF2-40B4-BE49-F238E27FC236}">
                <a16:creationId xmlns:a16="http://schemas.microsoft.com/office/drawing/2014/main" id="{A335678D-A1DB-1746-A935-9F8CEA0F7EC5}"/>
              </a:ext>
            </a:extLst>
          </p:cNvPr>
          <p:cNvSpPr/>
          <p:nvPr/>
        </p:nvSpPr>
        <p:spPr>
          <a:xfrm>
            <a:off x="6378094" y="4931924"/>
            <a:ext cx="1201533" cy="1140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bg1"/>
                </a:solidFill>
              </a:rPr>
              <a:t>社交货币</a:t>
            </a:r>
            <a:endParaRPr lang="zh-CN" altLang="en-US" b="1" dirty="0">
              <a:solidFill>
                <a:schemeClr val="bg1"/>
              </a:solidFill>
            </a:endParaRPr>
          </a:p>
        </p:txBody>
      </p:sp>
      <p:sp>
        <p:nvSpPr>
          <p:cNvPr id="71" name="ïṣľîḍé">
            <a:extLst>
              <a:ext uri="{FF2B5EF4-FFF2-40B4-BE49-F238E27FC236}">
                <a16:creationId xmlns:a16="http://schemas.microsoft.com/office/drawing/2014/main" id="{0B69C3B4-F8D4-EB47-AAD3-8498E82C00E6}"/>
              </a:ext>
            </a:extLst>
          </p:cNvPr>
          <p:cNvSpPr/>
          <p:nvPr/>
        </p:nvSpPr>
        <p:spPr bwMode="auto">
          <a:xfrm>
            <a:off x="7759736" y="5007449"/>
            <a:ext cx="3916907" cy="53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ja-JP" altLang="en-US" sz="1200" b="1"/>
              <a:t>活动设计凸显价值感</a:t>
            </a:r>
            <a:r>
              <a:rPr lang="zh-CN" altLang="en-US" sz="1200" b="1" dirty="0"/>
              <a:t>，</a:t>
            </a:r>
            <a:r>
              <a:rPr lang="ja-JP" altLang="en-US" sz="1200" b="1"/>
              <a:t>使参与者收获</a:t>
            </a:r>
            <a:r>
              <a:rPr lang="zh-CN" altLang="en-US" sz="1200" b="1" dirty="0"/>
              <a:t>“</a:t>
            </a:r>
            <a:r>
              <a:rPr lang="ja-JP" altLang="en-US" sz="1200" b="1"/>
              <a:t>谈资</a:t>
            </a:r>
            <a:r>
              <a:rPr lang="zh-CN" altLang="en-US" sz="1200" b="1" dirty="0"/>
              <a:t>”</a:t>
            </a:r>
            <a:r>
              <a:rPr lang="ja-JP" altLang="en-US" sz="1200" b="1"/>
              <a:t>从而主动在社交媒体上传播</a:t>
            </a:r>
          </a:p>
        </p:txBody>
      </p:sp>
      <p:sp>
        <p:nvSpPr>
          <p:cNvPr id="72" name="矩形 30">
            <a:extLst>
              <a:ext uri="{FF2B5EF4-FFF2-40B4-BE49-F238E27FC236}">
                <a16:creationId xmlns:a16="http://schemas.microsoft.com/office/drawing/2014/main" id="{7E3E71D9-8E00-6943-AD8C-DD748AAAB031}"/>
              </a:ext>
            </a:extLst>
          </p:cNvPr>
          <p:cNvSpPr/>
          <p:nvPr/>
        </p:nvSpPr>
        <p:spPr>
          <a:xfrm>
            <a:off x="7743483" y="4923652"/>
            <a:ext cx="3916907" cy="11405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ïṣľîḍé">
            <a:extLst>
              <a:ext uri="{FF2B5EF4-FFF2-40B4-BE49-F238E27FC236}">
                <a16:creationId xmlns:a16="http://schemas.microsoft.com/office/drawing/2014/main" id="{9341DDCD-E601-7F44-9BB0-5ED2F70DF499}"/>
              </a:ext>
            </a:extLst>
          </p:cNvPr>
          <p:cNvSpPr/>
          <p:nvPr/>
        </p:nvSpPr>
        <p:spPr bwMode="auto">
          <a:xfrm>
            <a:off x="774175" y="5085751"/>
            <a:ext cx="3916907" cy="99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ja-JP" altLang="en-US" sz="1200" b="1"/>
              <a:t>渲染情绪</a:t>
            </a:r>
            <a:r>
              <a:rPr lang="ja-JP" altLang="en-GB" sz="1200" b="1"/>
              <a:t>使受众</a:t>
            </a:r>
            <a:r>
              <a:rPr lang="ja-JP" altLang="en-US" sz="1200" b="1"/>
              <a:t>产生共鸣</a:t>
            </a:r>
            <a:r>
              <a:rPr lang="zh-CN" altLang="en-US" sz="1200" b="1" dirty="0"/>
              <a:t>，</a:t>
            </a:r>
            <a:r>
              <a:rPr lang="ja-JP" altLang="en-US" sz="1200" b="1"/>
              <a:t>从而主动在社交媒体上分享</a:t>
            </a:r>
            <a:endParaRPr lang="en-GB" altLang="ja-JP" sz="1200" b="1" dirty="0"/>
          </a:p>
        </p:txBody>
      </p:sp>
      <p:sp>
        <p:nvSpPr>
          <p:cNvPr id="74" name="ïṣľîḍé">
            <a:extLst>
              <a:ext uri="{FF2B5EF4-FFF2-40B4-BE49-F238E27FC236}">
                <a16:creationId xmlns:a16="http://schemas.microsoft.com/office/drawing/2014/main" id="{8DDEF0ED-F781-5A44-9E72-0F9F6EA941EF}"/>
              </a:ext>
            </a:extLst>
          </p:cNvPr>
          <p:cNvSpPr/>
          <p:nvPr/>
        </p:nvSpPr>
        <p:spPr bwMode="auto">
          <a:xfrm>
            <a:off x="7798330" y="5492829"/>
            <a:ext cx="3564432" cy="52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2"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ja-JP" altLang="en-US" sz="1200" kern="0">
                <a:solidFill>
                  <a:srgbClr val="808080">
                    <a:lumMod val="75000"/>
                  </a:srgbClr>
                </a:solidFill>
                <a:latin typeface="+mn-ea"/>
              </a:rPr>
              <a:t>学习环保知识</a:t>
            </a:r>
            <a:endParaRPr lang="en-GB" altLang="ja-JP" sz="1200" kern="0" dirty="0">
              <a:solidFill>
                <a:srgbClr val="808080">
                  <a:lumMod val="75000"/>
                </a:srgbClr>
              </a:solidFill>
              <a:latin typeface="+mn-ea"/>
            </a:endParaRPr>
          </a:p>
          <a:p>
            <a:pPr marL="171450" indent="-171450">
              <a:lnSpc>
                <a:spcPct val="120000"/>
              </a:lnSpc>
              <a:buFont typeface="Arial" panose="020B0604020202020204" pitchFamily="34" charset="0"/>
              <a:buChar char="•"/>
            </a:pPr>
            <a:r>
              <a:rPr lang="ja-JP" altLang="en-US" sz="1200" kern="0">
                <a:solidFill>
                  <a:srgbClr val="808080">
                    <a:lumMod val="75000"/>
                  </a:srgbClr>
                </a:solidFill>
                <a:latin typeface="+mn-ea"/>
              </a:rPr>
              <a:t>为社会做出贡献</a:t>
            </a:r>
            <a:endParaRPr lang="en-GB" altLang="ja-JP" sz="1200" kern="0" dirty="0">
              <a:solidFill>
                <a:srgbClr val="808080">
                  <a:lumMod val="75000"/>
                </a:srgbClr>
              </a:solidFill>
              <a:latin typeface="+mn-ea"/>
            </a:endParaRPr>
          </a:p>
          <a:p>
            <a:pPr marL="171450" indent="-171450">
              <a:lnSpc>
                <a:spcPct val="120000"/>
              </a:lnSpc>
              <a:buFont typeface="Arial" panose="020B0604020202020204" pitchFamily="34" charset="0"/>
              <a:buChar char="•"/>
            </a:pPr>
            <a:r>
              <a:rPr lang="ja-JP" altLang="en-US" sz="1200" kern="0">
                <a:solidFill>
                  <a:srgbClr val="808080">
                    <a:lumMod val="75000"/>
                  </a:srgbClr>
                </a:solidFill>
                <a:latin typeface="+mn-ea"/>
              </a:rPr>
              <a:t>自我挑战与突破</a:t>
            </a:r>
            <a:endParaRPr lang="en-US" altLang="zh-CN" sz="1200" kern="0" dirty="0">
              <a:solidFill>
                <a:srgbClr val="808080">
                  <a:lumMod val="75000"/>
                </a:srgbClr>
              </a:solidFill>
              <a:latin typeface="+mn-ea"/>
            </a:endParaRPr>
          </a:p>
        </p:txBody>
      </p:sp>
      <p:sp>
        <p:nvSpPr>
          <p:cNvPr id="75" name="ïṣľîḍé">
            <a:extLst>
              <a:ext uri="{FF2B5EF4-FFF2-40B4-BE49-F238E27FC236}">
                <a16:creationId xmlns:a16="http://schemas.microsoft.com/office/drawing/2014/main" id="{FF0B146B-623D-854C-AB5D-B4611D2BA4AC}"/>
              </a:ext>
            </a:extLst>
          </p:cNvPr>
          <p:cNvSpPr/>
          <p:nvPr/>
        </p:nvSpPr>
        <p:spPr bwMode="auto">
          <a:xfrm>
            <a:off x="985391" y="5393893"/>
            <a:ext cx="3564432" cy="52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2"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ja-JP" altLang="en-GB" sz="1200" kern="0">
                <a:solidFill>
                  <a:srgbClr val="808080">
                    <a:lumMod val="75000"/>
                  </a:srgbClr>
                </a:solidFill>
                <a:latin typeface="+mn-ea"/>
              </a:rPr>
              <a:t>危机感</a:t>
            </a:r>
            <a:endParaRPr lang="en-GB" altLang="ja-JP" sz="1200" kern="0" dirty="0">
              <a:solidFill>
                <a:srgbClr val="808080">
                  <a:lumMod val="75000"/>
                </a:srgbClr>
              </a:solidFill>
              <a:latin typeface="+mn-ea"/>
            </a:endParaRPr>
          </a:p>
          <a:p>
            <a:pPr marL="171450" indent="-171450">
              <a:lnSpc>
                <a:spcPct val="120000"/>
              </a:lnSpc>
              <a:buFont typeface="Arial" panose="020B0604020202020204" pitchFamily="34" charset="0"/>
              <a:buChar char="•"/>
            </a:pPr>
            <a:r>
              <a:rPr lang="ja-JP" altLang="en-GB" sz="1200" kern="0">
                <a:solidFill>
                  <a:srgbClr val="808080">
                    <a:lumMod val="75000"/>
                  </a:srgbClr>
                </a:solidFill>
                <a:latin typeface="+mn-ea"/>
              </a:rPr>
              <a:t>同情心</a:t>
            </a:r>
            <a:endParaRPr lang="en-GB" altLang="ja-JP" sz="1200" kern="0" dirty="0">
              <a:solidFill>
                <a:srgbClr val="808080">
                  <a:lumMod val="75000"/>
                </a:srgbClr>
              </a:solidFill>
              <a:latin typeface="+mn-ea"/>
            </a:endParaRPr>
          </a:p>
          <a:p>
            <a:pPr marL="171450" indent="-171450">
              <a:lnSpc>
                <a:spcPct val="120000"/>
              </a:lnSpc>
              <a:buFont typeface="Arial" panose="020B0604020202020204" pitchFamily="34" charset="0"/>
              <a:buChar char="•"/>
            </a:pPr>
            <a:r>
              <a:rPr lang="ja-JP" altLang="en-US" sz="1200" kern="0">
                <a:solidFill>
                  <a:srgbClr val="808080">
                    <a:lumMod val="75000"/>
                  </a:srgbClr>
                </a:solidFill>
                <a:latin typeface="+mn-ea"/>
              </a:rPr>
              <a:t>使命感</a:t>
            </a:r>
            <a:endParaRPr lang="en-GB" altLang="ja-JP" sz="1200" kern="0" dirty="0">
              <a:solidFill>
                <a:srgbClr val="808080">
                  <a:lumMod val="75000"/>
                </a:srgbClr>
              </a:solidFill>
              <a:latin typeface="+mn-ea"/>
            </a:endParaRPr>
          </a:p>
          <a:p>
            <a:pPr marL="171450" indent="-171450">
              <a:lnSpc>
                <a:spcPct val="120000"/>
              </a:lnSpc>
              <a:buFont typeface="Arial" panose="020B0604020202020204" pitchFamily="34" charset="0"/>
              <a:buChar char="•"/>
            </a:pPr>
            <a:r>
              <a:rPr lang="ja-JP" altLang="en-US" sz="1200" kern="0">
                <a:solidFill>
                  <a:srgbClr val="808080">
                    <a:lumMod val="75000"/>
                  </a:srgbClr>
                </a:solidFill>
                <a:latin typeface="+mn-ea"/>
              </a:rPr>
              <a:t>认同感</a:t>
            </a:r>
            <a:endParaRPr lang="en-US" altLang="zh-CN" sz="1200" kern="0" dirty="0">
              <a:solidFill>
                <a:srgbClr val="808080">
                  <a:lumMod val="75000"/>
                </a:srgbClr>
              </a:solidFill>
              <a:latin typeface="+mn-ea"/>
            </a:endParaRPr>
          </a:p>
        </p:txBody>
      </p:sp>
    </p:spTree>
    <p:extLst>
      <p:ext uri="{BB962C8B-B14F-4D97-AF65-F5344CB8AC3E}">
        <p14:creationId xmlns:p14="http://schemas.microsoft.com/office/powerpoint/2010/main" val="186639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C8ED-D2E5-4A4A-857B-8620704C9539}"/>
              </a:ext>
            </a:extLst>
          </p:cNvPr>
          <p:cNvSpPr>
            <a:spLocks noGrp="1"/>
          </p:cNvSpPr>
          <p:nvPr>
            <p:ph type="title"/>
          </p:nvPr>
        </p:nvSpPr>
        <p:spPr/>
        <p:txBody>
          <a:bodyPr>
            <a:normAutofit/>
          </a:bodyPr>
          <a:lstStyle/>
          <a:p>
            <a:r>
              <a:rPr lang="ja-JP" altLang="en-US">
                <a:solidFill>
                  <a:schemeClr val="accent1"/>
                </a:solidFill>
              </a:rPr>
              <a:t>与</a:t>
            </a:r>
            <a:r>
              <a:rPr lang="en-US" altLang="zh-CN" dirty="0">
                <a:solidFill>
                  <a:schemeClr val="accent1"/>
                </a:solidFill>
              </a:rPr>
              <a:t>NGO</a:t>
            </a:r>
            <a:r>
              <a:rPr lang="ja-JP" altLang="en-US">
                <a:solidFill>
                  <a:schemeClr val="accent1"/>
                </a:solidFill>
              </a:rPr>
              <a:t>合作</a:t>
            </a:r>
            <a:r>
              <a:rPr lang="zh-CN" altLang="en-US" dirty="0">
                <a:solidFill>
                  <a:schemeClr val="accent1"/>
                </a:solidFill>
              </a:rPr>
              <a:t>，</a:t>
            </a:r>
            <a:r>
              <a:rPr lang="ja-JP" altLang="en-US">
                <a:solidFill>
                  <a:schemeClr val="accent1"/>
                </a:solidFill>
              </a:rPr>
              <a:t>互利共赢</a:t>
            </a:r>
            <a:r>
              <a:rPr lang="zh-CN" altLang="en-US" dirty="0">
                <a:solidFill>
                  <a:schemeClr val="accent1"/>
                </a:solidFill>
              </a:rPr>
              <a:t>，</a:t>
            </a:r>
            <a:r>
              <a:rPr lang="ja-JP" altLang="en-US">
                <a:solidFill>
                  <a:schemeClr val="accent1"/>
                </a:solidFill>
              </a:rPr>
              <a:t>有效精准触达受众</a:t>
            </a:r>
            <a:endParaRPr lang="en-GB" dirty="0"/>
          </a:p>
        </p:txBody>
      </p:sp>
      <p:sp>
        <p:nvSpPr>
          <p:cNvPr id="3" name="Slide Number Placeholder 2">
            <a:extLst>
              <a:ext uri="{FF2B5EF4-FFF2-40B4-BE49-F238E27FC236}">
                <a16:creationId xmlns:a16="http://schemas.microsoft.com/office/drawing/2014/main" id="{82DDC03E-28C8-A946-B312-BD32D8AE02BC}"/>
              </a:ext>
            </a:extLst>
          </p:cNvPr>
          <p:cNvSpPr>
            <a:spLocks noGrp="1"/>
          </p:cNvSpPr>
          <p:nvPr>
            <p:ph type="sldNum" sz="quarter" idx="14"/>
          </p:nvPr>
        </p:nvSpPr>
        <p:spPr/>
        <p:txBody>
          <a:bodyPr/>
          <a:lstStyle/>
          <a:p>
            <a:fld id="{E6049C3D-CCF1-41B9-A681-D61E0CAE4A17}" type="slidenum">
              <a:rPr lang="en-US" altLang="zh-CN" smtClean="0"/>
              <a:pPr/>
              <a:t>22</a:t>
            </a:fld>
            <a:endParaRPr lang="en-US" dirty="0"/>
          </a:p>
        </p:txBody>
      </p:sp>
      <p:sp>
        <p:nvSpPr>
          <p:cNvPr id="4" name="Text Placeholder 3">
            <a:extLst>
              <a:ext uri="{FF2B5EF4-FFF2-40B4-BE49-F238E27FC236}">
                <a16:creationId xmlns:a16="http://schemas.microsoft.com/office/drawing/2014/main" id="{5700F190-F03B-6A43-9A29-8FFB6380F4D8}"/>
              </a:ext>
            </a:extLst>
          </p:cNvPr>
          <p:cNvSpPr>
            <a:spLocks noGrp="1"/>
          </p:cNvSpPr>
          <p:nvPr>
            <p:ph type="body" sz="quarter" idx="15"/>
          </p:nvPr>
        </p:nvSpPr>
        <p:spPr/>
        <p:txBody>
          <a:bodyPr/>
          <a:lstStyle/>
          <a:p>
            <a:endParaRPr lang="en-GB"/>
          </a:p>
        </p:txBody>
      </p:sp>
      <p:cxnSp>
        <p:nvCxnSpPr>
          <p:cNvPr id="10" name="直接连接符 77">
            <a:extLst>
              <a:ext uri="{FF2B5EF4-FFF2-40B4-BE49-F238E27FC236}">
                <a16:creationId xmlns:a16="http://schemas.microsoft.com/office/drawing/2014/main" id="{73277EC8-EFE8-8A4C-82F0-521140822B81}"/>
              </a:ext>
            </a:extLst>
          </p:cNvPr>
          <p:cNvCxnSpPr>
            <a:cxnSpLocks/>
          </p:cNvCxnSpPr>
          <p:nvPr/>
        </p:nvCxnSpPr>
        <p:spPr>
          <a:xfrm>
            <a:off x="587375" y="140670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64">
            <a:extLst>
              <a:ext uri="{FF2B5EF4-FFF2-40B4-BE49-F238E27FC236}">
                <a16:creationId xmlns:a16="http://schemas.microsoft.com/office/drawing/2014/main" id="{3C9DC8BD-E30C-9241-9524-C7F65813A71E}"/>
              </a:ext>
            </a:extLst>
          </p:cNvPr>
          <p:cNvCxnSpPr/>
          <p:nvPr/>
        </p:nvCxnSpPr>
        <p:spPr>
          <a:xfrm>
            <a:off x="587375" y="996554"/>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文本框 83">
            <a:extLst>
              <a:ext uri="{FF2B5EF4-FFF2-40B4-BE49-F238E27FC236}">
                <a16:creationId xmlns:a16="http://schemas.microsoft.com/office/drawing/2014/main" id="{40512AD9-C7AD-F54F-958E-0ED8ECA7FF59}"/>
              </a:ext>
            </a:extLst>
          </p:cNvPr>
          <p:cNvSpPr txBox="1"/>
          <p:nvPr/>
        </p:nvSpPr>
        <p:spPr>
          <a:xfrm>
            <a:off x="3500578" y="1058025"/>
            <a:ext cx="5190845" cy="307777"/>
          </a:xfrm>
          <a:prstGeom prst="rect">
            <a:avLst/>
          </a:prstGeom>
          <a:noFill/>
        </p:spPr>
        <p:txBody>
          <a:bodyPr wrap="none" rtlCol="0">
            <a:spAutoFit/>
          </a:bodyPr>
          <a:lstStyle/>
          <a:p>
            <a:pPr>
              <a:buClr>
                <a:srgbClr val="2D97C8"/>
              </a:buClr>
            </a:pPr>
            <a:r>
              <a:rPr lang="ja-JP" altLang="en-GB" sz="1400" b="1">
                <a:latin typeface="+mn-ea"/>
                <a:cs typeface="Heiti SC Light" charset="-122"/>
              </a:rPr>
              <a:t>同</a:t>
            </a:r>
            <a:r>
              <a:rPr lang="ja-JP" altLang="en-US" sz="1400" b="1">
                <a:latin typeface="+mn-ea"/>
                <a:cs typeface="Heiti SC Light" charset="-122"/>
              </a:rPr>
              <a:t>致力于自然保护的机构受众相同</a:t>
            </a:r>
            <a:r>
              <a:rPr lang="zh-CN" altLang="en-US" sz="1400" b="1" dirty="0">
                <a:latin typeface="+mn-ea"/>
                <a:cs typeface="Heiti SC Light" charset="-122"/>
              </a:rPr>
              <a:t>，</a:t>
            </a:r>
            <a:r>
              <a:rPr lang="ja-JP" altLang="en-US" sz="1400" b="1">
                <a:latin typeface="+mn-ea"/>
                <a:cs typeface="Heiti SC Light" charset="-122"/>
              </a:rPr>
              <a:t>有助于精准触达目标人群</a:t>
            </a:r>
            <a:endParaRPr lang="ca-ES" sz="1400" b="1" dirty="0">
              <a:latin typeface="+mn-ea"/>
              <a:cs typeface="Heiti SC Light" charset="-122"/>
            </a:endParaRPr>
          </a:p>
        </p:txBody>
      </p:sp>
      <p:sp>
        <p:nvSpPr>
          <p:cNvPr id="25" name="矩形 75">
            <a:extLst>
              <a:ext uri="{FF2B5EF4-FFF2-40B4-BE49-F238E27FC236}">
                <a16:creationId xmlns:a16="http://schemas.microsoft.com/office/drawing/2014/main" id="{6B7BFCB2-D60F-DB40-8F48-E96900DB4C39}"/>
              </a:ext>
            </a:extLst>
          </p:cNvPr>
          <p:cNvSpPr/>
          <p:nvPr/>
        </p:nvSpPr>
        <p:spPr>
          <a:xfrm>
            <a:off x="587375" y="1548625"/>
            <a:ext cx="11017250" cy="291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GB" sz="1400" b="1">
                <a:solidFill>
                  <a:schemeClr val="bg1"/>
                </a:solidFill>
              </a:rPr>
              <a:t>同致力于</a:t>
            </a:r>
            <a:r>
              <a:rPr lang="ja-JP" altLang="en-US" sz="1400" b="1">
                <a:solidFill>
                  <a:schemeClr val="bg1"/>
                </a:solidFill>
              </a:rPr>
              <a:t>环境保护的</a:t>
            </a:r>
            <a:r>
              <a:rPr lang="en-US" altLang="zh-CN" sz="1400" b="1" dirty="0">
                <a:solidFill>
                  <a:schemeClr val="bg1"/>
                </a:solidFill>
              </a:rPr>
              <a:t>NGO</a:t>
            </a:r>
            <a:endParaRPr lang="zh-CN" altLang="en-US" sz="1400" b="1" dirty="0">
              <a:solidFill>
                <a:schemeClr val="bg1"/>
              </a:solidFill>
            </a:endParaRPr>
          </a:p>
        </p:txBody>
      </p:sp>
      <p:grpSp>
        <p:nvGrpSpPr>
          <p:cNvPr id="76" name="Group 75">
            <a:extLst>
              <a:ext uri="{FF2B5EF4-FFF2-40B4-BE49-F238E27FC236}">
                <a16:creationId xmlns:a16="http://schemas.microsoft.com/office/drawing/2014/main" id="{D0AD389C-359C-C241-8C6A-048FD421AEE0}"/>
              </a:ext>
            </a:extLst>
          </p:cNvPr>
          <p:cNvGrpSpPr/>
          <p:nvPr/>
        </p:nvGrpSpPr>
        <p:grpSpPr>
          <a:xfrm>
            <a:off x="7841024" y="3003009"/>
            <a:ext cx="3183309" cy="3277400"/>
            <a:chOff x="8233747" y="1694376"/>
            <a:chExt cx="3183309" cy="3277400"/>
          </a:xfrm>
        </p:grpSpPr>
        <p:sp>
          <p:nvSpPr>
            <p:cNvPr id="77" name="矩形: 圆角 2">
              <a:extLst>
                <a:ext uri="{FF2B5EF4-FFF2-40B4-BE49-F238E27FC236}">
                  <a16:creationId xmlns:a16="http://schemas.microsoft.com/office/drawing/2014/main" id="{6573EFEC-040A-9F47-BBC4-C13B3C5EBD56}"/>
                </a:ext>
              </a:extLst>
            </p:cNvPr>
            <p:cNvSpPr/>
            <p:nvPr/>
          </p:nvSpPr>
          <p:spPr>
            <a:xfrm>
              <a:off x="8233747" y="1896901"/>
              <a:ext cx="3183309" cy="3074875"/>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8" name="Picture 15" descr="A close up of a logo&#10;&#10;Description automatically generated">
              <a:extLst>
                <a:ext uri="{FF2B5EF4-FFF2-40B4-BE49-F238E27FC236}">
                  <a16:creationId xmlns:a16="http://schemas.microsoft.com/office/drawing/2014/main" id="{6ACD6D5B-BFD6-B84D-8708-C2CF8A23A469}"/>
                </a:ext>
              </a:extLst>
            </p:cNvPr>
            <p:cNvPicPr>
              <a:picLocks noChangeAspect="1"/>
            </p:cNvPicPr>
            <p:nvPr/>
          </p:nvPicPr>
          <p:blipFill rotWithShape="1">
            <a:blip r:embed="rId2"/>
            <a:srcRect l="1920" t="23205" r="1256" b="30685"/>
            <a:stretch/>
          </p:blipFill>
          <p:spPr>
            <a:xfrm>
              <a:off x="9125570" y="1694376"/>
              <a:ext cx="1399661" cy="499920"/>
            </a:xfrm>
            <a:prstGeom prst="rect">
              <a:avLst/>
            </a:prstGeom>
            <a:effectLst>
              <a:outerShdw blurRad="50800" dist="38100" dir="2700000" algn="tl" rotWithShape="0">
                <a:prstClr val="black">
                  <a:alpha val="40000"/>
                </a:prstClr>
              </a:outerShdw>
            </a:effectLst>
          </p:spPr>
        </p:pic>
      </p:grpSp>
      <p:grpSp>
        <p:nvGrpSpPr>
          <p:cNvPr id="79" name="Group 78">
            <a:extLst>
              <a:ext uri="{FF2B5EF4-FFF2-40B4-BE49-F238E27FC236}">
                <a16:creationId xmlns:a16="http://schemas.microsoft.com/office/drawing/2014/main" id="{7F602C9A-7B18-B342-9BEF-7008EEB29617}"/>
              </a:ext>
            </a:extLst>
          </p:cNvPr>
          <p:cNvGrpSpPr/>
          <p:nvPr/>
        </p:nvGrpSpPr>
        <p:grpSpPr>
          <a:xfrm>
            <a:off x="871557" y="2987543"/>
            <a:ext cx="6471056" cy="3306111"/>
            <a:chOff x="870866" y="1665665"/>
            <a:chExt cx="6471056" cy="3306111"/>
          </a:xfrm>
        </p:grpSpPr>
        <p:grpSp>
          <p:nvGrpSpPr>
            <p:cNvPr id="80" name="Group 79">
              <a:extLst>
                <a:ext uri="{FF2B5EF4-FFF2-40B4-BE49-F238E27FC236}">
                  <a16:creationId xmlns:a16="http://schemas.microsoft.com/office/drawing/2014/main" id="{F3E1752E-E1C7-9344-89A5-3FDA028330FE}"/>
                </a:ext>
              </a:extLst>
            </p:cNvPr>
            <p:cNvGrpSpPr/>
            <p:nvPr/>
          </p:nvGrpSpPr>
          <p:grpSpPr>
            <a:xfrm>
              <a:off x="870866" y="1665665"/>
              <a:ext cx="6471056" cy="3306111"/>
              <a:chOff x="870866" y="1665665"/>
              <a:chExt cx="6471056" cy="3306111"/>
            </a:xfrm>
          </p:grpSpPr>
          <p:sp>
            <p:nvSpPr>
              <p:cNvPr id="88" name="矩形: 圆角 2">
                <a:extLst>
                  <a:ext uri="{FF2B5EF4-FFF2-40B4-BE49-F238E27FC236}">
                    <a16:creationId xmlns:a16="http://schemas.microsoft.com/office/drawing/2014/main" id="{E95CD941-F8BD-8D45-830A-5B8BB1E53BCB}"/>
                  </a:ext>
                </a:extLst>
              </p:cNvPr>
              <p:cNvSpPr/>
              <p:nvPr/>
            </p:nvSpPr>
            <p:spPr>
              <a:xfrm>
                <a:off x="870866" y="1896901"/>
                <a:ext cx="6471056" cy="3074875"/>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89" name="Picture 88" descr="A close up of a logo&#10;&#10;Description automatically generated">
                <a:extLst>
                  <a:ext uri="{FF2B5EF4-FFF2-40B4-BE49-F238E27FC236}">
                    <a16:creationId xmlns:a16="http://schemas.microsoft.com/office/drawing/2014/main" id="{8EAC0AC0-3CC1-A24F-AD50-72C63B3FB214}"/>
                  </a:ext>
                </a:extLst>
              </p:cNvPr>
              <p:cNvPicPr>
                <a:picLocks noChangeAspect="1"/>
              </p:cNvPicPr>
              <p:nvPr/>
            </p:nvPicPr>
            <p:blipFill rotWithShape="1">
              <a:blip r:embed="rId3"/>
              <a:srcRect l="8907" t="7139" r="9806" b="8300"/>
              <a:stretch/>
            </p:blipFill>
            <p:spPr>
              <a:xfrm>
                <a:off x="3613748" y="1665665"/>
                <a:ext cx="985291" cy="588684"/>
              </a:xfrm>
              <a:prstGeom prst="rect">
                <a:avLst/>
              </a:prstGeom>
              <a:effectLst>
                <a:outerShdw blurRad="50800" dist="38100" dir="2700000" algn="tl" rotWithShape="0">
                  <a:prstClr val="black">
                    <a:alpha val="40000"/>
                  </a:prstClr>
                </a:outerShdw>
              </a:effectLst>
            </p:spPr>
          </p:pic>
        </p:grpSp>
        <p:pic>
          <p:nvPicPr>
            <p:cNvPr id="81" name="Picture 80">
              <a:extLst>
                <a:ext uri="{FF2B5EF4-FFF2-40B4-BE49-F238E27FC236}">
                  <a16:creationId xmlns:a16="http://schemas.microsoft.com/office/drawing/2014/main" id="{0C1CFC73-FB43-DD4F-98F6-8104F12FFA60}"/>
                </a:ext>
              </a:extLst>
            </p:cNvPr>
            <p:cNvPicPr>
              <a:picLocks noChangeAspect="1"/>
            </p:cNvPicPr>
            <p:nvPr/>
          </p:nvPicPr>
          <p:blipFill rotWithShape="1">
            <a:blip r:embed="rId4"/>
            <a:srcRect r="4746"/>
            <a:stretch/>
          </p:blipFill>
          <p:spPr>
            <a:xfrm>
              <a:off x="1555949" y="3134919"/>
              <a:ext cx="1678615" cy="1631719"/>
            </a:xfrm>
            <a:prstGeom prst="rect">
              <a:avLst/>
            </a:prstGeom>
          </p:spPr>
        </p:pic>
        <p:sp>
          <p:nvSpPr>
            <p:cNvPr id="82" name="ïṣľîḍé">
              <a:extLst>
                <a:ext uri="{FF2B5EF4-FFF2-40B4-BE49-F238E27FC236}">
                  <a16:creationId xmlns:a16="http://schemas.microsoft.com/office/drawing/2014/main" id="{5223E9C7-FACA-A64D-BE83-854F4E15A6C8}"/>
                </a:ext>
              </a:extLst>
            </p:cNvPr>
            <p:cNvSpPr/>
            <p:nvPr/>
          </p:nvSpPr>
          <p:spPr bwMode="auto">
            <a:xfrm>
              <a:off x="1019882" y="2313958"/>
              <a:ext cx="2905777" cy="29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ja-JP" altLang="en-GB" sz="1200" b="1"/>
                <a:t>与</a:t>
              </a:r>
              <a:r>
                <a:rPr lang="ja-JP" altLang="en-US" sz="1200" b="1"/>
                <a:t>蚂蚁森林</a:t>
              </a:r>
              <a:r>
                <a:rPr lang="zh-CN" altLang="en-US" sz="1200" b="1" dirty="0"/>
                <a:t>，</a:t>
              </a:r>
              <a:r>
                <a:rPr lang="ja-JP" altLang="en-US" sz="1200" b="1"/>
                <a:t>中华环境保护基金会合作</a:t>
              </a:r>
              <a:endParaRPr lang="en-GB" altLang="ja-JP" sz="1200" b="1" dirty="0"/>
            </a:p>
          </p:txBody>
        </p:sp>
        <p:sp>
          <p:nvSpPr>
            <p:cNvPr id="83" name="矩形: 圆角 40">
              <a:extLst>
                <a:ext uri="{FF2B5EF4-FFF2-40B4-BE49-F238E27FC236}">
                  <a16:creationId xmlns:a16="http://schemas.microsoft.com/office/drawing/2014/main" id="{D0D910DB-9A38-484B-87F8-3A4AE45E4AF3}"/>
                </a:ext>
              </a:extLst>
            </p:cNvPr>
            <p:cNvSpPr/>
            <p:nvPr/>
          </p:nvSpPr>
          <p:spPr>
            <a:xfrm>
              <a:off x="1070273" y="2667952"/>
              <a:ext cx="1239057" cy="369332"/>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400" dirty="0">
                  <a:solidFill>
                    <a:schemeClr val="tx1"/>
                  </a:solidFill>
                </a:rPr>
                <a:t>350g</a:t>
              </a:r>
              <a:r>
                <a:rPr lang="ja-JP" altLang="en-US" sz="1400">
                  <a:solidFill>
                    <a:schemeClr val="tx1"/>
                  </a:solidFill>
                </a:rPr>
                <a:t>绿色能量</a:t>
              </a:r>
              <a:endParaRPr lang="ja-JP" altLang="en-US" sz="1400" dirty="0">
                <a:solidFill>
                  <a:schemeClr val="tx1"/>
                </a:solidFill>
              </a:endParaRPr>
            </a:p>
          </p:txBody>
        </p:sp>
        <p:sp>
          <p:nvSpPr>
            <p:cNvPr id="84" name="矩形: 圆角 40">
              <a:extLst>
                <a:ext uri="{FF2B5EF4-FFF2-40B4-BE49-F238E27FC236}">
                  <a16:creationId xmlns:a16="http://schemas.microsoft.com/office/drawing/2014/main" id="{C022B97B-6300-7E40-9DF6-A23E95804B66}"/>
                </a:ext>
              </a:extLst>
            </p:cNvPr>
            <p:cNvSpPr/>
            <p:nvPr/>
          </p:nvSpPr>
          <p:spPr>
            <a:xfrm>
              <a:off x="2615036" y="2667952"/>
              <a:ext cx="1239057" cy="369332"/>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400" dirty="0">
                  <a:solidFill>
                    <a:schemeClr val="tx1"/>
                  </a:solidFill>
                </a:rPr>
                <a:t>1</a:t>
              </a:r>
              <a:r>
                <a:rPr lang="en-US" altLang="ja-JP" sz="1400" dirty="0">
                  <a:solidFill>
                    <a:schemeClr val="tx1"/>
                  </a:solidFill>
                </a:rPr>
                <a:t>m</a:t>
              </a:r>
              <a:r>
                <a:rPr lang="en-US" altLang="zh-CN" sz="1400" baseline="30000" dirty="0">
                  <a:solidFill>
                    <a:schemeClr val="tx1"/>
                  </a:solidFill>
                </a:rPr>
                <a:t>2</a:t>
              </a:r>
              <a:r>
                <a:rPr lang="ja-JP" altLang="en-US" sz="1400">
                  <a:solidFill>
                    <a:schemeClr val="tx1"/>
                  </a:solidFill>
                </a:rPr>
                <a:t>保护证书</a:t>
              </a:r>
              <a:endParaRPr lang="ja-JP" altLang="en-US" sz="1400" dirty="0">
                <a:solidFill>
                  <a:schemeClr val="tx1"/>
                </a:solidFill>
              </a:endParaRPr>
            </a:p>
          </p:txBody>
        </p:sp>
        <p:cxnSp>
          <p:nvCxnSpPr>
            <p:cNvPr id="85" name="Straight Arrow Connector 84">
              <a:extLst>
                <a:ext uri="{FF2B5EF4-FFF2-40B4-BE49-F238E27FC236}">
                  <a16:creationId xmlns:a16="http://schemas.microsoft.com/office/drawing/2014/main" id="{D90B94D2-5D89-4244-9EB3-75452E1D0522}"/>
                </a:ext>
              </a:extLst>
            </p:cNvPr>
            <p:cNvCxnSpPr>
              <a:cxnSpLocks/>
              <a:stCxn id="83" idx="3"/>
              <a:endCxn id="84" idx="1"/>
            </p:cNvCxnSpPr>
            <p:nvPr/>
          </p:nvCxnSpPr>
          <p:spPr>
            <a:xfrm>
              <a:off x="2309330" y="2852618"/>
              <a:ext cx="3057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ïṣľîḍé">
              <a:extLst>
                <a:ext uri="{FF2B5EF4-FFF2-40B4-BE49-F238E27FC236}">
                  <a16:creationId xmlns:a16="http://schemas.microsoft.com/office/drawing/2014/main" id="{54C3B438-B781-6E44-9493-8ED96FF44BC0}"/>
                </a:ext>
              </a:extLst>
            </p:cNvPr>
            <p:cNvSpPr/>
            <p:nvPr/>
          </p:nvSpPr>
          <p:spPr bwMode="auto">
            <a:xfrm>
              <a:off x="4344107" y="2310926"/>
              <a:ext cx="2905777" cy="29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ja-JP" altLang="en-GB" sz="1200" b="1"/>
                <a:t>与</a:t>
              </a:r>
              <a:r>
                <a:rPr lang="ja-JP" altLang="en-US" sz="1200" b="1"/>
                <a:t>红树林基金会等合作</a:t>
              </a:r>
              <a:r>
                <a:rPr lang="zh-CN" altLang="en-US" sz="1200" b="1" dirty="0"/>
                <a:t>，</a:t>
              </a:r>
              <a:r>
                <a:rPr lang="ja-JP" altLang="en-US" sz="1200" b="1"/>
                <a:t>宣传实况直播活动</a:t>
              </a:r>
              <a:endParaRPr lang="en-GB" altLang="ja-JP" sz="1200" b="1" dirty="0"/>
            </a:p>
          </p:txBody>
        </p:sp>
        <p:pic>
          <p:nvPicPr>
            <p:cNvPr id="87" name="Picture 86">
              <a:extLst>
                <a:ext uri="{FF2B5EF4-FFF2-40B4-BE49-F238E27FC236}">
                  <a16:creationId xmlns:a16="http://schemas.microsoft.com/office/drawing/2014/main" id="{3523A132-83B6-CC44-A857-27AADA1CEA95}"/>
                </a:ext>
              </a:extLst>
            </p:cNvPr>
            <p:cNvPicPr>
              <a:picLocks noChangeAspect="1"/>
            </p:cNvPicPr>
            <p:nvPr/>
          </p:nvPicPr>
          <p:blipFill rotWithShape="1">
            <a:blip r:embed="rId5"/>
            <a:srcRect t="18296" b="23017"/>
            <a:stretch/>
          </p:blipFill>
          <p:spPr>
            <a:xfrm>
              <a:off x="5126380" y="3033524"/>
              <a:ext cx="1337639" cy="1701338"/>
            </a:xfrm>
            <a:prstGeom prst="rect">
              <a:avLst/>
            </a:prstGeom>
          </p:spPr>
        </p:pic>
      </p:grpSp>
      <p:sp>
        <p:nvSpPr>
          <p:cNvPr id="90" name="ïṣľîḍé">
            <a:extLst>
              <a:ext uri="{FF2B5EF4-FFF2-40B4-BE49-F238E27FC236}">
                <a16:creationId xmlns:a16="http://schemas.microsoft.com/office/drawing/2014/main" id="{4975DE2B-D315-AC49-9CFD-86CAC01F849A}"/>
              </a:ext>
            </a:extLst>
          </p:cNvPr>
          <p:cNvSpPr/>
          <p:nvPr/>
        </p:nvSpPr>
        <p:spPr bwMode="auto">
          <a:xfrm>
            <a:off x="8135813" y="3653688"/>
            <a:ext cx="2905777" cy="49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ja-JP" altLang="en-US" sz="1200" b="1"/>
              <a:t>携山水</a:t>
            </a:r>
            <a:r>
              <a:rPr lang="zh-CN" altLang="en-US" sz="1200" b="1" dirty="0"/>
              <a:t>，</a:t>
            </a:r>
            <a:r>
              <a:rPr lang="ja-JP" altLang="en-US" sz="1200" b="1"/>
              <a:t>阿拉善等</a:t>
            </a:r>
            <a:r>
              <a:rPr lang="zh-CN" altLang="en-US" sz="1200" b="1" dirty="0"/>
              <a:t>，</a:t>
            </a:r>
            <a:r>
              <a:rPr lang="ja-JP" altLang="en-US" sz="1200" b="1"/>
              <a:t>为微博超级话题助力</a:t>
            </a:r>
            <a:endParaRPr lang="en-GB" altLang="ja-JP" sz="1200" b="1" dirty="0"/>
          </a:p>
        </p:txBody>
      </p:sp>
      <p:pic>
        <p:nvPicPr>
          <p:cNvPr id="91" name="Picture 90" descr="A screenshot of a cell phone&#10;&#10;Description automatically generated">
            <a:extLst>
              <a:ext uri="{FF2B5EF4-FFF2-40B4-BE49-F238E27FC236}">
                <a16:creationId xmlns:a16="http://schemas.microsoft.com/office/drawing/2014/main" id="{6F094163-6DBB-F945-88C0-79820A428EBD}"/>
              </a:ext>
            </a:extLst>
          </p:cNvPr>
          <p:cNvPicPr>
            <a:picLocks noChangeAspect="1"/>
          </p:cNvPicPr>
          <p:nvPr/>
        </p:nvPicPr>
        <p:blipFill rotWithShape="1">
          <a:blip r:embed="rId6"/>
          <a:srcRect t="23692" b="20640"/>
          <a:stretch/>
        </p:blipFill>
        <p:spPr>
          <a:xfrm>
            <a:off x="8771983" y="4108780"/>
            <a:ext cx="1633436" cy="1970701"/>
          </a:xfrm>
          <a:prstGeom prst="rect">
            <a:avLst/>
          </a:prstGeom>
        </p:spPr>
      </p:pic>
      <p:sp>
        <p:nvSpPr>
          <p:cNvPr id="92" name="矩形: 圆角 40">
            <a:extLst>
              <a:ext uri="{FF2B5EF4-FFF2-40B4-BE49-F238E27FC236}">
                <a16:creationId xmlns:a16="http://schemas.microsoft.com/office/drawing/2014/main" id="{1FD7280A-1264-ED40-BF79-A60731728891}"/>
              </a:ext>
            </a:extLst>
          </p:cNvPr>
          <p:cNvSpPr/>
          <p:nvPr/>
        </p:nvSpPr>
        <p:spPr>
          <a:xfrm>
            <a:off x="587375" y="1983257"/>
            <a:ext cx="2160000" cy="477438"/>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山水自然保护中心</a:t>
            </a:r>
            <a:endParaRPr lang="ja-JP" altLang="en-US" sz="1400" b="1" dirty="0">
              <a:solidFill>
                <a:srgbClr val="2898D8"/>
              </a:solidFill>
            </a:endParaRPr>
          </a:p>
        </p:txBody>
      </p:sp>
      <p:sp>
        <p:nvSpPr>
          <p:cNvPr id="93" name="矩形: 圆角 40">
            <a:extLst>
              <a:ext uri="{FF2B5EF4-FFF2-40B4-BE49-F238E27FC236}">
                <a16:creationId xmlns:a16="http://schemas.microsoft.com/office/drawing/2014/main" id="{E6E561E0-FAAC-E443-97B8-6FB06FFB849F}"/>
              </a:ext>
            </a:extLst>
          </p:cNvPr>
          <p:cNvSpPr/>
          <p:nvPr/>
        </p:nvSpPr>
        <p:spPr>
          <a:xfrm>
            <a:off x="2801688" y="1983257"/>
            <a:ext cx="2160000" cy="477438"/>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桃花源生态保护基金会</a:t>
            </a:r>
            <a:endParaRPr lang="ja-JP" altLang="en-US" sz="1400" b="1" dirty="0">
              <a:solidFill>
                <a:srgbClr val="2898D8"/>
              </a:solidFill>
            </a:endParaRPr>
          </a:p>
        </p:txBody>
      </p:sp>
      <p:sp>
        <p:nvSpPr>
          <p:cNvPr id="94" name="矩形: 圆角 40">
            <a:extLst>
              <a:ext uri="{FF2B5EF4-FFF2-40B4-BE49-F238E27FC236}">
                <a16:creationId xmlns:a16="http://schemas.microsoft.com/office/drawing/2014/main" id="{9B1C6758-BA3B-7745-ADE5-5BE2C3FA4E88}"/>
              </a:ext>
            </a:extLst>
          </p:cNvPr>
          <p:cNvSpPr/>
          <p:nvPr/>
        </p:nvSpPr>
        <p:spPr>
          <a:xfrm>
            <a:off x="5016001" y="1999462"/>
            <a:ext cx="2160000" cy="445029"/>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红树林湿地保护基金会</a:t>
            </a:r>
            <a:endParaRPr lang="ja-JP" altLang="en-US" sz="1400" b="1" dirty="0">
              <a:solidFill>
                <a:srgbClr val="2898D8"/>
              </a:solidFill>
            </a:endParaRPr>
          </a:p>
        </p:txBody>
      </p:sp>
      <p:sp>
        <p:nvSpPr>
          <p:cNvPr id="95" name="矩形: 圆角 40">
            <a:extLst>
              <a:ext uri="{FF2B5EF4-FFF2-40B4-BE49-F238E27FC236}">
                <a16:creationId xmlns:a16="http://schemas.microsoft.com/office/drawing/2014/main" id="{28A5FD81-3D99-4542-8D7F-79A22D678EA1}"/>
              </a:ext>
            </a:extLst>
          </p:cNvPr>
          <p:cNvSpPr/>
          <p:nvPr/>
        </p:nvSpPr>
        <p:spPr>
          <a:xfrm>
            <a:off x="7230314" y="1999462"/>
            <a:ext cx="2160000" cy="445028"/>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自然之友</a:t>
            </a:r>
            <a:endParaRPr lang="ja-JP" altLang="en-US" sz="1400" b="1" dirty="0">
              <a:solidFill>
                <a:srgbClr val="2898D8"/>
              </a:solidFill>
            </a:endParaRPr>
          </a:p>
        </p:txBody>
      </p:sp>
      <p:sp>
        <p:nvSpPr>
          <p:cNvPr id="96" name="矩形: 圆角 40">
            <a:extLst>
              <a:ext uri="{FF2B5EF4-FFF2-40B4-BE49-F238E27FC236}">
                <a16:creationId xmlns:a16="http://schemas.microsoft.com/office/drawing/2014/main" id="{8349E63D-95DA-A542-AA22-4E0D604706B4}"/>
              </a:ext>
            </a:extLst>
          </p:cNvPr>
          <p:cNvSpPr/>
          <p:nvPr/>
        </p:nvSpPr>
        <p:spPr>
          <a:xfrm>
            <a:off x="9444625" y="1999462"/>
            <a:ext cx="2160000" cy="445029"/>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世界自然基金会</a:t>
            </a:r>
            <a:endParaRPr lang="ja-JP" altLang="en-US" sz="1400" b="1" dirty="0">
              <a:solidFill>
                <a:srgbClr val="2898D8"/>
              </a:solidFill>
            </a:endParaRPr>
          </a:p>
        </p:txBody>
      </p:sp>
      <p:sp>
        <p:nvSpPr>
          <p:cNvPr id="97" name="等腰三角形 115">
            <a:extLst>
              <a:ext uri="{FF2B5EF4-FFF2-40B4-BE49-F238E27FC236}">
                <a16:creationId xmlns:a16="http://schemas.microsoft.com/office/drawing/2014/main" id="{0A9A7F71-0FFF-9B44-B574-24561C5CB6AE}"/>
              </a:ext>
            </a:extLst>
          </p:cNvPr>
          <p:cNvSpPr/>
          <p:nvPr/>
        </p:nvSpPr>
        <p:spPr>
          <a:xfrm flipV="1">
            <a:off x="777320" y="2626745"/>
            <a:ext cx="10685568" cy="36179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矩形 75">
            <a:extLst>
              <a:ext uri="{FF2B5EF4-FFF2-40B4-BE49-F238E27FC236}">
                <a16:creationId xmlns:a16="http://schemas.microsoft.com/office/drawing/2014/main" id="{0B572795-3A2B-6147-ADE1-116592998EB9}"/>
              </a:ext>
            </a:extLst>
          </p:cNvPr>
          <p:cNvSpPr/>
          <p:nvPr/>
        </p:nvSpPr>
        <p:spPr>
          <a:xfrm>
            <a:off x="643652" y="2656253"/>
            <a:ext cx="11017250" cy="29177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GB" sz="1400" b="1">
                <a:solidFill>
                  <a:srgbClr val="2898D8"/>
                </a:solidFill>
              </a:rPr>
              <a:t>合作案例</a:t>
            </a:r>
            <a:endParaRPr lang="zh-CN" altLang="en-US" sz="1400" b="1" dirty="0">
              <a:solidFill>
                <a:srgbClr val="2898D8"/>
              </a:solidFill>
            </a:endParaRPr>
          </a:p>
        </p:txBody>
      </p:sp>
      <p:sp>
        <p:nvSpPr>
          <p:cNvPr id="99" name="文本框 46">
            <a:extLst>
              <a:ext uri="{FF2B5EF4-FFF2-40B4-BE49-F238E27FC236}">
                <a16:creationId xmlns:a16="http://schemas.microsoft.com/office/drawing/2014/main" id="{3DC0AE4B-2190-5248-8CC5-059A05AC7FFD}"/>
              </a:ext>
            </a:extLst>
          </p:cNvPr>
          <p:cNvSpPr txBox="1"/>
          <p:nvPr/>
        </p:nvSpPr>
        <p:spPr>
          <a:xfrm>
            <a:off x="9149410" y="6365791"/>
            <a:ext cx="4379894" cy="234286"/>
          </a:xfrm>
          <a:prstGeom prst="rect">
            <a:avLst/>
          </a:prstGeom>
          <a:noFill/>
        </p:spPr>
        <p:txBody>
          <a:bodyPr wrap="square" lIns="72000" tIns="36000" rIns="72000" bIns="36000" rtlCol="0">
            <a:spAutoFit/>
          </a:bodyPr>
          <a:lstStyle/>
          <a:p>
            <a:pPr>
              <a:buClr>
                <a:srgbClr val="2D97C8"/>
              </a:buClr>
            </a:pP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资料来源：</a:t>
            </a:r>
            <a:r>
              <a:rPr lang="ja-JP" altLang="en-US" sz="1000">
                <a:latin typeface="Arial" panose="020B0604020202020204" pitchFamily="34" charset="0"/>
                <a:ea typeface="微软雅黑" panose="020B0503020204020204" pitchFamily="34" charset="-122"/>
                <a:cs typeface="+mn-ea"/>
                <a:sym typeface="Arial" panose="020B0604020202020204" pitchFamily="34" charset="0"/>
              </a:rPr>
              <a:t>机构</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访谈、</a:t>
            </a:r>
            <a:r>
              <a:rPr lang="en-US" altLang="zh-CN" sz="1000" dirty="0">
                <a:latin typeface="Arial" panose="020B0604020202020204" pitchFamily="34" charset="0"/>
                <a:ea typeface="微软雅黑" panose="020B0503020204020204" pitchFamily="34" charset="-122"/>
                <a:cs typeface="+mn-ea"/>
                <a:sym typeface="Arial" panose="020B0604020202020204" pitchFamily="34" charset="0"/>
              </a:rPr>
              <a:t>ABC</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研究</a:t>
            </a:r>
            <a:endParaRPr lang="en-US" altLang="zh-CN" sz="1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39165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D964B-AF6F-8148-8589-A5B257D71739}"/>
              </a:ext>
            </a:extLst>
          </p:cNvPr>
          <p:cNvSpPr>
            <a:spLocks noGrp="1"/>
          </p:cNvSpPr>
          <p:nvPr>
            <p:ph type="title"/>
          </p:nvPr>
        </p:nvSpPr>
        <p:spPr/>
        <p:txBody>
          <a:bodyPr>
            <a:normAutofit/>
          </a:bodyPr>
          <a:lstStyle/>
          <a:p>
            <a:r>
              <a:rPr lang="ja-JP" altLang="en-US">
                <a:solidFill>
                  <a:schemeClr val="accent1"/>
                </a:solidFill>
              </a:rPr>
              <a:t>传播中要有严格的合作筛选制度</a:t>
            </a:r>
            <a:endParaRPr lang="en-GB" dirty="0"/>
          </a:p>
        </p:txBody>
      </p:sp>
      <p:sp>
        <p:nvSpPr>
          <p:cNvPr id="3" name="Slide Number Placeholder 2">
            <a:extLst>
              <a:ext uri="{FF2B5EF4-FFF2-40B4-BE49-F238E27FC236}">
                <a16:creationId xmlns:a16="http://schemas.microsoft.com/office/drawing/2014/main" id="{A967EFC8-E6A0-664F-8BE3-158422BA80FC}"/>
              </a:ext>
            </a:extLst>
          </p:cNvPr>
          <p:cNvSpPr>
            <a:spLocks noGrp="1"/>
          </p:cNvSpPr>
          <p:nvPr>
            <p:ph type="sldNum" sz="quarter" idx="14"/>
          </p:nvPr>
        </p:nvSpPr>
        <p:spPr/>
        <p:txBody>
          <a:bodyPr/>
          <a:lstStyle/>
          <a:p>
            <a:fld id="{E6049C3D-CCF1-41B9-A681-D61E0CAE4A17}" type="slidenum">
              <a:rPr lang="en-US" altLang="zh-CN" smtClean="0"/>
              <a:pPr/>
              <a:t>23</a:t>
            </a:fld>
            <a:endParaRPr lang="en-US" dirty="0"/>
          </a:p>
        </p:txBody>
      </p:sp>
      <p:sp>
        <p:nvSpPr>
          <p:cNvPr id="4" name="Text Placeholder 3">
            <a:extLst>
              <a:ext uri="{FF2B5EF4-FFF2-40B4-BE49-F238E27FC236}">
                <a16:creationId xmlns:a16="http://schemas.microsoft.com/office/drawing/2014/main" id="{71C20F26-4070-9547-9174-5D7752638EB4}"/>
              </a:ext>
            </a:extLst>
          </p:cNvPr>
          <p:cNvSpPr>
            <a:spLocks noGrp="1"/>
          </p:cNvSpPr>
          <p:nvPr>
            <p:ph type="body" sz="quarter" idx="15"/>
          </p:nvPr>
        </p:nvSpPr>
        <p:spPr/>
        <p:txBody>
          <a:bodyPr/>
          <a:lstStyle/>
          <a:p>
            <a:endParaRPr lang="en-GB"/>
          </a:p>
        </p:txBody>
      </p:sp>
      <p:cxnSp>
        <p:nvCxnSpPr>
          <p:cNvPr id="6" name="直接连接符 64">
            <a:extLst>
              <a:ext uri="{FF2B5EF4-FFF2-40B4-BE49-F238E27FC236}">
                <a16:creationId xmlns:a16="http://schemas.microsoft.com/office/drawing/2014/main" id="{EE5C2F11-A9DC-CF4A-9369-E0AB46CDCCF1}"/>
              </a:ext>
            </a:extLst>
          </p:cNvPr>
          <p:cNvCxnSpPr/>
          <p:nvPr/>
        </p:nvCxnSpPr>
        <p:spPr>
          <a:xfrm>
            <a:off x="587375" y="996554"/>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77">
            <a:extLst>
              <a:ext uri="{FF2B5EF4-FFF2-40B4-BE49-F238E27FC236}">
                <a16:creationId xmlns:a16="http://schemas.microsoft.com/office/drawing/2014/main" id="{1E166216-C67A-C247-ADD4-C383E1B927EF}"/>
              </a:ext>
            </a:extLst>
          </p:cNvPr>
          <p:cNvCxnSpPr>
            <a:cxnSpLocks/>
          </p:cNvCxnSpPr>
          <p:nvPr/>
        </p:nvCxnSpPr>
        <p:spPr>
          <a:xfrm>
            <a:off x="587375" y="140670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文本框 83">
            <a:extLst>
              <a:ext uri="{FF2B5EF4-FFF2-40B4-BE49-F238E27FC236}">
                <a16:creationId xmlns:a16="http://schemas.microsoft.com/office/drawing/2014/main" id="{9D87501A-3880-C046-AA48-DC7F3D792E46}"/>
              </a:ext>
            </a:extLst>
          </p:cNvPr>
          <p:cNvSpPr txBox="1"/>
          <p:nvPr/>
        </p:nvSpPr>
        <p:spPr>
          <a:xfrm>
            <a:off x="3044524" y="1058025"/>
            <a:ext cx="6102953" cy="307777"/>
          </a:xfrm>
          <a:prstGeom prst="rect">
            <a:avLst/>
          </a:prstGeom>
          <a:noFill/>
        </p:spPr>
        <p:txBody>
          <a:bodyPr wrap="none" rtlCol="0">
            <a:spAutoFit/>
          </a:bodyPr>
          <a:lstStyle/>
          <a:p>
            <a:pPr>
              <a:buClr>
                <a:srgbClr val="2D97C8"/>
              </a:buClr>
            </a:pPr>
            <a:r>
              <a:rPr lang="ja-JP" altLang="en-US" sz="1400" b="1">
                <a:latin typeface="+mn-ea"/>
                <a:cs typeface="Heiti SC Light" charset="-122"/>
              </a:rPr>
              <a:t>未来在选择传播合作中</a:t>
            </a:r>
            <a:r>
              <a:rPr lang="zh-CN" altLang="en-US" sz="1400" b="1" dirty="0">
                <a:latin typeface="+mn-ea"/>
                <a:cs typeface="Heiti SC Light" charset="-122"/>
              </a:rPr>
              <a:t>，</a:t>
            </a:r>
            <a:r>
              <a:rPr lang="ja-JP" altLang="en-US" sz="1400" b="1">
                <a:latin typeface="+mn-ea"/>
                <a:cs typeface="Heiti SC Light" charset="-122"/>
              </a:rPr>
              <a:t>要有严格的标准</a:t>
            </a:r>
            <a:r>
              <a:rPr lang="zh-CN" altLang="en-US" sz="1400" b="1" dirty="0">
                <a:latin typeface="+mn-ea"/>
                <a:cs typeface="Heiti SC Light" charset="-122"/>
              </a:rPr>
              <a:t>，</a:t>
            </a:r>
            <a:r>
              <a:rPr lang="ja-JP" altLang="en-US" sz="1400" b="1">
                <a:latin typeface="+mn-ea"/>
                <a:cs typeface="Heiti SC Light" charset="-122"/>
              </a:rPr>
              <a:t>选择适合的</a:t>
            </a:r>
            <a:r>
              <a:rPr lang="zh-CN" altLang="en-US" sz="1400" b="1" dirty="0">
                <a:latin typeface="+mn-ea"/>
                <a:cs typeface="Heiti SC Light" charset="-122"/>
              </a:rPr>
              <a:t>，</a:t>
            </a:r>
            <a:r>
              <a:rPr lang="ja-JP" altLang="en-US" sz="1400" b="1">
                <a:latin typeface="+mn-ea"/>
                <a:cs typeface="Heiti SC Light" charset="-122"/>
              </a:rPr>
              <a:t>有效的合作对象</a:t>
            </a:r>
            <a:endParaRPr lang="ca-ES" sz="1400" b="1" dirty="0">
              <a:latin typeface="+mn-ea"/>
              <a:cs typeface="Heiti SC Light" charset="-122"/>
            </a:endParaRPr>
          </a:p>
        </p:txBody>
      </p:sp>
      <p:cxnSp>
        <p:nvCxnSpPr>
          <p:cNvPr id="25" name="直接连接符 77">
            <a:extLst>
              <a:ext uri="{FF2B5EF4-FFF2-40B4-BE49-F238E27FC236}">
                <a16:creationId xmlns:a16="http://schemas.microsoft.com/office/drawing/2014/main" id="{2126B0D9-D93D-B84F-856B-35B930818579}"/>
              </a:ext>
            </a:extLst>
          </p:cNvPr>
          <p:cNvCxnSpPr>
            <a:cxnSpLocks/>
          </p:cNvCxnSpPr>
          <p:nvPr/>
        </p:nvCxnSpPr>
        <p:spPr>
          <a:xfrm>
            <a:off x="587375" y="140670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矩形 75">
            <a:extLst>
              <a:ext uri="{FF2B5EF4-FFF2-40B4-BE49-F238E27FC236}">
                <a16:creationId xmlns:a16="http://schemas.microsoft.com/office/drawing/2014/main" id="{54365A9E-3B20-7C44-AD94-DA4FB6D0398A}"/>
              </a:ext>
            </a:extLst>
          </p:cNvPr>
          <p:cNvSpPr/>
          <p:nvPr/>
        </p:nvSpPr>
        <p:spPr>
          <a:xfrm>
            <a:off x="587375" y="1548625"/>
            <a:ext cx="11017250" cy="291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bg1"/>
                </a:solidFill>
              </a:rPr>
              <a:t>过滤关键词</a:t>
            </a:r>
            <a:endParaRPr lang="zh-CN" altLang="en-US" sz="1400" b="1" dirty="0">
              <a:solidFill>
                <a:schemeClr val="bg1"/>
              </a:solidFill>
            </a:endParaRPr>
          </a:p>
        </p:txBody>
      </p:sp>
      <p:sp>
        <p:nvSpPr>
          <p:cNvPr id="27" name="矩形: 圆角 40">
            <a:extLst>
              <a:ext uri="{FF2B5EF4-FFF2-40B4-BE49-F238E27FC236}">
                <a16:creationId xmlns:a16="http://schemas.microsoft.com/office/drawing/2014/main" id="{58B3284D-D0CA-714B-8A80-24D0D978237A}"/>
              </a:ext>
            </a:extLst>
          </p:cNvPr>
          <p:cNvSpPr/>
          <p:nvPr/>
        </p:nvSpPr>
        <p:spPr>
          <a:xfrm>
            <a:off x="587375" y="1983257"/>
            <a:ext cx="2160000" cy="477438"/>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白名单</a:t>
            </a:r>
            <a:endParaRPr lang="ja-JP" altLang="en-US" sz="1400" b="1" dirty="0">
              <a:solidFill>
                <a:srgbClr val="2898D8"/>
              </a:solidFill>
            </a:endParaRPr>
          </a:p>
        </p:txBody>
      </p:sp>
      <p:sp>
        <p:nvSpPr>
          <p:cNvPr id="28" name="矩形: 圆角 40">
            <a:extLst>
              <a:ext uri="{FF2B5EF4-FFF2-40B4-BE49-F238E27FC236}">
                <a16:creationId xmlns:a16="http://schemas.microsoft.com/office/drawing/2014/main" id="{0A75D7F5-46C5-3E4A-8D59-9B5DE0434BE2}"/>
              </a:ext>
            </a:extLst>
          </p:cNvPr>
          <p:cNvSpPr/>
          <p:nvPr/>
        </p:nvSpPr>
        <p:spPr>
          <a:xfrm>
            <a:off x="2801688" y="1983257"/>
            <a:ext cx="2160000" cy="477438"/>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详细背调</a:t>
            </a:r>
            <a:endParaRPr lang="ja-JP" altLang="en-US" sz="1400" b="1" dirty="0">
              <a:solidFill>
                <a:srgbClr val="2898D8"/>
              </a:solidFill>
            </a:endParaRPr>
          </a:p>
        </p:txBody>
      </p:sp>
      <p:sp>
        <p:nvSpPr>
          <p:cNvPr id="29" name="矩形: 圆角 40">
            <a:extLst>
              <a:ext uri="{FF2B5EF4-FFF2-40B4-BE49-F238E27FC236}">
                <a16:creationId xmlns:a16="http://schemas.microsoft.com/office/drawing/2014/main" id="{193B1BFE-2951-1345-BAAF-C879B059E87F}"/>
              </a:ext>
            </a:extLst>
          </p:cNvPr>
          <p:cNvSpPr/>
          <p:nvPr/>
        </p:nvSpPr>
        <p:spPr>
          <a:xfrm>
            <a:off x="5016001" y="1999462"/>
            <a:ext cx="2160000" cy="445029"/>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对外形象</a:t>
            </a:r>
            <a:endParaRPr lang="ja-JP" altLang="en-US" sz="1400" b="1" dirty="0">
              <a:solidFill>
                <a:srgbClr val="2898D8"/>
              </a:solidFill>
            </a:endParaRPr>
          </a:p>
        </p:txBody>
      </p:sp>
      <p:sp>
        <p:nvSpPr>
          <p:cNvPr id="30" name="矩形: 圆角 40">
            <a:extLst>
              <a:ext uri="{FF2B5EF4-FFF2-40B4-BE49-F238E27FC236}">
                <a16:creationId xmlns:a16="http://schemas.microsoft.com/office/drawing/2014/main" id="{84D29012-5921-364B-A0D1-B7123CB05D2B}"/>
              </a:ext>
            </a:extLst>
          </p:cNvPr>
          <p:cNvSpPr/>
          <p:nvPr/>
        </p:nvSpPr>
        <p:spPr>
          <a:xfrm>
            <a:off x="7230314" y="1999462"/>
            <a:ext cx="2160000" cy="445028"/>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自身需求</a:t>
            </a:r>
            <a:endParaRPr lang="ja-JP" altLang="en-US" sz="1400" b="1" dirty="0">
              <a:solidFill>
                <a:srgbClr val="2898D8"/>
              </a:solidFill>
            </a:endParaRPr>
          </a:p>
        </p:txBody>
      </p:sp>
      <p:sp>
        <p:nvSpPr>
          <p:cNvPr id="31" name="矩形: 圆角 40">
            <a:extLst>
              <a:ext uri="{FF2B5EF4-FFF2-40B4-BE49-F238E27FC236}">
                <a16:creationId xmlns:a16="http://schemas.microsoft.com/office/drawing/2014/main" id="{FB76534F-688E-5A44-8576-2735EF034BAB}"/>
              </a:ext>
            </a:extLst>
          </p:cNvPr>
          <p:cNvSpPr/>
          <p:nvPr/>
        </p:nvSpPr>
        <p:spPr>
          <a:xfrm>
            <a:off x="9444625" y="1999462"/>
            <a:ext cx="2160000" cy="445029"/>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品质品格</a:t>
            </a:r>
            <a:endParaRPr lang="ja-JP" altLang="en-US" sz="1400" b="1" dirty="0">
              <a:solidFill>
                <a:srgbClr val="2898D8"/>
              </a:solidFill>
            </a:endParaRPr>
          </a:p>
        </p:txBody>
      </p:sp>
      <p:sp>
        <p:nvSpPr>
          <p:cNvPr id="32" name="等腰三角形 115">
            <a:extLst>
              <a:ext uri="{FF2B5EF4-FFF2-40B4-BE49-F238E27FC236}">
                <a16:creationId xmlns:a16="http://schemas.microsoft.com/office/drawing/2014/main" id="{C796B272-1E5C-694A-81D5-6B115FA7CF22}"/>
              </a:ext>
            </a:extLst>
          </p:cNvPr>
          <p:cNvSpPr/>
          <p:nvPr/>
        </p:nvSpPr>
        <p:spPr>
          <a:xfrm flipV="1">
            <a:off x="777320" y="2626745"/>
            <a:ext cx="10685568" cy="36179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75">
            <a:extLst>
              <a:ext uri="{FF2B5EF4-FFF2-40B4-BE49-F238E27FC236}">
                <a16:creationId xmlns:a16="http://schemas.microsoft.com/office/drawing/2014/main" id="{305819A1-7824-3C4F-8F73-90146ADFC99E}"/>
              </a:ext>
            </a:extLst>
          </p:cNvPr>
          <p:cNvSpPr/>
          <p:nvPr/>
        </p:nvSpPr>
        <p:spPr>
          <a:xfrm>
            <a:off x="643652" y="2656253"/>
            <a:ext cx="11017250" cy="29177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2898D8"/>
                </a:solidFill>
              </a:rPr>
              <a:t>WWF</a:t>
            </a:r>
            <a:r>
              <a:rPr lang="ja-JP" altLang="en-US" sz="1400" b="1">
                <a:solidFill>
                  <a:srgbClr val="2898D8"/>
                </a:solidFill>
              </a:rPr>
              <a:t>访谈案例</a:t>
            </a:r>
            <a:endParaRPr lang="zh-CN" altLang="en-US" sz="1400" b="1" dirty="0">
              <a:solidFill>
                <a:srgbClr val="2898D8"/>
              </a:solidFill>
            </a:endParaRPr>
          </a:p>
        </p:txBody>
      </p:sp>
      <p:sp>
        <p:nvSpPr>
          <p:cNvPr id="46" name="矩形: 圆角 2">
            <a:extLst>
              <a:ext uri="{FF2B5EF4-FFF2-40B4-BE49-F238E27FC236}">
                <a16:creationId xmlns:a16="http://schemas.microsoft.com/office/drawing/2014/main" id="{4E847B8A-CC40-E143-8E33-6ACE50B5A55A}"/>
              </a:ext>
            </a:extLst>
          </p:cNvPr>
          <p:cNvSpPr/>
          <p:nvPr/>
        </p:nvSpPr>
        <p:spPr>
          <a:xfrm>
            <a:off x="736576" y="3170819"/>
            <a:ext cx="4829477" cy="3074875"/>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圆角 2">
            <a:extLst>
              <a:ext uri="{FF2B5EF4-FFF2-40B4-BE49-F238E27FC236}">
                <a16:creationId xmlns:a16="http://schemas.microsoft.com/office/drawing/2014/main" id="{B3753B2C-2F9B-B54A-AA0B-E35DFF6E445C}"/>
              </a:ext>
            </a:extLst>
          </p:cNvPr>
          <p:cNvSpPr/>
          <p:nvPr/>
        </p:nvSpPr>
        <p:spPr>
          <a:xfrm>
            <a:off x="6597301" y="3170819"/>
            <a:ext cx="4829477" cy="3074875"/>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9">
            <a:extLst>
              <a:ext uri="{FF2B5EF4-FFF2-40B4-BE49-F238E27FC236}">
                <a16:creationId xmlns:a16="http://schemas.microsoft.com/office/drawing/2014/main" id="{70AACB12-B45C-A24A-B9BD-4EB070B602F7}"/>
              </a:ext>
            </a:extLst>
          </p:cNvPr>
          <p:cNvSpPr/>
          <p:nvPr/>
        </p:nvSpPr>
        <p:spPr>
          <a:xfrm>
            <a:off x="1649174" y="3002340"/>
            <a:ext cx="3004281" cy="312556"/>
          </a:xfrm>
          <a:prstGeom prst="rect">
            <a:avLst/>
          </a:prstGeom>
          <a:solidFill>
            <a:schemeClr val="accent1"/>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WWF</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 </a:t>
            </a:r>
            <a:r>
              <a:rPr lang="ja-JP" altLang="en-US" sz="1600" b="1">
                <a:latin typeface="Arial" panose="020B0604020202020204" pitchFamily="34" charset="0"/>
                <a:ea typeface="微软雅黑" panose="020B0503020204020204" pitchFamily="34" charset="-122"/>
                <a:cs typeface="+mn-ea"/>
                <a:sym typeface="Arial" panose="020B0604020202020204" pitchFamily="34" charset="0"/>
              </a:rPr>
              <a:t>企业筛选标准</a:t>
            </a:r>
            <a:endParaRPr lang="zh-CN" altLang="en-US" sz="16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矩形 9">
            <a:extLst>
              <a:ext uri="{FF2B5EF4-FFF2-40B4-BE49-F238E27FC236}">
                <a16:creationId xmlns:a16="http://schemas.microsoft.com/office/drawing/2014/main" id="{0E8BF6E7-69D3-9240-B563-73665F279DC6}"/>
              </a:ext>
            </a:extLst>
          </p:cNvPr>
          <p:cNvSpPr/>
          <p:nvPr/>
        </p:nvSpPr>
        <p:spPr>
          <a:xfrm>
            <a:off x="7669095" y="3029965"/>
            <a:ext cx="2685887" cy="281656"/>
          </a:xfrm>
          <a:prstGeom prst="rect">
            <a:avLst/>
          </a:prstGeom>
          <a:solidFill>
            <a:schemeClr val="accent1"/>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WWF</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KOL</a:t>
            </a:r>
            <a:r>
              <a:rPr lang="ja-JP" altLang="en-US" sz="1600" b="1">
                <a:latin typeface="Arial" panose="020B0604020202020204" pitchFamily="34" charset="0"/>
                <a:ea typeface="微软雅黑" panose="020B0503020204020204" pitchFamily="34" charset="-122"/>
                <a:cs typeface="+mn-ea"/>
                <a:sym typeface="Arial" panose="020B0604020202020204" pitchFamily="34" charset="0"/>
              </a:rPr>
              <a:t>筛选标准</a:t>
            </a:r>
            <a:endParaRPr lang="zh-CN" altLang="en-US" sz="1600" b="1"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4" name="Group 33">
            <a:extLst>
              <a:ext uri="{FF2B5EF4-FFF2-40B4-BE49-F238E27FC236}">
                <a16:creationId xmlns:a16="http://schemas.microsoft.com/office/drawing/2014/main" id="{B06A4B13-6C7A-CA48-805B-1CFB41E2C57A}"/>
              </a:ext>
            </a:extLst>
          </p:cNvPr>
          <p:cNvGrpSpPr/>
          <p:nvPr/>
        </p:nvGrpSpPr>
        <p:grpSpPr>
          <a:xfrm>
            <a:off x="1189978" y="3426742"/>
            <a:ext cx="3922672" cy="2707105"/>
            <a:chOff x="981710" y="2234943"/>
            <a:chExt cx="5025292" cy="3447780"/>
          </a:xfrm>
        </p:grpSpPr>
        <p:sp>
          <p:nvSpPr>
            <p:cNvPr id="35" name="Freeform 34">
              <a:extLst>
                <a:ext uri="{FF2B5EF4-FFF2-40B4-BE49-F238E27FC236}">
                  <a16:creationId xmlns:a16="http://schemas.microsoft.com/office/drawing/2014/main" id="{6A87E376-AB1B-2A48-A603-2CE3B009D3AA}"/>
                </a:ext>
              </a:extLst>
            </p:cNvPr>
            <p:cNvSpPr/>
            <p:nvPr/>
          </p:nvSpPr>
          <p:spPr>
            <a:xfrm>
              <a:off x="981710" y="2234943"/>
              <a:ext cx="5025292" cy="1108265"/>
            </a:xfrm>
            <a:custGeom>
              <a:avLst/>
              <a:gdLst>
                <a:gd name="connsiteX0" fmla="*/ 0 w 5025292"/>
                <a:gd name="connsiteY0" fmla="*/ 1108263 h 1108263"/>
                <a:gd name="connsiteX1" fmla="*/ 837548 w 5025292"/>
                <a:gd name="connsiteY1" fmla="*/ 0 h 1108263"/>
                <a:gd name="connsiteX2" fmla="*/ 4187744 w 5025292"/>
                <a:gd name="connsiteY2" fmla="*/ 0 h 1108263"/>
                <a:gd name="connsiteX3" fmla="*/ 5025292 w 5025292"/>
                <a:gd name="connsiteY3" fmla="*/ 1108263 h 1108263"/>
                <a:gd name="connsiteX4" fmla="*/ 0 w 5025292"/>
                <a:gd name="connsiteY4" fmla="*/ 1108263 h 110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5292" h="1108263">
                  <a:moveTo>
                    <a:pt x="5025292" y="1"/>
                  </a:moveTo>
                  <a:lnTo>
                    <a:pt x="4187744" y="1108262"/>
                  </a:lnTo>
                  <a:lnTo>
                    <a:pt x="837548" y="1108262"/>
                  </a:lnTo>
                  <a:lnTo>
                    <a:pt x="0" y="1"/>
                  </a:lnTo>
                  <a:lnTo>
                    <a:pt x="5025292" y="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4000" tIns="27941" rIns="864000" bIns="27941" numCol="1" spcCol="1270" anchor="ctr" anchorCtr="0">
              <a:noAutofit/>
            </a:bodyPr>
            <a:lstStyle/>
            <a:p>
              <a:pPr marL="0" lvl="0" indent="0" algn="ctr" defTabSz="977900">
                <a:lnSpc>
                  <a:spcPct val="90000"/>
                </a:lnSpc>
                <a:spcBef>
                  <a:spcPct val="0"/>
                </a:spcBef>
                <a:spcAft>
                  <a:spcPct val="35000"/>
                </a:spcAft>
                <a:buNone/>
              </a:pPr>
              <a:r>
                <a:rPr lang="en-GB" sz="1600" kern="1200" dirty="0"/>
                <a:t>行业内黑名单</a:t>
              </a:r>
              <a:r>
                <a:rPr lang="zh-CN" altLang="en-US" sz="1600" kern="1200" dirty="0"/>
                <a:t>、灰名单</a:t>
              </a:r>
              <a:endParaRPr lang="en-GB" sz="1600" kern="1200" dirty="0"/>
            </a:p>
          </p:txBody>
        </p:sp>
        <p:sp>
          <p:nvSpPr>
            <p:cNvPr id="37" name="Freeform 36">
              <a:extLst>
                <a:ext uri="{FF2B5EF4-FFF2-40B4-BE49-F238E27FC236}">
                  <a16:creationId xmlns:a16="http://schemas.microsoft.com/office/drawing/2014/main" id="{650EA576-D58F-D647-B8CA-F549F903816B}"/>
                </a:ext>
              </a:extLst>
            </p:cNvPr>
            <p:cNvSpPr/>
            <p:nvPr/>
          </p:nvSpPr>
          <p:spPr>
            <a:xfrm>
              <a:off x="1819257" y="3343207"/>
              <a:ext cx="3350195" cy="1108264"/>
            </a:xfrm>
            <a:custGeom>
              <a:avLst/>
              <a:gdLst>
                <a:gd name="connsiteX0" fmla="*/ 0 w 3350194"/>
                <a:gd name="connsiteY0" fmla="*/ 1108263 h 1108263"/>
                <a:gd name="connsiteX1" fmla="*/ 837548 w 3350194"/>
                <a:gd name="connsiteY1" fmla="*/ 0 h 1108263"/>
                <a:gd name="connsiteX2" fmla="*/ 2512646 w 3350194"/>
                <a:gd name="connsiteY2" fmla="*/ 0 h 1108263"/>
                <a:gd name="connsiteX3" fmla="*/ 3350194 w 3350194"/>
                <a:gd name="connsiteY3" fmla="*/ 1108263 h 1108263"/>
                <a:gd name="connsiteX4" fmla="*/ 0 w 3350194"/>
                <a:gd name="connsiteY4" fmla="*/ 1108263 h 110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0194" h="1108263">
                  <a:moveTo>
                    <a:pt x="3350194" y="1"/>
                  </a:moveTo>
                  <a:lnTo>
                    <a:pt x="2512646" y="1108262"/>
                  </a:lnTo>
                  <a:lnTo>
                    <a:pt x="837548" y="1108262"/>
                  </a:lnTo>
                  <a:lnTo>
                    <a:pt x="0" y="1"/>
                  </a:lnTo>
                  <a:lnTo>
                    <a:pt x="3350194" y="1"/>
                  </a:lnTo>
                  <a:close/>
                </a:path>
              </a:pathLst>
            </a:custGeom>
            <a:solidFill>
              <a:schemeClr val="accent3">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14225" tIns="27940" rIns="614224" bIns="27941" numCol="1" spcCol="1270" anchor="ctr" anchorCtr="0">
              <a:noAutofit/>
            </a:bodyPr>
            <a:lstStyle/>
            <a:p>
              <a:pPr marL="0" lvl="0" indent="0" algn="ctr" defTabSz="977900">
                <a:lnSpc>
                  <a:spcPct val="90000"/>
                </a:lnSpc>
                <a:spcBef>
                  <a:spcPct val="0"/>
                </a:spcBef>
                <a:spcAft>
                  <a:spcPct val="35000"/>
                </a:spcAft>
                <a:buNone/>
              </a:pPr>
              <a:r>
                <a:rPr lang="en-GB" sz="1600" kern="1200" dirty="0"/>
                <a:t>企业自身品质</a:t>
              </a:r>
            </a:p>
          </p:txBody>
        </p:sp>
        <p:sp>
          <p:nvSpPr>
            <p:cNvPr id="38" name="Freeform 37">
              <a:extLst>
                <a:ext uri="{FF2B5EF4-FFF2-40B4-BE49-F238E27FC236}">
                  <a16:creationId xmlns:a16="http://schemas.microsoft.com/office/drawing/2014/main" id="{B130AD1D-F76A-8646-8100-D311E0582079}"/>
                </a:ext>
              </a:extLst>
            </p:cNvPr>
            <p:cNvSpPr/>
            <p:nvPr/>
          </p:nvSpPr>
          <p:spPr>
            <a:xfrm>
              <a:off x="2656806" y="4451470"/>
              <a:ext cx="1675098" cy="1231253"/>
            </a:xfrm>
            <a:custGeom>
              <a:avLst/>
              <a:gdLst>
                <a:gd name="connsiteX0" fmla="*/ 0 w 1675097"/>
                <a:gd name="connsiteY0" fmla="*/ 1108263 h 1108263"/>
                <a:gd name="connsiteX1" fmla="*/ 837548 w 1675097"/>
                <a:gd name="connsiteY1" fmla="*/ 0 h 1108263"/>
                <a:gd name="connsiteX2" fmla="*/ 837549 w 1675097"/>
                <a:gd name="connsiteY2" fmla="*/ 0 h 1108263"/>
                <a:gd name="connsiteX3" fmla="*/ 1675097 w 1675097"/>
                <a:gd name="connsiteY3" fmla="*/ 1108263 h 1108263"/>
                <a:gd name="connsiteX4" fmla="*/ 0 w 1675097"/>
                <a:gd name="connsiteY4" fmla="*/ 1108263 h 110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97" h="1108263">
                  <a:moveTo>
                    <a:pt x="1675097" y="0"/>
                  </a:moveTo>
                  <a:lnTo>
                    <a:pt x="837549" y="1108263"/>
                  </a:lnTo>
                  <a:lnTo>
                    <a:pt x="837548" y="1108263"/>
                  </a:lnTo>
                  <a:lnTo>
                    <a:pt x="0" y="0"/>
                  </a:lnTo>
                  <a:lnTo>
                    <a:pt x="1675097" y="0"/>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941" tIns="0" rIns="27940" bIns="288000" numCol="1" spcCol="1270" anchor="ctr" anchorCtr="0">
              <a:noAutofit/>
            </a:bodyPr>
            <a:lstStyle/>
            <a:p>
              <a:pPr marL="0" lvl="0" indent="0" algn="ctr" defTabSz="977900">
                <a:lnSpc>
                  <a:spcPct val="90000"/>
                </a:lnSpc>
                <a:spcBef>
                  <a:spcPct val="0"/>
                </a:spcBef>
                <a:spcAft>
                  <a:spcPct val="35000"/>
                </a:spcAft>
                <a:buNone/>
              </a:pPr>
              <a:r>
                <a:rPr lang="en-GB" sz="1600" kern="1200" dirty="0"/>
                <a:t>企业</a:t>
              </a:r>
            </a:p>
            <a:p>
              <a:pPr marL="0" lvl="0" indent="0" algn="ctr" defTabSz="977900">
                <a:lnSpc>
                  <a:spcPct val="90000"/>
                </a:lnSpc>
                <a:spcBef>
                  <a:spcPct val="0"/>
                </a:spcBef>
                <a:spcAft>
                  <a:spcPct val="35000"/>
                </a:spcAft>
                <a:buNone/>
              </a:pPr>
              <a:r>
                <a:rPr lang="en-GB" sz="1600" kern="1200" dirty="0"/>
                <a:t>需求</a:t>
              </a:r>
            </a:p>
          </p:txBody>
        </p:sp>
      </p:grpSp>
      <p:grpSp>
        <p:nvGrpSpPr>
          <p:cNvPr id="39" name="Group 38">
            <a:extLst>
              <a:ext uri="{FF2B5EF4-FFF2-40B4-BE49-F238E27FC236}">
                <a16:creationId xmlns:a16="http://schemas.microsoft.com/office/drawing/2014/main" id="{373A4D2E-C8BA-AB4A-8506-61140178CA93}"/>
              </a:ext>
            </a:extLst>
          </p:cNvPr>
          <p:cNvGrpSpPr/>
          <p:nvPr/>
        </p:nvGrpSpPr>
        <p:grpSpPr>
          <a:xfrm>
            <a:off x="6966284" y="3353048"/>
            <a:ext cx="4035738" cy="2780800"/>
            <a:chOff x="981710" y="2234943"/>
            <a:chExt cx="5025292" cy="3447780"/>
          </a:xfrm>
        </p:grpSpPr>
        <p:sp>
          <p:nvSpPr>
            <p:cNvPr id="40" name="Freeform 39">
              <a:extLst>
                <a:ext uri="{FF2B5EF4-FFF2-40B4-BE49-F238E27FC236}">
                  <a16:creationId xmlns:a16="http://schemas.microsoft.com/office/drawing/2014/main" id="{45A00E95-912A-9F46-927D-EF21AEE58E9C}"/>
                </a:ext>
              </a:extLst>
            </p:cNvPr>
            <p:cNvSpPr/>
            <p:nvPr/>
          </p:nvSpPr>
          <p:spPr>
            <a:xfrm>
              <a:off x="981710" y="2234943"/>
              <a:ext cx="5025292" cy="1108265"/>
            </a:xfrm>
            <a:custGeom>
              <a:avLst/>
              <a:gdLst>
                <a:gd name="connsiteX0" fmla="*/ 0 w 5025292"/>
                <a:gd name="connsiteY0" fmla="*/ 1108263 h 1108263"/>
                <a:gd name="connsiteX1" fmla="*/ 837548 w 5025292"/>
                <a:gd name="connsiteY1" fmla="*/ 0 h 1108263"/>
                <a:gd name="connsiteX2" fmla="*/ 4187744 w 5025292"/>
                <a:gd name="connsiteY2" fmla="*/ 0 h 1108263"/>
                <a:gd name="connsiteX3" fmla="*/ 5025292 w 5025292"/>
                <a:gd name="connsiteY3" fmla="*/ 1108263 h 1108263"/>
                <a:gd name="connsiteX4" fmla="*/ 0 w 5025292"/>
                <a:gd name="connsiteY4" fmla="*/ 1108263 h 110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5292" h="1108263">
                  <a:moveTo>
                    <a:pt x="5025292" y="1"/>
                  </a:moveTo>
                  <a:lnTo>
                    <a:pt x="4187744" y="1108262"/>
                  </a:lnTo>
                  <a:lnTo>
                    <a:pt x="837548" y="1108262"/>
                  </a:lnTo>
                  <a:lnTo>
                    <a:pt x="0" y="1"/>
                  </a:lnTo>
                  <a:lnTo>
                    <a:pt x="5025292" y="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000" tIns="27941" rIns="720000" bIns="27941" numCol="1" spcCol="1270" anchor="ctr" anchorCtr="0">
              <a:noAutofit/>
            </a:bodyPr>
            <a:lstStyle/>
            <a:p>
              <a:pPr algn="ctr" defTabSz="977900">
                <a:lnSpc>
                  <a:spcPct val="90000"/>
                </a:lnSpc>
                <a:spcBef>
                  <a:spcPct val="0"/>
                </a:spcBef>
                <a:spcAft>
                  <a:spcPct val="35000"/>
                </a:spcAft>
              </a:pPr>
              <a:r>
                <a:rPr lang="ja-JP" altLang="en-US" sz="1600"/>
                <a:t>形象标准与品牌调性契合 </a:t>
              </a:r>
              <a:endParaRPr lang="en-GB" sz="1600" kern="1200" dirty="0"/>
            </a:p>
          </p:txBody>
        </p:sp>
        <p:sp>
          <p:nvSpPr>
            <p:cNvPr id="41" name="Freeform 40">
              <a:extLst>
                <a:ext uri="{FF2B5EF4-FFF2-40B4-BE49-F238E27FC236}">
                  <a16:creationId xmlns:a16="http://schemas.microsoft.com/office/drawing/2014/main" id="{54E7AD72-786C-B84B-B156-BBD1748D2C38}"/>
                </a:ext>
              </a:extLst>
            </p:cNvPr>
            <p:cNvSpPr/>
            <p:nvPr/>
          </p:nvSpPr>
          <p:spPr>
            <a:xfrm>
              <a:off x="1819257" y="3343207"/>
              <a:ext cx="3350195" cy="1108264"/>
            </a:xfrm>
            <a:custGeom>
              <a:avLst/>
              <a:gdLst>
                <a:gd name="connsiteX0" fmla="*/ 0 w 3350194"/>
                <a:gd name="connsiteY0" fmla="*/ 1108263 h 1108263"/>
                <a:gd name="connsiteX1" fmla="*/ 837548 w 3350194"/>
                <a:gd name="connsiteY1" fmla="*/ 0 h 1108263"/>
                <a:gd name="connsiteX2" fmla="*/ 2512646 w 3350194"/>
                <a:gd name="connsiteY2" fmla="*/ 0 h 1108263"/>
                <a:gd name="connsiteX3" fmla="*/ 3350194 w 3350194"/>
                <a:gd name="connsiteY3" fmla="*/ 1108263 h 1108263"/>
                <a:gd name="connsiteX4" fmla="*/ 0 w 3350194"/>
                <a:gd name="connsiteY4" fmla="*/ 1108263 h 110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0194" h="1108263">
                  <a:moveTo>
                    <a:pt x="3350194" y="1"/>
                  </a:moveTo>
                  <a:lnTo>
                    <a:pt x="2512646" y="1108262"/>
                  </a:lnTo>
                  <a:lnTo>
                    <a:pt x="837548" y="1108262"/>
                  </a:lnTo>
                  <a:lnTo>
                    <a:pt x="0" y="1"/>
                  </a:lnTo>
                  <a:lnTo>
                    <a:pt x="3350194" y="1"/>
                  </a:lnTo>
                  <a:close/>
                </a:path>
              </a:pathLst>
            </a:custGeom>
            <a:solidFill>
              <a:schemeClr val="accent3">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14225" tIns="27940" rIns="614224" bIns="27941" numCol="1" spcCol="1270" anchor="ctr" anchorCtr="0">
              <a:noAutofit/>
            </a:bodyPr>
            <a:lstStyle/>
            <a:p>
              <a:pPr marL="0" lvl="0" indent="0" algn="ctr" defTabSz="977900">
                <a:lnSpc>
                  <a:spcPct val="90000"/>
                </a:lnSpc>
                <a:spcBef>
                  <a:spcPct val="0"/>
                </a:spcBef>
                <a:spcAft>
                  <a:spcPct val="35000"/>
                </a:spcAft>
                <a:buNone/>
              </a:pPr>
              <a:r>
                <a:rPr lang="ja-JP" altLang="en-US" sz="1600" kern="1200"/>
                <a:t>详细的背调</a:t>
              </a:r>
              <a:endParaRPr lang="en-GB" sz="1600" kern="1200" dirty="0"/>
            </a:p>
          </p:txBody>
        </p:sp>
        <p:sp>
          <p:nvSpPr>
            <p:cNvPr id="43" name="Freeform 42">
              <a:extLst>
                <a:ext uri="{FF2B5EF4-FFF2-40B4-BE49-F238E27FC236}">
                  <a16:creationId xmlns:a16="http://schemas.microsoft.com/office/drawing/2014/main" id="{951AF014-7F04-AC42-8B06-CD3E571C42D7}"/>
                </a:ext>
              </a:extLst>
            </p:cNvPr>
            <p:cNvSpPr/>
            <p:nvPr/>
          </p:nvSpPr>
          <p:spPr>
            <a:xfrm>
              <a:off x="2656806" y="4451470"/>
              <a:ext cx="1675098" cy="1231253"/>
            </a:xfrm>
            <a:custGeom>
              <a:avLst/>
              <a:gdLst>
                <a:gd name="connsiteX0" fmla="*/ 0 w 1675097"/>
                <a:gd name="connsiteY0" fmla="*/ 1108263 h 1108263"/>
                <a:gd name="connsiteX1" fmla="*/ 837548 w 1675097"/>
                <a:gd name="connsiteY1" fmla="*/ 0 h 1108263"/>
                <a:gd name="connsiteX2" fmla="*/ 837549 w 1675097"/>
                <a:gd name="connsiteY2" fmla="*/ 0 h 1108263"/>
                <a:gd name="connsiteX3" fmla="*/ 1675097 w 1675097"/>
                <a:gd name="connsiteY3" fmla="*/ 1108263 h 1108263"/>
                <a:gd name="connsiteX4" fmla="*/ 0 w 1675097"/>
                <a:gd name="connsiteY4" fmla="*/ 1108263 h 110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97" h="1108263">
                  <a:moveTo>
                    <a:pt x="1675097" y="0"/>
                  </a:moveTo>
                  <a:lnTo>
                    <a:pt x="837549" y="1108263"/>
                  </a:lnTo>
                  <a:lnTo>
                    <a:pt x="837548" y="1108263"/>
                  </a:lnTo>
                  <a:lnTo>
                    <a:pt x="0" y="0"/>
                  </a:lnTo>
                  <a:lnTo>
                    <a:pt x="1675097" y="0"/>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941" tIns="0" rIns="27940" bIns="288000" numCol="1" spcCol="1270" anchor="ctr" anchorCtr="0">
              <a:noAutofit/>
            </a:bodyPr>
            <a:lstStyle/>
            <a:p>
              <a:pPr marL="0" lvl="0" indent="0" algn="ctr" defTabSz="977900">
                <a:lnSpc>
                  <a:spcPct val="90000"/>
                </a:lnSpc>
                <a:spcBef>
                  <a:spcPct val="0"/>
                </a:spcBef>
                <a:spcAft>
                  <a:spcPct val="35000"/>
                </a:spcAft>
                <a:buNone/>
              </a:pPr>
              <a:r>
                <a:rPr lang="en-US" altLang="zh-CN" sz="1600" kern="1200" dirty="0"/>
                <a:t>KOL</a:t>
              </a:r>
              <a:endParaRPr lang="en-GB" sz="1600" kern="1200" dirty="0"/>
            </a:p>
            <a:p>
              <a:pPr marL="0" lvl="0" indent="0" algn="ctr" defTabSz="977900">
                <a:lnSpc>
                  <a:spcPct val="90000"/>
                </a:lnSpc>
                <a:spcBef>
                  <a:spcPct val="0"/>
                </a:spcBef>
                <a:spcAft>
                  <a:spcPct val="35000"/>
                </a:spcAft>
                <a:buNone/>
              </a:pPr>
              <a:r>
                <a:rPr lang="en-GB" sz="1600" kern="1200" dirty="0"/>
                <a:t>需求</a:t>
              </a:r>
            </a:p>
          </p:txBody>
        </p:sp>
      </p:grpSp>
    </p:spTree>
    <p:extLst>
      <p:ext uri="{BB962C8B-B14F-4D97-AF65-F5344CB8AC3E}">
        <p14:creationId xmlns:p14="http://schemas.microsoft.com/office/powerpoint/2010/main" val="146024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3</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4838342"/>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400" dirty="0">
                <a:solidFill>
                  <a:schemeClr val="accent3">
                    <a:lumMod val="40000"/>
                    <a:lumOff val="60000"/>
                  </a:schemeClr>
                </a:solidFill>
              </a:rPr>
              <a:t>传播建议的基础</a:t>
            </a:r>
            <a:endParaRPr lang="en-US" altLang="zh-CN" sz="2400" dirty="0">
              <a:solidFill>
                <a:schemeClr val="accent3">
                  <a:lumMod val="40000"/>
                  <a:lumOff val="60000"/>
                </a:schemeClr>
              </a:solidFill>
            </a:endParaRPr>
          </a:p>
          <a:p>
            <a:pPr lvl="0">
              <a:spcAft>
                <a:spcPts val="1200"/>
              </a:spcAft>
            </a:pPr>
            <a:r>
              <a:rPr lang="zh-CN" altLang="en-US" sz="2800" dirty="0"/>
              <a:t>短期传播建议</a:t>
            </a:r>
            <a:endParaRPr lang="en-US" altLang="zh-CN" sz="2800" dirty="0"/>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对外传播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日常传播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节点传播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对外合作</a:t>
            </a: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对内传播</a:t>
            </a:r>
          </a:p>
        </p:txBody>
      </p:sp>
    </p:spTree>
    <p:extLst>
      <p:ext uri="{BB962C8B-B14F-4D97-AF65-F5344CB8AC3E}">
        <p14:creationId xmlns:p14="http://schemas.microsoft.com/office/powerpoint/2010/main" val="217962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5D88823F-D024-43DD-8C70-1A19B8C5D36C}"/>
              </a:ext>
            </a:extLst>
          </p:cNvPr>
          <p:cNvSpPr/>
          <p:nvPr/>
        </p:nvSpPr>
        <p:spPr>
          <a:xfrm>
            <a:off x="2264739" y="1555103"/>
            <a:ext cx="4249077" cy="459803"/>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公益机构</a:t>
            </a:r>
          </a:p>
        </p:txBody>
      </p:sp>
      <p:sp>
        <p:nvSpPr>
          <p:cNvPr id="75" name="矩形 74">
            <a:extLst>
              <a:ext uri="{FF2B5EF4-FFF2-40B4-BE49-F238E27FC236}">
                <a16:creationId xmlns:a16="http://schemas.microsoft.com/office/drawing/2014/main" id="{2BD85533-10FA-4AE9-9E93-CB50FB4E75D0}"/>
              </a:ext>
            </a:extLst>
          </p:cNvPr>
          <p:cNvSpPr/>
          <p:nvPr/>
        </p:nvSpPr>
        <p:spPr>
          <a:xfrm>
            <a:off x="6672353" y="1555103"/>
            <a:ext cx="4249077" cy="459803"/>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社会企业</a:t>
            </a:r>
          </a:p>
        </p:txBody>
      </p:sp>
      <p:sp>
        <p:nvSpPr>
          <p:cNvPr id="91" name="矩形 90">
            <a:extLst>
              <a:ext uri="{FF2B5EF4-FFF2-40B4-BE49-F238E27FC236}">
                <a16:creationId xmlns:a16="http://schemas.microsoft.com/office/drawing/2014/main" id="{A56CC105-E1F8-4ED5-9308-806F6259BB72}"/>
              </a:ext>
            </a:extLst>
          </p:cNvPr>
          <p:cNvSpPr/>
          <p:nvPr/>
        </p:nvSpPr>
        <p:spPr>
          <a:xfrm>
            <a:off x="2264739" y="2083937"/>
            <a:ext cx="8656691" cy="850732"/>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tx1"/>
              </a:solidFill>
            </a:endParaRPr>
          </a:p>
        </p:txBody>
      </p:sp>
      <p:sp>
        <p:nvSpPr>
          <p:cNvPr id="2" name="标题 1">
            <a:extLst>
              <a:ext uri="{FF2B5EF4-FFF2-40B4-BE49-F238E27FC236}">
                <a16:creationId xmlns:a16="http://schemas.microsoft.com/office/drawing/2014/main" id="{3F37EE63-F270-4AC1-9088-267E69C5605C}"/>
              </a:ext>
            </a:extLst>
          </p:cNvPr>
          <p:cNvSpPr>
            <a:spLocks noGrp="1"/>
          </p:cNvSpPr>
          <p:nvPr>
            <p:ph type="title"/>
          </p:nvPr>
        </p:nvSpPr>
        <p:spPr/>
        <p:txBody>
          <a:bodyPr/>
          <a:lstStyle/>
          <a:p>
            <a:r>
              <a:rPr lang="zh-CN" altLang="en-US" dirty="0"/>
              <a:t>一阶段的传播工作将包含以下内容</a:t>
            </a:r>
            <a:endParaRPr lang="ca-ES" dirty="0"/>
          </a:p>
        </p:txBody>
      </p:sp>
      <p:sp>
        <p:nvSpPr>
          <p:cNvPr id="3" name="灯片编号占位符 2">
            <a:extLst>
              <a:ext uri="{FF2B5EF4-FFF2-40B4-BE49-F238E27FC236}">
                <a16:creationId xmlns:a16="http://schemas.microsoft.com/office/drawing/2014/main" id="{66C01CFC-939F-4788-A531-A9D13830A9AC}"/>
              </a:ext>
            </a:extLst>
          </p:cNvPr>
          <p:cNvSpPr>
            <a:spLocks noGrp="1"/>
          </p:cNvSpPr>
          <p:nvPr>
            <p:ph type="sldNum" sz="quarter" idx="14"/>
          </p:nvPr>
        </p:nvSpPr>
        <p:spPr/>
        <p:txBody>
          <a:bodyPr/>
          <a:lstStyle/>
          <a:p>
            <a:fld id="{E6049C3D-CCF1-41B9-A681-D61E0CAE4A17}" type="slidenum">
              <a:rPr lang="en-US" altLang="zh-CN" smtClean="0"/>
              <a:pPr/>
              <a:t>25</a:t>
            </a:fld>
            <a:endParaRPr lang="en-US" dirty="0"/>
          </a:p>
        </p:txBody>
      </p:sp>
      <p:sp>
        <p:nvSpPr>
          <p:cNvPr id="4" name="文本占位符 3">
            <a:extLst>
              <a:ext uri="{FF2B5EF4-FFF2-40B4-BE49-F238E27FC236}">
                <a16:creationId xmlns:a16="http://schemas.microsoft.com/office/drawing/2014/main" id="{5A3DDD6A-6741-4D17-A7FD-484180413BB7}"/>
              </a:ext>
            </a:extLst>
          </p:cNvPr>
          <p:cNvSpPr>
            <a:spLocks noGrp="1"/>
          </p:cNvSpPr>
          <p:nvPr>
            <p:ph type="body" sz="quarter" idx="15"/>
          </p:nvPr>
        </p:nvSpPr>
        <p:spPr/>
        <p:txBody>
          <a:bodyPr/>
          <a:lstStyle/>
          <a:p>
            <a:endParaRPr lang="ca-ES" dirty="0"/>
          </a:p>
        </p:txBody>
      </p:sp>
      <p:sp>
        <p:nvSpPr>
          <p:cNvPr id="68" name="矩形 67">
            <a:extLst>
              <a:ext uri="{FF2B5EF4-FFF2-40B4-BE49-F238E27FC236}">
                <a16:creationId xmlns:a16="http://schemas.microsoft.com/office/drawing/2014/main" id="{4947B888-B5E4-48E0-8320-03D07AF6C08B}"/>
              </a:ext>
            </a:extLst>
          </p:cNvPr>
          <p:cNvSpPr/>
          <p:nvPr/>
        </p:nvSpPr>
        <p:spPr>
          <a:xfrm>
            <a:off x="981711" y="1555103"/>
            <a:ext cx="1124492" cy="436868"/>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沟通内容</a:t>
            </a:r>
            <a:endParaRPr lang="en-US" altLang="zh-CN" sz="1400" b="1" dirty="0">
              <a:solidFill>
                <a:schemeClr val="accent2">
                  <a:lumMod val="75000"/>
                </a:schemeClr>
              </a:solidFill>
            </a:endParaRPr>
          </a:p>
        </p:txBody>
      </p:sp>
      <p:sp>
        <p:nvSpPr>
          <p:cNvPr id="71" name="矩形 70">
            <a:extLst>
              <a:ext uri="{FF2B5EF4-FFF2-40B4-BE49-F238E27FC236}">
                <a16:creationId xmlns:a16="http://schemas.microsoft.com/office/drawing/2014/main" id="{96A6B0CD-6914-4203-A95D-F5BD6012B770}"/>
              </a:ext>
            </a:extLst>
          </p:cNvPr>
          <p:cNvSpPr/>
          <p:nvPr/>
        </p:nvSpPr>
        <p:spPr>
          <a:xfrm>
            <a:off x="981711" y="2089348"/>
            <a:ext cx="1124492" cy="850732"/>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传播受众</a:t>
            </a:r>
            <a:endParaRPr lang="en-US" altLang="zh-CN" sz="1400" b="1" dirty="0">
              <a:solidFill>
                <a:schemeClr val="accent2">
                  <a:lumMod val="75000"/>
                </a:schemeClr>
              </a:solidFill>
            </a:endParaRPr>
          </a:p>
        </p:txBody>
      </p:sp>
      <p:pic>
        <p:nvPicPr>
          <p:cNvPr id="84" name="图片 83">
            <a:extLst>
              <a:ext uri="{FF2B5EF4-FFF2-40B4-BE49-F238E27FC236}">
                <a16:creationId xmlns:a16="http://schemas.microsoft.com/office/drawing/2014/main" id="{B351B178-F30A-4F2E-9B4D-A9863C9E84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37910" y="2154385"/>
            <a:ext cx="675481" cy="481501"/>
          </a:xfrm>
          <a:prstGeom prst="rect">
            <a:avLst/>
          </a:prstGeom>
        </p:spPr>
      </p:pic>
      <p:pic>
        <p:nvPicPr>
          <p:cNvPr id="86" name="图片 85">
            <a:extLst>
              <a:ext uri="{FF2B5EF4-FFF2-40B4-BE49-F238E27FC236}">
                <a16:creationId xmlns:a16="http://schemas.microsoft.com/office/drawing/2014/main" id="{2F403CDC-66A3-4EDF-94A3-AFE4CC94336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75498" y="2105872"/>
            <a:ext cx="945918" cy="549943"/>
          </a:xfrm>
          <a:prstGeom prst="rect">
            <a:avLst/>
          </a:prstGeom>
        </p:spPr>
      </p:pic>
      <p:pic>
        <p:nvPicPr>
          <p:cNvPr id="88" name="图片 87">
            <a:extLst>
              <a:ext uri="{FF2B5EF4-FFF2-40B4-BE49-F238E27FC236}">
                <a16:creationId xmlns:a16="http://schemas.microsoft.com/office/drawing/2014/main" id="{31BF3CA2-35F8-45E8-A6A0-BA334775983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016349" y="2157124"/>
            <a:ext cx="1009279" cy="489705"/>
          </a:xfrm>
          <a:prstGeom prst="rect">
            <a:avLst/>
          </a:prstGeom>
        </p:spPr>
      </p:pic>
      <p:sp>
        <p:nvSpPr>
          <p:cNvPr id="7" name="文本框 6">
            <a:extLst>
              <a:ext uri="{FF2B5EF4-FFF2-40B4-BE49-F238E27FC236}">
                <a16:creationId xmlns:a16="http://schemas.microsoft.com/office/drawing/2014/main" id="{3617BA0B-87C3-4A4C-9826-A05FC164F1F9}"/>
              </a:ext>
            </a:extLst>
          </p:cNvPr>
          <p:cNvSpPr txBox="1"/>
          <p:nvPr/>
        </p:nvSpPr>
        <p:spPr>
          <a:xfrm>
            <a:off x="2736159" y="2635886"/>
            <a:ext cx="1569660" cy="276999"/>
          </a:xfrm>
          <a:prstGeom prst="rect">
            <a:avLst/>
          </a:prstGeom>
          <a:noFill/>
        </p:spPr>
        <p:txBody>
          <a:bodyPr wrap="none" rtlCol="0">
            <a:spAutoFit/>
          </a:bodyPr>
          <a:lstStyle/>
          <a:p>
            <a:pPr>
              <a:buClr>
                <a:srgbClr val="2D97C8"/>
              </a:buClr>
            </a:pPr>
            <a:r>
              <a:rPr lang="zh-CN" altLang="en-US" sz="1200" dirty="0">
                <a:latin typeface="+mn-ea"/>
                <a:cs typeface="Heiti SC Light" charset="-122"/>
              </a:rPr>
              <a:t>长三角地区亲子家庭</a:t>
            </a:r>
            <a:endParaRPr lang="ca-ES" sz="1200" dirty="0">
              <a:latin typeface="+mn-ea"/>
              <a:cs typeface="Heiti SC Light" charset="-122"/>
            </a:endParaRPr>
          </a:p>
        </p:txBody>
      </p:sp>
      <p:sp>
        <p:nvSpPr>
          <p:cNvPr id="89" name="文本框 88">
            <a:extLst>
              <a:ext uri="{FF2B5EF4-FFF2-40B4-BE49-F238E27FC236}">
                <a16:creationId xmlns:a16="http://schemas.microsoft.com/office/drawing/2014/main" id="{4CC178CE-664B-441A-B1D1-AD2F4F4E01AF}"/>
              </a:ext>
            </a:extLst>
          </p:cNvPr>
          <p:cNvSpPr txBox="1"/>
          <p:nvPr/>
        </p:nvSpPr>
        <p:spPr>
          <a:xfrm>
            <a:off x="5805930" y="2635886"/>
            <a:ext cx="1415772" cy="276999"/>
          </a:xfrm>
          <a:prstGeom prst="rect">
            <a:avLst/>
          </a:prstGeom>
          <a:noFill/>
        </p:spPr>
        <p:txBody>
          <a:bodyPr wrap="none" rtlCol="0">
            <a:spAutoFit/>
          </a:bodyPr>
          <a:lstStyle/>
          <a:p>
            <a:pPr>
              <a:buClr>
                <a:srgbClr val="2D97C8"/>
              </a:buClr>
            </a:pPr>
            <a:r>
              <a:rPr lang="zh-CN" altLang="en-US" sz="1200" dirty="0">
                <a:latin typeface="+mn-ea"/>
                <a:cs typeface="Heiti SC Light" charset="-122"/>
              </a:rPr>
              <a:t>长三角地区中青年</a:t>
            </a:r>
          </a:p>
        </p:txBody>
      </p:sp>
      <p:sp>
        <p:nvSpPr>
          <p:cNvPr id="90" name="文本框 89">
            <a:extLst>
              <a:ext uri="{FF2B5EF4-FFF2-40B4-BE49-F238E27FC236}">
                <a16:creationId xmlns:a16="http://schemas.microsoft.com/office/drawing/2014/main" id="{A867436F-3850-48A0-8E8D-0B4217C9C71E}"/>
              </a:ext>
            </a:extLst>
          </p:cNvPr>
          <p:cNvSpPr txBox="1"/>
          <p:nvPr/>
        </p:nvSpPr>
        <p:spPr>
          <a:xfrm>
            <a:off x="8388149" y="2635886"/>
            <a:ext cx="1569660" cy="276999"/>
          </a:xfrm>
          <a:prstGeom prst="rect">
            <a:avLst/>
          </a:prstGeom>
          <a:noFill/>
        </p:spPr>
        <p:txBody>
          <a:bodyPr wrap="none" rtlCol="0">
            <a:spAutoFit/>
          </a:bodyPr>
          <a:lstStyle/>
          <a:p>
            <a:pPr>
              <a:buClr>
                <a:srgbClr val="2D97C8"/>
              </a:buClr>
            </a:pPr>
            <a:r>
              <a:rPr lang="zh-CN" altLang="en-US" sz="1200" dirty="0">
                <a:latin typeface="+mn-ea"/>
                <a:cs typeface="Heiti SC Light" charset="-122"/>
              </a:rPr>
              <a:t>长三角地区高校学生</a:t>
            </a:r>
          </a:p>
        </p:txBody>
      </p:sp>
      <p:sp>
        <p:nvSpPr>
          <p:cNvPr id="39" name="矩形 38">
            <a:extLst>
              <a:ext uri="{FF2B5EF4-FFF2-40B4-BE49-F238E27FC236}">
                <a16:creationId xmlns:a16="http://schemas.microsoft.com/office/drawing/2014/main" id="{63907F5F-32B0-4C4F-BA4A-09AFABFE8F2A}"/>
              </a:ext>
            </a:extLst>
          </p:cNvPr>
          <p:cNvSpPr/>
          <p:nvPr/>
        </p:nvSpPr>
        <p:spPr>
          <a:xfrm>
            <a:off x="2264739" y="3575360"/>
            <a:ext cx="8656690" cy="595610"/>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对外</a:t>
            </a:r>
            <a:endParaRPr lang="en-US" altLang="zh-CN" sz="1400" b="1" dirty="0">
              <a:solidFill>
                <a:schemeClr val="tx1"/>
              </a:solidFill>
            </a:endParaRPr>
          </a:p>
          <a:p>
            <a:r>
              <a:rPr lang="zh-CN" altLang="en-US" sz="1400" b="1" dirty="0">
                <a:solidFill>
                  <a:schemeClr val="tx1"/>
                </a:solidFill>
              </a:rPr>
              <a:t>传播</a:t>
            </a:r>
          </a:p>
        </p:txBody>
      </p:sp>
      <p:sp>
        <p:nvSpPr>
          <p:cNvPr id="40" name="矩形 39">
            <a:extLst>
              <a:ext uri="{FF2B5EF4-FFF2-40B4-BE49-F238E27FC236}">
                <a16:creationId xmlns:a16="http://schemas.microsoft.com/office/drawing/2014/main" id="{1390016C-F4A0-4BE1-B35D-90634C6978A2}"/>
              </a:ext>
            </a:extLst>
          </p:cNvPr>
          <p:cNvSpPr/>
          <p:nvPr/>
        </p:nvSpPr>
        <p:spPr>
          <a:xfrm>
            <a:off x="2933436" y="3634468"/>
            <a:ext cx="2520000" cy="493789"/>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日常传播</a:t>
            </a:r>
          </a:p>
        </p:txBody>
      </p:sp>
      <p:sp>
        <p:nvSpPr>
          <p:cNvPr id="41" name="矩形 40">
            <a:extLst>
              <a:ext uri="{FF2B5EF4-FFF2-40B4-BE49-F238E27FC236}">
                <a16:creationId xmlns:a16="http://schemas.microsoft.com/office/drawing/2014/main" id="{274149EE-31BB-43DB-929F-B7D3155BC1AF}"/>
              </a:ext>
            </a:extLst>
          </p:cNvPr>
          <p:cNvSpPr/>
          <p:nvPr/>
        </p:nvSpPr>
        <p:spPr>
          <a:xfrm>
            <a:off x="5640073" y="3634468"/>
            <a:ext cx="2520000" cy="493789"/>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节点传播</a:t>
            </a:r>
            <a:endParaRPr lang="en-US" altLang="zh-CN" sz="1400" b="1" dirty="0">
              <a:solidFill>
                <a:schemeClr val="tx1"/>
              </a:solidFill>
            </a:endParaRPr>
          </a:p>
          <a:p>
            <a:pPr algn="ctr"/>
            <a:r>
              <a:rPr lang="zh-CN" altLang="en-US" sz="1400" dirty="0">
                <a:solidFill>
                  <a:schemeClr val="tx1"/>
                </a:solidFill>
              </a:rPr>
              <a:t>发现千岛，回归美好生活</a:t>
            </a:r>
          </a:p>
        </p:txBody>
      </p:sp>
      <p:sp>
        <p:nvSpPr>
          <p:cNvPr id="42" name="矩形 41">
            <a:extLst>
              <a:ext uri="{FF2B5EF4-FFF2-40B4-BE49-F238E27FC236}">
                <a16:creationId xmlns:a16="http://schemas.microsoft.com/office/drawing/2014/main" id="{240DAC91-2DDE-4E01-8BC7-427F890723EC}"/>
              </a:ext>
            </a:extLst>
          </p:cNvPr>
          <p:cNvSpPr/>
          <p:nvPr/>
        </p:nvSpPr>
        <p:spPr>
          <a:xfrm>
            <a:off x="8346709" y="3634468"/>
            <a:ext cx="2520000" cy="493789"/>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对外合作</a:t>
            </a:r>
            <a:endParaRPr lang="en-US" altLang="zh-CN" sz="1400" b="1" dirty="0">
              <a:solidFill>
                <a:schemeClr val="tx1"/>
              </a:solidFill>
            </a:endParaRPr>
          </a:p>
          <a:p>
            <a:pPr algn="ctr"/>
            <a:r>
              <a:rPr lang="zh-CN" altLang="en-US" sz="1400" dirty="0">
                <a:solidFill>
                  <a:schemeClr val="tx1"/>
                </a:solidFill>
              </a:rPr>
              <a:t>企业、</a:t>
            </a:r>
            <a:r>
              <a:rPr lang="en-US" altLang="zh-CN" sz="1400" dirty="0">
                <a:solidFill>
                  <a:schemeClr val="tx1"/>
                </a:solidFill>
              </a:rPr>
              <a:t>NGO</a:t>
            </a:r>
            <a:r>
              <a:rPr lang="zh-CN" altLang="en-US" sz="1400" dirty="0">
                <a:solidFill>
                  <a:schemeClr val="tx1"/>
                </a:solidFill>
              </a:rPr>
              <a:t>、媒体</a:t>
            </a:r>
          </a:p>
        </p:txBody>
      </p:sp>
      <p:sp>
        <p:nvSpPr>
          <p:cNvPr id="43" name="矩形 42">
            <a:extLst>
              <a:ext uri="{FF2B5EF4-FFF2-40B4-BE49-F238E27FC236}">
                <a16:creationId xmlns:a16="http://schemas.microsoft.com/office/drawing/2014/main" id="{BC3A8FC1-EEF1-4F44-BCF6-4E14AFBB839A}"/>
              </a:ext>
            </a:extLst>
          </p:cNvPr>
          <p:cNvSpPr/>
          <p:nvPr/>
        </p:nvSpPr>
        <p:spPr>
          <a:xfrm>
            <a:off x="981711" y="3575360"/>
            <a:ext cx="1124492" cy="1192962"/>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传播类型</a:t>
            </a:r>
            <a:endParaRPr lang="en-US" altLang="zh-CN" sz="1400" b="1" dirty="0">
              <a:solidFill>
                <a:schemeClr val="accent2">
                  <a:lumMod val="75000"/>
                </a:schemeClr>
              </a:solidFill>
            </a:endParaRPr>
          </a:p>
        </p:txBody>
      </p:sp>
      <p:sp>
        <p:nvSpPr>
          <p:cNvPr id="44" name="矩形 43">
            <a:extLst>
              <a:ext uri="{FF2B5EF4-FFF2-40B4-BE49-F238E27FC236}">
                <a16:creationId xmlns:a16="http://schemas.microsoft.com/office/drawing/2014/main" id="{015A5880-4779-4945-A1E8-152CEAE5FE37}"/>
              </a:ext>
            </a:extLst>
          </p:cNvPr>
          <p:cNvSpPr/>
          <p:nvPr/>
        </p:nvSpPr>
        <p:spPr>
          <a:xfrm>
            <a:off x="2264740" y="4285596"/>
            <a:ext cx="8656690" cy="48272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对内传播</a:t>
            </a:r>
          </a:p>
        </p:txBody>
      </p:sp>
      <p:sp>
        <p:nvSpPr>
          <p:cNvPr id="36" name="矩形 35">
            <a:extLst>
              <a:ext uri="{FF2B5EF4-FFF2-40B4-BE49-F238E27FC236}">
                <a16:creationId xmlns:a16="http://schemas.microsoft.com/office/drawing/2014/main" id="{C79EC0C1-A997-4025-B431-8257E28EDA7F}"/>
              </a:ext>
            </a:extLst>
          </p:cNvPr>
          <p:cNvSpPr/>
          <p:nvPr/>
        </p:nvSpPr>
        <p:spPr>
          <a:xfrm>
            <a:off x="2264740" y="3029899"/>
            <a:ext cx="8656688" cy="4598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水基金学院</a:t>
            </a:r>
          </a:p>
        </p:txBody>
      </p:sp>
      <p:sp>
        <p:nvSpPr>
          <p:cNvPr id="34" name="矩形 33">
            <a:extLst>
              <a:ext uri="{FF2B5EF4-FFF2-40B4-BE49-F238E27FC236}">
                <a16:creationId xmlns:a16="http://schemas.microsoft.com/office/drawing/2014/main" id="{3C58FBB6-0126-46D2-BF97-7DE841AD1763}"/>
              </a:ext>
            </a:extLst>
          </p:cNvPr>
          <p:cNvSpPr/>
          <p:nvPr/>
        </p:nvSpPr>
        <p:spPr>
          <a:xfrm>
            <a:off x="2264740" y="4871667"/>
            <a:ext cx="2772000" cy="561158"/>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    </a:t>
            </a:r>
            <a:r>
              <a:rPr lang="en-US" altLang="zh-CN" sz="1400" b="1" dirty="0">
                <a:solidFill>
                  <a:schemeClr val="tx1"/>
                </a:solidFill>
              </a:rPr>
              <a:t>	</a:t>
            </a:r>
            <a:r>
              <a:rPr lang="zh-CN" altLang="en-US" sz="1400" b="1" dirty="0">
                <a:solidFill>
                  <a:schemeClr val="tx1"/>
                </a:solidFill>
              </a:rPr>
              <a:t>微信</a:t>
            </a:r>
          </a:p>
        </p:txBody>
      </p:sp>
      <p:sp>
        <p:nvSpPr>
          <p:cNvPr id="35" name="矩形 34">
            <a:extLst>
              <a:ext uri="{FF2B5EF4-FFF2-40B4-BE49-F238E27FC236}">
                <a16:creationId xmlns:a16="http://schemas.microsoft.com/office/drawing/2014/main" id="{68CBF831-45E8-4CD6-A034-E5423ECB133A}"/>
              </a:ext>
            </a:extLst>
          </p:cNvPr>
          <p:cNvSpPr/>
          <p:nvPr/>
        </p:nvSpPr>
        <p:spPr>
          <a:xfrm>
            <a:off x="981711" y="4866306"/>
            <a:ext cx="1117720" cy="1244628"/>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传播渠道</a:t>
            </a:r>
            <a:endParaRPr lang="en-US" altLang="zh-CN" sz="1400" b="1" dirty="0">
              <a:solidFill>
                <a:schemeClr val="accent2">
                  <a:lumMod val="75000"/>
                </a:schemeClr>
              </a:solidFill>
            </a:endParaRPr>
          </a:p>
        </p:txBody>
      </p:sp>
      <p:sp>
        <p:nvSpPr>
          <p:cNvPr id="45" name="矩形 44">
            <a:extLst>
              <a:ext uri="{FF2B5EF4-FFF2-40B4-BE49-F238E27FC236}">
                <a16:creationId xmlns:a16="http://schemas.microsoft.com/office/drawing/2014/main" id="{142888CF-EE3F-44B1-9D5B-9AA40A9D09FF}"/>
              </a:ext>
            </a:extLst>
          </p:cNvPr>
          <p:cNvSpPr/>
          <p:nvPr/>
        </p:nvSpPr>
        <p:spPr>
          <a:xfrm>
            <a:off x="5202049" y="4871667"/>
            <a:ext cx="2772000" cy="561158"/>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   </a:t>
            </a:r>
            <a:r>
              <a:rPr lang="en-US" altLang="zh-CN" sz="1400" b="1" dirty="0">
                <a:solidFill>
                  <a:schemeClr val="tx1"/>
                </a:solidFill>
              </a:rPr>
              <a:t>	</a:t>
            </a:r>
            <a:r>
              <a:rPr lang="zh-CN" altLang="en-US" sz="1400" b="1" dirty="0">
                <a:solidFill>
                  <a:schemeClr val="tx1"/>
                </a:solidFill>
              </a:rPr>
              <a:t> 微博</a:t>
            </a:r>
          </a:p>
        </p:txBody>
      </p:sp>
      <p:sp>
        <p:nvSpPr>
          <p:cNvPr id="46" name="矩形 45">
            <a:extLst>
              <a:ext uri="{FF2B5EF4-FFF2-40B4-BE49-F238E27FC236}">
                <a16:creationId xmlns:a16="http://schemas.microsoft.com/office/drawing/2014/main" id="{5E8FBDBA-40AF-46F1-A4E5-B0721657B8C4}"/>
              </a:ext>
            </a:extLst>
          </p:cNvPr>
          <p:cNvSpPr/>
          <p:nvPr/>
        </p:nvSpPr>
        <p:spPr>
          <a:xfrm>
            <a:off x="8163068" y="4871667"/>
            <a:ext cx="2772000" cy="561158"/>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	</a:t>
            </a:r>
            <a:r>
              <a:rPr lang="zh-CN" altLang="en-US" sz="1400" b="1" dirty="0">
                <a:solidFill>
                  <a:schemeClr val="tx1"/>
                </a:solidFill>
              </a:rPr>
              <a:t>小红书</a:t>
            </a:r>
          </a:p>
        </p:txBody>
      </p:sp>
      <p:sp>
        <p:nvSpPr>
          <p:cNvPr id="47" name="矩形 46">
            <a:extLst>
              <a:ext uri="{FF2B5EF4-FFF2-40B4-BE49-F238E27FC236}">
                <a16:creationId xmlns:a16="http://schemas.microsoft.com/office/drawing/2014/main" id="{07FE3CC5-90A9-4B28-82C7-092BF1AC7AC8}"/>
              </a:ext>
            </a:extLst>
          </p:cNvPr>
          <p:cNvSpPr/>
          <p:nvPr/>
        </p:nvSpPr>
        <p:spPr>
          <a:xfrm>
            <a:off x="2264740" y="5569366"/>
            <a:ext cx="4259396" cy="546930"/>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传统媒体</a:t>
            </a:r>
          </a:p>
        </p:txBody>
      </p:sp>
      <p:sp>
        <p:nvSpPr>
          <p:cNvPr id="48" name="矩形 47">
            <a:extLst>
              <a:ext uri="{FF2B5EF4-FFF2-40B4-BE49-F238E27FC236}">
                <a16:creationId xmlns:a16="http://schemas.microsoft.com/office/drawing/2014/main" id="{B1DA6E60-8720-402B-8814-3B2568156AF4}"/>
              </a:ext>
            </a:extLst>
          </p:cNvPr>
          <p:cNvSpPr/>
          <p:nvPr/>
        </p:nvSpPr>
        <p:spPr>
          <a:xfrm>
            <a:off x="6663318" y="5569366"/>
            <a:ext cx="4258112" cy="546930"/>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线下活动</a:t>
            </a:r>
          </a:p>
        </p:txBody>
      </p:sp>
      <p:pic>
        <p:nvPicPr>
          <p:cNvPr id="49" name="图片 48">
            <a:extLst>
              <a:ext uri="{FF2B5EF4-FFF2-40B4-BE49-F238E27FC236}">
                <a16:creationId xmlns:a16="http://schemas.microsoft.com/office/drawing/2014/main" id="{EF4A2C04-62D8-41D1-80A0-5134A49E2B69}"/>
              </a:ext>
            </a:extLst>
          </p:cNvPr>
          <p:cNvPicPr>
            <a:picLocks noChangeAspect="1"/>
          </p:cNvPicPr>
          <p:nvPr/>
        </p:nvPicPr>
        <p:blipFill>
          <a:blip r:embed="rId5"/>
          <a:stretch>
            <a:fillRect/>
          </a:stretch>
        </p:blipFill>
        <p:spPr>
          <a:xfrm>
            <a:off x="2950625" y="4992648"/>
            <a:ext cx="448670" cy="381998"/>
          </a:xfrm>
          <a:prstGeom prst="rect">
            <a:avLst/>
          </a:prstGeom>
        </p:spPr>
      </p:pic>
      <p:pic>
        <p:nvPicPr>
          <p:cNvPr id="50" name="图片 49">
            <a:extLst>
              <a:ext uri="{FF2B5EF4-FFF2-40B4-BE49-F238E27FC236}">
                <a16:creationId xmlns:a16="http://schemas.microsoft.com/office/drawing/2014/main" id="{9472A0C9-730E-43D3-8C20-13E96815142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806581" y="4993120"/>
            <a:ext cx="555192" cy="381054"/>
          </a:xfrm>
          <a:prstGeom prst="rect">
            <a:avLst/>
          </a:prstGeom>
        </p:spPr>
      </p:pic>
      <p:pic>
        <p:nvPicPr>
          <p:cNvPr id="51" name="图片 50">
            <a:extLst>
              <a:ext uri="{FF2B5EF4-FFF2-40B4-BE49-F238E27FC236}">
                <a16:creationId xmlns:a16="http://schemas.microsoft.com/office/drawing/2014/main" id="{1324E03A-D160-452F-AF55-67327DEF0C0D}"/>
              </a:ext>
            </a:extLst>
          </p:cNvPr>
          <p:cNvPicPr>
            <a:picLocks noChangeAspect="1"/>
          </p:cNvPicPr>
          <p:nvPr/>
        </p:nvPicPr>
        <p:blipFill>
          <a:blip r:embed="rId7"/>
          <a:stretch>
            <a:fillRect/>
          </a:stretch>
        </p:blipFill>
        <p:spPr>
          <a:xfrm>
            <a:off x="8684698" y="5006410"/>
            <a:ext cx="354475" cy="354475"/>
          </a:xfrm>
          <a:prstGeom prst="rect">
            <a:avLst/>
          </a:prstGeom>
        </p:spPr>
      </p:pic>
      <p:sp>
        <p:nvSpPr>
          <p:cNvPr id="52" name="矩形 51">
            <a:extLst>
              <a:ext uri="{FF2B5EF4-FFF2-40B4-BE49-F238E27FC236}">
                <a16:creationId xmlns:a16="http://schemas.microsoft.com/office/drawing/2014/main" id="{338B9089-1740-4A27-8175-68D3D477A5E2}"/>
              </a:ext>
            </a:extLst>
          </p:cNvPr>
          <p:cNvSpPr/>
          <p:nvPr/>
        </p:nvSpPr>
        <p:spPr>
          <a:xfrm>
            <a:off x="981711" y="3017760"/>
            <a:ext cx="1124492" cy="471942"/>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核心场景</a:t>
            </a:r>
            <a:endParaRPr lang="en-US" altLang="zh-CN" sz="1400" b="1" dirty="0">
              <a:solidFill>
                <a:schemeClr val="accent2">
                  <a:lumMod val="75000"/>
                </a:schemeClr>
              </a:solidFill>
            </a:endParaRPr>
          </a:p>
        </p:txBody>
      </p:sp>
      <p:grpSp>
        <p:nvGrpSpPr>
          <p:cNvPr id="53" name="Group 4">
            <a:extLst>
              <a:ext uri="{FF2B5EF4-FFF2-40B4-BE49-F238E27FC236}">
                <a16:creationId xmlns:a16="http://schemas.microsoft.com/office/drawing/2014/main" id="{26ABBEBE-FDA6-40A2-B48D-05266DAA55F0}"/>
              </a:ext>
            </a:extLst>
          </p:cNvPr>
          <p:cNvGrpSpPr/>
          <p:nvPr/>
        </p:nvGrpSpPr>
        <p:grpSpPr>
          <a:xfrm>
            <a:off x="2225997" y="921338"/>
            <a:ext cx="8724103" cy="590935"/>
            <a:chOff x="1179231" y="918415"/>
            <a:chExt cx="9809611" cy="780751"/>
          </a:xfrm>
          <a:solidFill>
            <a:schemeClr val="accent1"/>
          </a:solidFill>
        </p:grpSpPr>
        <p:sp>
          <p:nvSpPr>
            <p:cNvPr id="54" name="等腰三角形 53">
              <a:extLst>
                <a:ext uri="{FF2B5EF4-FFF2-40B4-BE49-F238E27FC236}">
                  <a16:creationId xmlns:a16="http://schemas.microsoft.com/office/drawing/2014/main" id="{6FFFC036-7FB8-4469-BE81-EF8785C79009}"/>
                </a:ext>
              </a:extLst>
            </p:cNvPr>
            <p:cNvSpPr/>
            <p:nvPr/>
          </p:nvSpPr>
          <p:spPr>
            <a:xfrm>
              <a:off x="1179231" y="918415"/>
              <a:ext cx="9809611" cy="7807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accent2">
                    <a:lumMod val="75000"/>
                  </a:schemeClr>
                </a:solidFill>
              </a:endParaRPr>
            </a:p>
          </p:txBody>
        </p:sp>
        <p:sp>
          <p:nvSpPr>
            <p:cNvPr id="55" name="TextBox 3">
              <a:extLst>
                <a:ext uri="{FF2B5EF4-FFF2-40B4-BE49-F238E27FC236}">
                  <a16:creationId xmlns:a16="http://schemas.microsoft.com/office/drawing/2014/main" id="{48BE7563-DFCE-4B68-8384-EFE907B5A82A}"/>
                </a:ext>
              </a:extLst>
            </p:cNvPr>
            <p:cNvSpPr txBox="1"/>
            <p:nvPr/>
          </p:nvSpPr>
          <p:spPr>
            <a:xfrm>
              <a:off x="3809560" y="1248815"/>
              <a:ext cx="4348518" cy="369332"/>
            </a:xfrm>
            <a:prstGeom prst="rect">
              <a:avLst/>
            </a:prstGeom>
            <a:noFill/>
          </p:spPr>
          <p:txBody>
            <a:bodyPr wrap="square" rtlCol="0">
              <a:spAutoFit/>
            </a:bodyPr>
            <a:lstStyle/>
            <a:p>
              <a:pPr algn="ctr">
                <a:buClr>
                  <a:srgbClr val="2D97C8"/>
                </a:buClr>
              </a:pPr>
              <a:r>
                <a:rPr lang="zh-CN" altLang="en-US" b="1" dirty="0">
                  <a:solidFill>
                    <a:schemeClr val="bg1"/>
                  </a:solidFill>
                </a:rPr>
                <a:t>投资自然，将杯中一点甜传承几代人</a:t>
              </a:r>
            </a:p>
          </p:txBody>
        </p:sp>
      </p:grpSp>
    </p:spTree>
    <p:extLst>
      <p:ext uri="{BB962C8B-B14F-4D97-AF65-F5344CB8AC3E}">
        <p14:creationId xmlns:p14="http://schemas.microsoft.com/office/powerpoint/2010/main" val="386034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3</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4838342"/>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400" dirty="0">
                <a:solidFill>
                  <a:schemeClr val="accent3">
                    <a:lumMod val="40000"/>
                    <a:lumOff val="60000"/>
                  </a:schemeClr>
                </a:solidFill>
              </a:rPr>
              <a:t>传播建议的基础</a:t>
            </a:r>
            <a:endParaRPr lang="en-US" altLang="zh-CN" sz="2400" dirty="0">
              <a:solidFill>
                <a:schemeClr val="accent3">
                  <a:lumMod val="40000"/>
                  <a:lumOff val="60000"/>
                </a:schemeClr>
              </a:solidFill>
            </a:endParaRPr>
          </a:p>
          <a:p>
            <a:pPr lvl="0">
              <a:spcAft>
                <a:spcPts val="1200"/>
              </a:spcAft>
            </a:pPr>
            <a:r>
              <a:rPr lang="zh-CN" altLang="en-US" sz="2800" dirty="0"/>
              <a:t>短期传播建议</a:t>
            </a:r>
            <a:endParaRPr lang="en-US" altLang="zh-CN" sz="2800" dirty="0"/>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对外传播</a:t>
            </a:r>
            <a:endParaRPr lang="en-US" altLang="zh-CN" sz="2600" b="1"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b="1" dirty="0">
                <a:solidFill>
                  <a:schemeClr val="tx1">
                    <a:lumMod val="65000"/>
                    <a:lumOff val="35000"/>
                  </a:schemeClr>
                </a:solidFill>
              </a:rPr>
              <a:t>日常传播</a:t>
            </a:r>
            <a:endParaRPr lang="en-US" altLang="zh-CN" sz="2600" b="1"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节点传播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对外合作</a:t>
            </a: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对内传播</a:t>
            </a:r>
          </a:p>
        </p:txBody>
      </p:sp>
    </p:spTree>
    <p:extLst>
      <p:ext uri="{BB962C8B-B14F-4D97-AF65-F5344CB8AC3E}">
        <p14:creationId xmlns:p14="http://schemas.microsoft.com/office/powerpoint/2010/main" val="327618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27</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sp>
        <p:nvSpPr>
          <p:cNvPr id="14" name="文本框 13">
            <a:extLst>
              <a:ext uri="{FF2B5EF4-FFF2-40B4-BE49-F238E27FC236}">
                <a16:creationId xmlns:a16="http://schemas.microsoft.com/office/drawing/2014/main" id="{1506EF06-ECBF-421A-9535-074A8105EC43}"/>
              </a:ext>
            </a:extLst>
          </p:cNvPr>
          <p:cNvSpPr txBox="1"/>
          <p:nvPr/>
        </p:nvSpPr>
        <p:spPr>
          <a:xfrm>
            <a:off x="2828806" y="3101167"/>
            <a:ext cx="1723549" cy="1415772"/>
          </a:xfrm>
          <a:prstGeom prst="rect">
            <a:avLst/>
          </a:prstGeom>
          <a:noFill/>
        </p:spPr>
        <p:txBody>
          <a:bodyPr wrap="none" rtlCol="0">
            <a:spAutoFit/>
          </a:bodyPr>
          <a:lstStyle/>
          <a:p>
            <a:pPr>
              <a:spcBef>
                <a:spcPts val="600"/>
              </a:spcBef>
              <a:buClr>
                <a:srgbClr val="2D97C8"/>
              </a:buClr>
            </a:pPr>
            <a:r>
              <a:rPr lang="ca-ES" b="1" dirty="0">
                <a:solidFill>
                  <a:schemeClr val="accent1"/>
                </a:solidFill>
                <a:latin typeface="+mn-ea"/>
                <a:cs typeface="Heiti SC Light" charset="-122"/>
              </a:rPr>
              <a:t>01</a:t>
            </a:r>
          </a:p>
          <a:p>
            <a:pPr>
              <a:spcBef>
                <a:spcPts val="600"/>
              </a:spcBef>
              <a:buClr>
                <a:srgbClr val="2D97C8"/>
              </a:buClr>
            </a:pPr>
            <a:r>
              <a:rPr lang="zh-CN" altLang="en-US" sz="4000" b="1" dirty="0">
                <a:solidFill>
                  <a:schemeClr val="accent1"/>
                </a:solidFill>
                <a:latin typeface="+mn-ea"/>
                <a:cs typeface="Heiti SC Light" charset="-122"/>
              </a:rPr>
              <a:t>说什么</a:t>
            </a:r>
            <a:endParaRPr lang="en-US" altLang="zh-CN" sz="4000" b="1" dirty="0">
              <a:solidFill>
                <a:schemeClr val="accent1"/>
              </a:solidFill>
              <a:latin typeface="+mn-ea"/>
              <a:cs typeface="Heiti SC Light" charset="-122"/>
            </a:endParaRPr>
          </a:p>
          <a:p>
            <a:pPr>
              <a:spcBef>
                <a:spcPts val="600"/>
              </a:spcBef>
              <a:buClr>
                <a:srgbClr val="2D97C8"/>
              </a:buClr>
            </a:pPr>
            <a:r>
              <a:rPr lang="zh-CN" altLang="en-US" dirty="0">
                <a:solidFill>
                  <a:schemeClr val="tx1">
                    <a:lumMod val="65000"/>
                    <a:lumOff val="35000"/>
                  </a:schemeClr>
                </a:solidFill>
                <a:latin typeface="+mn-ea"/>
                <a:cs typeface="Heiti SC Light" charset="-122"/>
              </a:rPr>
              <a:t>内容建议</a:t>
            </a:r>
            <a:endParaRPr lang="ca-ES" dirty="0">
              <a:solidFill>
                <a:schemeClr val="tx1">
                  <a:lumMod val="65000"/>
                  <a:lumOff val="35000"/>
                </a:schemeClr>
              </a:solidFill>
              <a:latin typeface="+mn-ea"/>
              <a:cs typeface="Heiti SC Light" charset="-122"/>
            </a:endParaRPr>
          </a:p>
        </p:txBody>
      </p:sp>
      <p:sp>
        <p:nvSpPr>
          <p:cNvPr id="15" name="文本框 14">
            <a:extLst>
              <a:ext uri="{FF2B5EF4-FFF2-40B4-BE49-F238E27FC236}">
                <a16:creationId xmlns:a16="http://schemas.microsoft.com/office/drawing/2014/main" id="{62FEE86A-C33A-454F-AC2E-91028EA02573}"/>
              </a:ext>
            </a:extLst>
          </p:cNvPr>
          <p:cNvSpPr txBox="1"/>
          <p:nvPr/>
        </p:nvSpPr>
        <p:spPr>
          <a:xfrm>
            <a:off x="6984997" y="3101167"/>
            <a:ext cx="2262158" cy="2123658"/>
          </a:xfrm>
          <a:prstGeom prst="rect">
            <a:avLst/>
          </a:prstGeom>
          <a:noFill/>
        </p:spPr>
        <p:txBody>
          <a:bodyPr wrap="none" rtlCol="0">
            <a:spAutoFit/>
          </a:bodyPr>
          <a:lstStyle/>
          <a:p>
            <a:pPr>
              <a:spcBef>
                <a:spcPts val="600"/>
              </a:spcBef>
              <a:buClr>
                <a:srgbClr val="2D97C8"/>
              </a:buClr>
            </a:pPr>
            <a:r>
              <a:rPr lang="ca-ES" b="1" dirty="0">
                <a:solidFill>
                  <a:schemeClr val="accent1"/>
                </a:solidFill>
                <a:latin typeface="+mn-ea"/>
                <a:cs typeface="Heiti SC Light" charset="-122"/>
              </a:rPr>
              <a:t>02</a:t>
            </a:r>
          </a:p>
          <a:p>
            <a:pPr>
              <a:spcBef>
                <a:spcPts val="600"/>
              </a:spcBef>
              <a:buClr>
                <a:srgbClr val="2D97C8"/>
              </a:buClr>
            </a:pPr>
            <a:r>
              <a:rPr lang="zh-CN" altLang="en-US" sz="4000" b="1" dirty="0">
                <a:solidFill>
                  <a:schemeClr val="accent1"/>
                </a:solidFill>
                <a:latin typeface="+mn-ea"/>
              </a:rPr>
              <a:t>怎么说</a:t>
            </a:r>
            <a:endParaRPr lang="en-US" altLang="zh-CN" sz="4000" b="1" dirty="0">
              <a:solidFill>
                <a:schemeClr val="accent1"/>
              </a:solidFill>
              <a:latin typeface="+mn-ea"/>
            </a:endParaRPr>
          </a:p>
          <a:p>
            <a:pPr>
              <a:spcBef>
                <a:spcPts val="600"/>
              </a:spcBef>
              <a:buClr>
                <a:srgbClr val="2D97C8"/>
              </a:buClr>
            </a:pPr>
            <a:r>
              <a:rPr lang="zh-CN" altLang="en-US" dirty="0">
                <a:solidFill>
                  <a:schemeClr val="tx1">
                    <a:lumMod val="65000"/>
                    <a:lumOff val="35000"/>
                  </a:schemeClr>
                </a:solidFill>
                <a:latin typeface="+mn-ea"/>
                <a:cs typeface="Heiti SC Light" charset="-122"/>
              </a:rPr>
              <a:t>基于产品的沟通策略</a:t>
            </a:r>
            <a:endParaRPr lang="en-US" altLang="zh-CN" dirty="0">
              <a:solidFill>
                <a:schemeClr val="tx1">
                  <a:lumMod val="65000"/>
                  <a:lumOff val="35000"/>
                </a:schemeClr>
              </a:solidFill>
              <a:latin typeface="+mn-ea"/>
              <a:cs typeface="Heiti SC Light" charset="-122"/>
            </a:endParaRPr>
          </a:p>
          <a:p>
            <a:pPr>
              <a:spcBef>
                <a:spcPts val="600"/>
              </a:spcBef>
              <a:buClr>
                <a:srgbClr val="2D97C8"/>
              </a:buClr>
            </a:pPr>
            <a:r>
              <a:rPr lang="zh-CN" altLang="en-US" dirty="0">
                <a:solidFill>
                  <a:schemeClr val="tx1">
                    <a:lumMod val="65000"/>
                    <a:lumOff val="35000"/>
                  </a:schemeClr>
                </a:solidFill>
                <a:latin typeface="+mn-ea"/>
                <a:cs typeface="Heiti SC Light" charset="-122"/>
              </a:rPr>
              <a:t>渠道建议</a:t>
            </a:r>
            <a:endParaRPr lang="en-US" altLang="zh-CN" dirty="0">
              <a:solidFill>
                <a:schemeClr val="tx1">
                  <a:lumMod val="65000"/>
                  <a:lumOff val="35000"/>
                </a:schemeClr>
              </a:solidFill>
              <a:latin typeface="+mn-ea"/>
              <a:cs typeface="Heiti SC Light" charset="-122"/>
            </a:endParaRPr>
          </a:p>
          <a:p>
            <a:pPr>
              <a:spcBef>
                <a:spcPts val="600"/>
              </a:spcBef>
              <a:buClr>
                <a:srgbClr val="2D97C8"/>
              </a:buClr>
            </a:pPr>
            <a:r>
              <a:rPr lang="zh-CN" altLang="en-US" dirty="0">
                <a:solidFill>
                  <a:schemeClr val="tx1">
                    <a:lumMod val="65000"/>
                    <a:lumOff val="35000"/>
                  </a:schemeClr>
                </a:solidFill>
                <a:latin typeface="+mn-ea"/>
                <a:cs typeface="Heiti SC Light" charset="-122"/>
              </a:rPr>
              <a:t>仪式感塑造</a:t>
            </a:r>
            <a:endParaRPr lang="ca-ES" dirty="0">
              <a:solidFill>
                <a:schemeClr val="tx1">
                  <a:lumMod val="65000"/>
                  <a:lumOff val="35000"/>
                </a:schemeClr>
              </a:solidFill>
              <a:latin typeface="+mn-ea"/>
              <a:cs typeface="Heiti SC Light" charset="-122"/>
            </a:endParaRPr>
          </a:p>
        </p:txBody>
      </p:sp>
      <p:sp>
        <p:nvSpPr>
          <p:cNvPr id="16" name="矩形 15">
            <a:extLst>
              <a:ext uri="{FF2B5EF4-FFF2-40B4-BE49-F238E27FC236}">
                <a16:creationId xmlns:a16="http://schemas.microsoft.com/office/drawing/2014/main" id="{112291D8-48BF-4AEA-8C07-BF0C48A2C3DC}"/>
              </a:ext>
            </a:extLst>
          </p:cNvPr>
          <p:cNvSpPr/>
          <p:nvPr/>
        </p:nvSpPr>
        <p:spPr>
          <a:xfrm>
            <a:off x="2842299" y="1683333"/>
            <a:ext cx="1232899" cy="12328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7" name="矩形 16">
            <a:extLst>
              <a:ext uri="{FF2B5EF4-FFF2-40B4-BE49-F238E27FC236}">
                <a16:creationId xmlns:a16="http://schemas.microsoft.com/office/drawing/2014/main" id="{29598C4D-471C-4A3F-ADB7-997E0B06DFE7}"/>
              </a:ext>
            </a:extLst>
          </p:cNvPr>
          <p:cNvSpPr/>
          <p:nvPr/>
        </p:nvSpPr>
        <p:spPr>
          <a:xfrm>
            <a:off x="6973609" y="1683333"/>
            <a:ext cx="1232899" cy="12328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8" name="Shape 2570">
            <a:extLst>
              <a:ext uri="{FF2B5EF4-FFF2-40B4-BE49-F238E27FC236}">
                <a16:creationId xmlns:a16="http://schemas.microsoft.com/office/drawing/2014/main" id="{6FDBF616-063C-4254-B0F3-5C9F7FAD9912}"/>
              </a:ext>
            </a:extLst>
          </p:cNvPr>
          <p:cNvSpPr/>
          <p:nvPr/>
        </p:nvSpPr>
        <p:spPr>
          <a:xfrm>
            <a:off x="3087080" y="1899123"/>
            <a:ext cx="819948" cy="801318"/>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9" name="Shape 2568">
            <a:extLst>
              <a:ext uri="{FF2B5EF4-FFF2-40B4-BE49-F238E27FC236}">
                <a16:creationId xmlns:a16="http://schemas.microsoft.com/office/drawing/2014/main" id="{6335034F-1950-4240-8B73-E504A8BD0D44}"/>
              </a:ext>
            </a:extLst>
          </p:cNvPr>
          <p:cNvSpPr/>
          <p:nvPr/>
        </p:nvSpPr>
        <p:spPr>
          <a:xfrm>
            <a:off x="7180084" y="1889794"/>
            <a:ext cx="819948" cy="819976"/>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20" name="矩形 19">
            <a:extLst>
              <a:ext uri="{FF2B5EF4-FFF2-40B4-BE49-F238E27FC236}">
                <a16:creationId xmlns:a16="http://schemas.microsoft.com/office/drawing/2014/main" id="{97E42BB0-6F5E-4BF1-9173-8E7CD751A6C2}"/>
              </a:ext>
            </a:extLst>
          </p:cNvPr>
          <p:cNvSpPr/>
          <p:nvPr/>
        </p:nvSpPr>
        <p:spPr>
          <a:xfrm>
            <a:off x="6738296" y="981075"/>
            <a:ext cx="3366216" cy="431514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308619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C56051A-0802-704A-93A0-5221E5B27397}"/>
              </a:ext>
            </a:extLst>
          </p:cNvPr>
          <p:cNvSpPr/>
          <p:nvPr/>
        </p:nvSpPr>
        <p:spPr>
          <a:xfrm>
            <a:off x="7976476" y="2675903"/>
            <a:ext cx="1592681" cy="369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mn-ea"/>
                <a:cs typeface="Open Sans" panose="020B0606030504020204" pitchFamily="34" charset="0"/>
                <a:sym typeface="Arial" panose="020B0604020202020204" pitchFamily="34" charset="0"/>
              </a:rPr>
              <a:t>受众需求</a:t>
            </a:r>
          </a:p>
        </p:txBody>
      </p:sp>
      <p:sp>
        <p:nvSpPr>
          <p:cNvPr id="39" name="矩形 20">
            <a:extLst>
              <a:ext uri="{FF2B5EF4-FFF2-40B4-BE49-F238E27FC236}">
                <a16:creationId xmlns:a16="http://schemas.microsoft.com/office/drawing/2014/main" id="{BB3DD1C8-532D-354A-A9A6-EB05BF2DA6AD}"/>
              </a:ext>
            </a:extLst>
          </p:cNvPr>
          <p:cNvSpPr/>
          <p:nvPr/>
        </p:nvSpPr>
        <p:spPr>
          <a:xfrm>
            <a:off x="7944866" y="4456563"/>
            <a:ext cx="1608484" cy="1197549"/>
          </a:xfrm>
          <a:prstGeom prst="rect">
            <a:avLst/>
          </a:prstGeom>
          <a:solidFill>
            <a:srgbClr val="E5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200" dirty="0">
                <a:solidFill>
                  <a:prstClr val="black">
                    <a:lumMod val="65000"/>
                    <a:lumOff val="35000"/>
                  </a:prstClr>
                </a:solidFill>
                <a:latin typeface="微软雅黑"/>
                <a:cs typeface="Open Sans" panose="020B0606030504020204" pitchFamily="34" charset="0"/>
                <a:sym typeface="Arial" panose="020B0604020202020204" pitchFamily="34" charset="0"/>
              </a:rPr>
              <a:t>从社会企业的角度</a:t>
            </a:r>
            <a:r>
              <a:rPr lang="zh-CN" altLang="en-US" sz="1200" dirty="0">
                <a:solidFill>
                  <a:prstClr val="black">
                    <a:lumMod val="65000"/>
                    <a:lumOff val="35000"/>
                  </a:prstClr>
                </a:solidFill>
                <a:latin typeface="微软雅黑"/>
                <a:cs typeface="Open Sans" panose="020B0606030504020204" pitchFamily="34" charset="0"/>
                <a:sym typeface="Arial" panose="020B0604020202020204" pitchFamily="34" charset="0"/>
              </a:rPr>
              <a:t>，</a:t>
            </a:r>
            <a:r>
              <a:rPr lang="ja-JP" altLang="en-US" sz="1200" dirty="0">
                <a:solidFill>
                  <a:prstClr val="black">
                    <a:lumMod val="65000"/>
                    <a:lumOff val="35000"/>
                  </a:prstClr>
                </a:solidFill>
                <a:latin typeface="微软雅黑"/>
                <a:cs typeface="Open Sans" panose="020B0606030504020204" pitchFamily="34" charset="0"/>
                <a:sym typeface="Arial" panose="020B0604020202020204" pitchFamily="34" charset="0"/>
              </a:rPr>
              <a:t>受众想看到的是原生态的农产品</a:t>
            </a:r>
            <a:r>
              <a:rPr lang="zh-CN" altLang="en-US" sz="1200" dirty="0">
                <a:solidFill>
                  <a:prstClr val="black">
                    <a:lumMod val="65000"/>
                    <a:lumOff val="35000"/>
                  </a:prstClr>
                </a:solidFill>
                <a:latin typeface="微软雅黑"/>
                <a:cs typeface="Open Sans" panose="020B0606030504020204" pitchFamily="34" charset="0"/>
                <a:sym typeface="Arial" panose="020B0604020202020204" pitchFamily="34" charset="0"/>
              </a:rPr>
              <a:t>、有趣的体验</a:t>
            </a:r>
            <a:endParaRPr lang="en-US" altLang="ja-JP" sz="900" dirty="0">
              <a:solidFill>
                <a:schemeClr val="tx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2" name="标题 1">
            <a:extLst>
              <a:ext uri="{FF2B5EF4-FFF2-40B4-BE49-F238E27FC236}">
                <a16:creationId xmlns:a16="http://schemas.microsoft.com/office/drawing/2014/main" id="{E8C1C3DF-3FF7-4CB8-B4E4-5C88C3A0DD07}"/>
              </a:ext>
            </a:extLst>
          </p:cNvPr>
          <p:cNvSpPr>
            <a:spLocks noGrp="1"/>
          </p:cNvSpPr>
          <p:nvPr>
            <p:ph type="title"/>
          </p:nvPr>
        </p:nvSpPr>
        <p:spPr/>
        <p:txBody>
          <a:bodyPr/>
          <a:lstStyle/>
          <a:p>
            <a:r>
              <a:rPr lang="zh-CN" altLang="en-US" dirty="0"/>
              <a:t>内容建议</a:t>
            </a:r>
            <a:endParaRPr lang="ca-ES" dirty="0"/>
          </a:p>
        </p:txBody>
      </p:sp>
      <p:sp>
        <p:nvSpPr>
          <p:cNvPr id="3" name="灯片编号占位符 2">
            <a:extLst>
              <a:ext uri="{FF2B5EF4-FFF2-40B4-BE49-F238E27FC236}">
                <a16:creationId xmlns:a16="http://schemas.microsoft.com/office/drawing/2014/main" id="{65741A37-EF8B-4498-9F93-31DC69F831B3}"/>
              </a:ext>
            </a:extLst>
          </p:cNvPr>
          <p:cNvSpPr>
            <a:spLocks noGrp="1"/>
          </p:cNvSpPr>
          <p:nvPr>
            <p:ph type="sldNum" sz="quarter" idx="14"/>
          </p:nvPr>
        </p:nvSpPr>
        <p:spPr/>
        <p:txBody>
          <a:bodyPr/>
          <a:lstStyle/>
          <a:p>
            <a:fld id="{E6049C3D-CCF1-41B9-A681-D61E0CAE4A17}" type="slidenum">
              <a:rPr lang="en-US" altLang="zh-CN" smtClean="0"/>
              <a:pPr/>
              <a:t>28</a:t>
            </a:fld>
            <a:endParaRPr lang="en-US" dirty="0"/>
          </a:p>
        </p:txBody>
      </p:sp>
      <p:sp>
        <p:nvSpPr>
          <p:cNvPr id="4" name="文本占位符 3">
            <a:extLst>
              <a:ext uri="{FF2B5EF4-FFF2-40B4-BE49-F238E27FC236}">
                <a16:creationId xmlns:a16="http://schemas.microsoft.com/office/drawing/2014/main" id="{15592BC6-6562-4AEF-8C6F-77BD623F7E26}"/>
              </a:ext>
            </a:extLst>
          </p:cNvPr>
          <p:cNvSpPr>
            <a:spLocks noGrp="1"/>
          </p:cNvSpPr>
          <p:nvPr>
            <p:ph type="body" sz="quarter" idx="15"/>
          </p:nvPr>
        </p:nvSpPr>
        <p:spPr/>
        <p:txBody>
          <a:bodyPr/>
          <a:lstStyle/>
          <a:p>
            <a:endParaRPr lang="ca-ES"/>
          </a:p>
        </p:txBody>
      </p:sp>
      <p:sp>
        <p:nvSpPr>
          <p:cNvPr id="26" name="矩形 73">
            <a:extLst>
              <a:ext uri="{FF2B5EF4-FFF2-40B4-BE49-F238E27FC236}">
                <a16:creationId xmlns:a16="http://schemas.microsoft.com/office/drawing/2014/main" id="{07CB32E5-A68E-8E42-8AEC-46C20C726599}"/>
              </a:ext>
            </a:extLst>
          </p:cNvPr>
          <p:cNvSpPr/>
          <p:nvPr/>
        </p:nvSpPr>
        <p:spPr>
          <a:xfrm>
            <a:off x="6666409" y="3128568"/>
            <a:ext cx="1166948" cy="1197552"/>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公益机构</a:t>
            </a:r>
          </a:p>
        </p:txBody>
      </p:sp>
      <p:sp>
        <p:nvSpPr>
          <p:cNvPr id="27" name="矩形 74">
            <a:extLst>
              <a:ext uri="{FF2B5EF4-FFF2-40B4-BE49-F238E27FC236}">
                <a16:creationId xmlns:a16="http://schemas.microsoft.com/office/drawing/2014/main" id="{62EF47FB-0CBA-304E-B14C-28D3DEB10F62}"/>
              </a:ext>
            </a:extLst>
          </p:cNvPr>
          <p:cNvSpPr/>
          <p:nvPr/>
        </p:nvSpPr>
        <p:spPr>
          <a:xfrm>
            <a:off x="6666410" y="4436556"/>
            <a:ext cx="1166947" cy="1197556"/>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社会企业</a:t>
            </a:r>
          </a:p>
        </p:txBody>
      </p:sp>
      <p:sp>
        <p:nvSpPr>
          <p:cNvPr id="42" name="矩形 74">
            <a:extLst>
              <a:ext uri="{FF2B5EF4-FFF2-40B4-BE49-F238E27FC236}">
                <a16:creationId xmlns:a16="http://schemas.microsoft.com/office/drawing/2014/main" id="{99046DE3-A192-CC4F-9AFD-1C1DAA6D281C}"/>
              </a:ext>
            </a:extLst>
          </p:cNvPr>
          <p:cNvSpPr/>
          <p:nvPr/>
        </p:nvSpPr>
        <p:spPr>
          <a:xfrm>
            <a:off x="9623676" y="2675901"/>
            <a:ext cx="1592681" cy="369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mn-ea"/>
              </a:rPr>
              <a:t>传达重点</a:t>
            </a:r>
          </a:p>
        </p:txBody>
      </p:sp>
      <p:sp>
        <p:nvSpPr>
          <p:cNvPr id="47" name="Triangle 46">
            <a:extLst>
              <a:ext uri="{FF2B5EF4-FFF2-40B4-BE49-F238E27FC236}">
                <a16:creationId xmlns:a16="http://schemas.microsoft.com/office/drawing/2014/main" id="{DCE11B54-7C94-AB41-8EC5-E02F1D748886}"/>
              </a:ext>
            </a:extLst>
          </p:cNvPr>
          <p:cNvSpPr/>
          <p:nvPr/>
        </p:nvSpPr>
        <p:spPr>
          <a:xfrm rot="16200000" flipV="1">
            <a:off x="4549309" y="3621856"/>
            <a:ext cx="3648944" cy="335563"/>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8" name="矩形 73">
            <a:extLst>
              <a:ext uri="{FF2B5EF4-FFF2-40B4-BE49-F238E27FC236}">
                <a16:creationId xmlns:a16="http://schemas.microsoft.com/office/drawing/2014/main" id="{2D714E31-B551-D14E-8E41-CA30D9CCA8B0}"/>
              </a:ext>
            </a:extLst>
          </p:cNvPr>
          <p:cNvSpPr/>
          <p:nvPr/>
        </p:nvSpPr>
        <p:spPr>
          <a:xfrm>
            <a:off x="6666409" y="1965165"/>
            <a:ext cx="4549948" cy="460801"/>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rPr>
              <a:t>进阶内容细分</a:t>
            </a:r>
            <a:endParaRPr lang="zh-CN" altLang="en-US" sz="1400" b="1" dirty="0">
              <a:solidFill>
                <a:schemeClr val="tx1"/>
              </a:solidFill>
            </a:endParaRPr>
          </a:p>
        </p:txBody>
      </p:sp>
      <p:sp>
        <p:nvSpPr>
          <p:cNvPr id="29" name="矩形 20">
            <a:extLst>
              <a:ext uri="{FF2B5EF4-FFF2-40B4-BE49-F238E27FC236}">
                <a16:creationId xmlns:a16="http://schemas.microsoft.com/office/drawing/2014/main" id="{B876788B-D745-E440-BC03-1407A87D6AF7}"/>
              </a:ext>
            </a:extLst>
          </p:cNvPr>
          <p:cNvSpPr/>
          <p:nvPr/>
        </p:nvSpPr>
        <p:spPr>
          <a:xfrm>
            <a:off x="7960674" y="3128570"/>
            <a:ext cx="1608483" cy="1214636"/>
          </a:xfrm>
          <a:prstGeom prst="rect">
            <a:avLst/>
          </a:prstGeom>
          <a:solidFill>
            <a:srgbClr val="E5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200">
                <a:solidFill>
                  <a:prstClr val="black">
                    <a:lumMod val="65000"/>
                    <a:lumOff val="35000"/>
                  </a:prstClr>
                </a:solidFill>
                <a:latin typeface="微软雅黑"/>
                <a:cs typeface="Open Sans" panose="020B0606030504020204" pitchFamily="34" charset="0"/>
                <a:sym typeface="Arial" panose="020B0604020202020204" pitchFamily="34" charset="0"/>
              </a:rPr>
              <a:t>从公益机构的角度</a:t>
            </a:r>
            <a:r>
              <a:rPr lang="zh-CN" altLang="en-US" sz="1200" dirty="0">
                <a:solidFill>
                  <a:prstClr val="black">
                    <a:lumMod val="65000"/>
                    <a:lumOff val="35000"/>
                  </a:prstClr>
                </a:solidFill>
                <a:latin typeface="微软雅黑"/>
                <a:cs typeface="Open Sans" panose="020B0606030504020204" pitchFamily="34" charset="0"/>
                <a:sym typeface="Arial" panose="020B0604020202020204" pitchFamily="34" charset="0"/>
              </a:rPr>
              <a:t>，</a:t>
            </a:r>
            <a:r>
              <a:rPr lang="ja-JP" altLang="en-US" sz="1200">
                <a:solidFill>
                  <a:prstClr val="black">
                    <a:lumMod val="65000"/>
                    <a:lumOff val="35000"/>
                  </a:prstClr>
                </a:solidFill>
                <a:latin typeface="微软雅黑"/>
                <a:cs typeface="Open Sans" panose="020B0606030504020204" pitchFamily="34" charset="0"/>
                <a:sym typeface="Arial" panose="020B0604020202020204" pitchFamily="34" charset="0"/>
              </a:rPr>
              <a:t>受众想看到的是做的实事</a:t>
            </a:r>
            <a:r>
              <a:rPr lang="zh-CN" altLang="en-US" sz="1200" dirty="0">
                <a:solidFill>
                  <a:prstClr val="black">
                    <a:lumMod val="65000"/>
                    <a:lumOff val="35000"/>
                  </a:prstClr>
                </a:solidFill>
                <a:latin typeface="微软雅黑"/>
                <a:cs typeface="Open Sans" panose="020B0606030504020204" pitchFamily="34" charset="0"/>
                <a:sym typeface="Arial" panose="020B0604020202020204" pitchFamily="34" charset="0"/>
              </a:rPr>
              <a:t>，</a:t>
            </a:r>
            <a:r>
              <a:rPr lang="ja-JP" altLang="en-US" sz="1200">
                <a:solidFill>
                  <a:prstClr val="black">
                    <a:lumMod val="65000"/>
                    <a:lumOff val="35000"/>
                  </a:prstClr>
                </a:solidFill>
                <a:latin typeface="微软雅黑"/>
                <a:cs typeface="Open Sans" panose="020B0606030504020204" pitchFamily="34" charset="0"/>
                <a:sym typeface="Arial" panose="020B0604020202020204" pitchFamily="34" charset="0"/>
              </a:rPr>
              <a:t>公益科普</a:t>
            </a:r>
            <a:r>
              <a:rPr lang="zh-CN" altLang="en-US" sz="1200" dirty="0">
                <a:solidFill>
                  <a:prstClr val="black">
                    <a:lumMod val="65000"/>
                    <a:lumOff val="35000"/>
                  </a:prstClr>
                </a:solidFill>
                <a:latin typeface="微软雅黑"/>
                <a:cs typeface="Open Sans" panose="020B0606030504020204" pitchFamily="34" charset="0"/>
                <a:sym typeface="Arial" panose="020B0604020202020204" pitchFamily="34" charset="0"/>
              </a:rPr>
              <a:t>，</a:t>
            </a:r>
            <a:r>
              <a:rPr lang="ja-JP" altLang="en-US" sz="1200">
                <a:solidFill>
                  <a:prstClr val="black">
                    <a:lumMod val="65000"/>
                    <a:lumOff val="35000"/>
                  </a:prstClr>
                </a:solidFill>
                <a:latin typeface="微软雅黑"/>
                <a:cs typeface="Open Sans" panose="020B0606030504020204" pitchFamily="34" charset="0"/>
                <a:sym typeface="Arial" panose="020B0604020202020204" pitchFamily="34" charset="0"/>
              </a:rPr>
              <a:t>感人的故事</a:t>
            </a:r>
            <a:endParaRPr lang="zh-CN" altLang="en-US" sz="1200" dirty="0">
              <a:solidFill>
                <a:prstClr val="black">
                  <a:lumMod val="65000"/>
                  <a:lumOff val="35000"/>
                </a:prstClr>
              </a:solidFill>
              <a:latin typeface="微软雅黑"/>
              <a:cs typeface="Open Sans" panose="020B0606030504020204" pitchFamily="34" charset="0"/>
              <a:sym typeface="Arial" panose="020B0604020202020204" pitchFamily="34" charset="0"/>
            </a:endParaRPr>
          </a:p>
        </p:txBody>
      </p:sp>
      <p:cxnSp>
        <p:nvCxnSpPr>
          <p:cNvPr id="52" name="直接连接符 64">
            <a:extLst>
              <a:ext uri="{FF2B5EF4-FFF2-40B4-BE49-F238E27FC236}">
                <a16:creationId xmlns:a16="http://schemas.microsoft.com/office/drawing/2014/main" id="{C9063937-9006-8C4A-8199-75F947B77760}"/>
              </a:ext>
            </a:extLst>
          </p:cNvPr>
          <p:cNvCxnSpPr/>
          <p:nvPr/>
        </p:nvCxnSpPr>
        <p:spPr>
          <a:xfrm>
            <a:off x="587374" y="1165386"/>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77">
            <a:extLst>
              <a:ext uri="{FF2B5EF4-FFF2-40B4-BE49-F238E27FC236}">
                <a16:creationId xmlns:a16="http://schemas.microsoft.com/office/drawing/2014/main" id="{F535742D-CC5D-1F41-AA01-27AFACC8C6B3}"/>
              </a:ext>
            </a:extLst>
          </p:cNvPr>
          <p:cNvCxnSpPr>
            <a:cxnSpLocks/>
          </p:cNvCxnSpPr>
          <p:nvPr/>
        </p:nvCxnSpPr>
        <p:spPr>
          <a:xfrm>
            <a:off x="587374" y="1575541"/>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4" name="文本框 83">
            <a:extLst>
              <a:ext uri="{FF2B5EF4-FFF2-40B4-BE49-F238E27FC236}">
                <a16:creationId xmlns:a16="http://schemas.microsoft.com/office/drawing/2014/main" id="{E77A4492-6BE9-4949-90C6-01CF708EC510}"/>
              </a:ext>
            </a:extLst>
          </p:cNvPr>
          <p:cNvSpPr txBox="1"/>
          <p:nvPr/>
        </p:nvSpPr>
        <p:spPr>
          <a:xfrm>
            <a:off x="3774691" y="1189381"/>
            <a:ext cx="4642618" cy="307777"/>
          </a:xfrm>
          <a:prstGeom prst="rect">
            <a:avLst/>
          </a:prstGeom>
          <a:noFill/>
        </p:spPr>
        <p:txBody>
          <a:bodyPr wrap="none" rtlCol="0">
            <a:spAutoFit/>
          </a:bodyPr>
          <a:lstStyle/>
          <a:p>
            <a:pPr>
              <a:buClr>
                <a:srgbClr val="2D97C8"/>
              </a:buClr>
            </a:pPr>
            <a:r>
              <a:rPr lang="ja-JP" altLang="en-GB" sz="1400" b="1" dirty="0">
                <a:latin typeface="+mn-ea"/>
                <a:cs typeface="Heiti SC Light" charset="-122"/>
              </a:rPr>
              <a:t>在基础</a:t>
            </a:r>
            <a:r>
              <a:rPr lang="ja-JP" altLang="en-US" sz="1400" b="1" dirty="0">
                <a:latin typeface="+mn-ea"/>
                <a:cs typeface="Heiti SC Light" charset="-122"/>
              </a:rPr>
              <a:t>的内容设计上</a:t>
            </a:r>
            <a:r>
              <a:rPr lang="zh-CN" altLang="en-US" sz="1400" b="1" dirty="0">
                <a:latin typeface="+mn-ea"/>
                <a:cs typeface="Heiti SC Light" charset="-122"/>
              </a:rPr>
              <a:t>，</a:t>
            </a:r>
            <a:r>
              <a:rPr lang="ja-JP" altLang="en-US" sz="1400" b="1" dirty="0">
                <a:latin typeface="+mn-ea"/>
                <a:cs typeface="Heiti SC Light" charset="-122"/>
              </a:rPr>
              <a:t>通过自身不同形象进行内容细分</a:t>
            </a:r>
            <a:endParaRPr lang="ca-ES" sz="1400" b="1" dirty="0">
              <a:latin typeface="+mn-ea"/>
              <a:cs typeface="Heiti SC Light" charset="-122"/>
            </a:endParaRPr>
          </a:p>
        </p:txBody>
      </p:sp>
      <p:sp>
        <p:nvSpPr>
          <p:cNvPr id="23" name="矩形 20">
            <a:extLst>
              <a:ext uri="{FF2B5EF4-FFF2-40B4-BE49-F238E27FC236}">
                <a16:creationId xmlns:a16="http://schemas.microsoft.com/office/drawing/2014/main" id="{39D569F3-097E-4E2D-B48E-7C89C0A554BB}"/>
              </a:ext>
            </a:extLst>
          </p:cNvPr>
          <p:cNvSpPr/>
          <p:nvPr/>
        </p:nvSpPr>
        <p:spPr>
          <a:xfrm>
            <a:off x="9623676" y="3109467"/>
            <a:ext cx="1592681" cy="1231723"/>
          </a:xfrm>
          <a:prstGeom prst="rect">
            <a:avLst/>
          </a:prstGeom>
          <a:solidFill>
            <a:srgbClr val="E5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itchFamily="2" charset="2"/>
              <a:buChar char="ü"/>
            </a:pPr>
            <a:r>
              <a:rPr lang="zh-CN" altLang="en-US" sz="1200" dirty="0">
                <a:solidFill>
                  <a:prstClr val="black">
                    <a:lumMod val="65000"/>
                    <a:lumOff val="35000"/>
                  </a:prstClr>
                </a:solidFill>
                <a:latin typeface="微软雅黑"/>
              </a:rPr>
              <a:t>真实</a:t>
            </a:r>
            <a:endParaRPr lang="en-US" altLang="zh-CN" sz="1200" dirty="0">
              <a:solidFill>
                <a:prstClr val="black">
                  <a:lumMod val="65000"/>
                  <a:lumOff val="35000"/>
                </a:prstClr>
              </a:solidFill>
              <a:latin typeface="微软雅黑"/>
            </a:endParaRPr>
          </a:p>
          <a:p>
            <a:pPr marL="171450" indent="-171450">
              <a:buFont typeface="Wingdings" pitchFamily="2" charset="2"/>
              <a:buChar char="ü"/>
            </a:pPr>
            <a:r>
              <a:rPr lang="zh-CN" altLang="en-US" sz="1200" dirty="0">
                <a:solidFill>
                  <a:prstClr val="black">
                    <a:lumMod val="65000"/>
                    <a:lumOff val="35000"/>
                  </a:prstClr>
                </a:solidFill>
                <a:latin typeface="微软雅黑"/>
              </a:rPr>
              <a:t>专业、权威</a:t>
            </a:r>
            <a:endParaRPr lang="en-US" altLang="zh-CN" sz="1200" dirty="0">
              <a:solidFill>
                <a:prstClr val="black">
                  <a:lumMod val="65000"/>
                  <a:lumOff val="35000"/>
                </a:prstClr>
              </a:solidFill>
              <a:latin typeface="微软雅黑"/>
            </a:endParaRPr>
          </a:p>
          <a:p>
            <a:pPr marL="171450" indent="-171450">
              <a:buFont typeface="Wingdings" pitchFamily="2" charset="2"/>
              <a:buChar char="ü"/>
            </a:pPr>
            <a:r>
              <a:rPr lang="zh-CN" altLang="en-US" sz="1200" dirty="0">
                <a:solidFill>
                  <a:prstClr val="black">
                    <a:lumMod val="65000"/>
                    <a:lumOff val="35000"/>
                  </a:prstClr>
                </a:solidFill>
                <a:latin typeface="微软雅黑"/>
              </a:rPr>
              <a:t>有效措施</a:t>
            </a:r>
            <a:endParaRPr lang="en-GB" altLang="ja-JP" sz="1200" dirty="0">
              <a:solidFill>
                <a:prstClr val="black">
                  <a:lumMod val="65000"/>
                  <a:lumOff val="35000"/>
                </a:prstClr>
              </a:solidFill>
              <a:latin typeface="微软雅黑"/>
            </a:endParaRPr>
          </a:p>
        </p:txBody>
      </p:sp>
      <p:sp>
        <p:nvSpPr>
          <p:cNvPr id="24" name="矩形 20">
            <a:extLst>
              <a:ext uri="{FF2B5EF4-FFF2-40B4-BE49-F238E27FC236}">
                <a16:creationId xmlns:a16="http://schemas.microsoft.com/office/drawing/2014/main" id="{39F43D44-6928-4837-859B-76EBE5B09740}"/>
              </a:ext>
            </a:extLst>
          </p:cNvPr>
          <p:cNvSpPr/>
          <p:nvPr/>
        </p:nvSpPr>
        <p:spPr>
          <a:xfrm>
            <a:off x="9623676" y="4432035"/>
            <a:ext cx="1592681" cy="1231723"/>
          </a:xfrm>
          <a:prstGeom prst="rect">
            <a:avLst/>
          </a:prstGeom>
          <a:solidFill>
            <a:srgbClr val="E5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itchFamily="2" charset="2"/>
              <a:buChar char="ü"/>
            </a:pPr>
            <a:r>
              <a:rPr lang="zh-CN" altLang="en-US" sz="1200" dirty="0">
                <a:solidFill>
                  <a:prstClr val="black">
                    <a:lumMod val="65000"/>
                    <a:lumOff val="35000"/>
                  </a:prstClr>
                </a:solidFill>
                <a:latin typeface="微软雅黑"/>
              </a:rPr>
              <a:t>有趣</a:t>
            </a:r>
            <a:endParaRPr lang="en-US" altLang="zh-CN" sz="1200" dirty="0">
              <a:solidFill>
                <a:prstClr val="black">
                  <a:lumMod val="65000"/>
                  <a:lumOff val="35000"/>
                </a:prstClr>
              </a:solidFill>
              <a:latin typeface="微软雅黑"/>
            </a:endParaRPr>
          </a:p>
          <a:p>
            <a:pPr marL="171450" indent="-171450">
              <a:buFont typeface="Wingdings" pitchFamily="2" charset="2"/>
              <a:buChar char="ü"/>
            </a:pPr>
            <a:r>
              <a:rPr lang="zh-CN" altLang="en-US" sz="1200" dirty="0">
                <a:solidFill>
                  <a:prstClr val="black">
                    <a:lumMod val="65000"/>
                    <a:lumOff val="35000"/>
                  </a:prstClr>
                </a:solidFill>
                <a:latin typeface="微软雅黑"/>
              </a:rPr>
              <a:t>靠谱</a:t>
            </a:r>
            <a:endParaRPr lang="en-US" altLang="zh-CN" sz="1200" dirty="0">
              <a:solidFill>
                <a:prstClr val="black">
                  <a:lumMod val="65000"/>
                  <a:lumOff val="35000"/>
                </a:prstClr>
              </a:solidFill>
              <a:latin typeface="微软雅黑"/>
            </a:endParaRPr>
          </a:p>
          <a:p>
            <a:pPr marL="171450" indent="-171450">
              <a:buFont typeface="Wingdings" pitchFamily="2" charset="2"/>
              <a:buChar char="ü"/>
            </a:pPr>
            <a:r>
              <a:rPr lang="zh-CN" altLang="en-US" sz="1200" dirty="0">
                <a:solidFill>
                  <a:prstClr val="black">
                    <a:lumMod val="65000"/>
                    <a:lumOff val="35000"/>
                  </a:prstClr>
                </a:solidFill>
                <a:latin typeface="微软雅黑"/>
              </a:rPr>
              <a:t>绿色健康</a:t>
            </a:r>
            <a:endParaRPr lang="en-US" altLang="zh-CN" sz="1200" dirty="0">
              <a:solidFill>
                <a:prstClr val="black">
                  <a:lumMod val="65000"/>
                  <a:lumOff val="35000"/>
                </a:prstClr>
              </a:solidFill>
              <a:latin typeface="微软雅黑"/>
            </a:endParaRPr>
          </a:p>
          <a:p>
            <a:pPr marL="171450" indent="-171450">
              <a:buFont typeface="Wingdings" pitchFamily="2" charset="2"/>
              <a:buChar char="ü"/>
            </a:pPr>
            <a:r>
              <a:rPr lang="zh-CN" altLang="en-US" sz="1200" dirty="0">
                <a:solidFill>
                  <a:prstClr val="black">
                    <a:lumMod val="65000"/>
                    <a:lumOff val="35000"/>
                  </a:prstClr>
                </a:solidFill>
                <a:latin typeface="微软雅黑"/>
              </a:rPr>
              <a:t>有用，满足需求</a:t>
            </a:r>
            <a:endParaRPr lang="en-GB" altLang="ja-JP" sz="1200" dirty="0">
              <a:solidFill>
                <a:prstClr val="black">
                  <a:lumMod val="65000"/>
                  <a:lumOff val="35000"/>
                </a:prstClr>
              </a:solidFill>
              <a:latin typeface="微软雅黑"/>
            </a:endParaRPr>
          </a:p>
        </p:txBody>
      </p:sp>
      <p:sp>
        <p:nvSpPr>
          <p:cNvPr id="25" name="TextBox 19">
            <a:extLst>
              <a:ext uri="{FF2B5EF4-FFF2-40B4-BE49-F238E27FC236}">
                <a16:creationId xmlns:a16="http://schemas.microsoft.com/office/drawing/2014/main" id="{A093758E-AFB9-4610-A967-B6836C25AEC7}"/>
              </a:ext>
            </a:extLst>
          </p:cNvPr>
          <p:cNvSpPr txBox="1"/>
          <p:nvPr/>
        </p:nvSpPr>
        <p:spPr>
          <a:xfrm>
            <a:off x="4186623" y="2675902"/>
            <a:ext cx="1766737" cy="369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b="1">
                <a:solidFill>
                  <a:schemeClr val="bg1"/>
                </a:solidFill>
                <a:latin typeface="+mn-ea"/>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400">
                <a:sym typeface="Arial" panose="020B0604020202020204" pitchFamily="34" charset="0"/>
              </a:rPr>
              <a:t>内容成本</a:t>
            </a:r>
            <a:endParaRPr lang="zh-CN" altLang="en-US" sz="1400" dirty="0">
              <a:sym typeface="Arial" panose="020B0604020202020204" pitchFamily="34" charset="0"/>
            </a:endParaRPr>
          </a:p>
        </p:txBody>
      </p:sp>
      <p:sp>
        <p:nvSpPr>
          <p:cNvPr id="30" name="TextBox 19">
            <a:extLst>
              <a:ext uri="{FF2B5EF4-FFF2-40B4-BE49-F238E27FC236}">
                <a16:creationId xmlns:a16="http://schemas.microsoft.com/office/drawing/2014/main" id="{3F14F676-98F2-45B5-B754-89DC6E2945CB}"/>
              </a:ext>
            </a:extLst>
          </p:cNvPr>
          <p:cNvSpPr txBox="1"/>
          <p:nvPr/>
        </p:nvSpPr>
        <p:spPr>
          <a:xfrm>
            <a:off x="2349337" y="2675902"/>
            <a:ext cx="1766737" cy="369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b="1">
                <a:solidFill>
                  <a:schemeClr val="bg1"/>
                </a:solidFill>
                <a:latin typeface="+mn-ea"/>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400">
                <a:sym typeface="Arial" panose="020B0604020202020204" pitchFamily="34" charset="0"/>
              </a:rPr>
              <a:t>主动传播性</a:t>
            </a:r>
            <a:endParaRPr lang="zh-CN" altLang="en-US" sz="1400" dirty="0">
              <a:sym typeface="Arial" panose="020B0604020202020204" pitchFamily="34" charset="0"/>
            </a:endParaRPr>
          </a:p>
        </p:txBody>
      </p:sp>
      <p:sp>
        <p:nvSpPr>
          <p:cNvPr id="32" name="矩形 20">
            <a:extLst>
              <a:ext uri="{FF2B5EF4-FFF2-40B4-BE49-F238E27FC236}">
                <a16:creationId xmlns:a16="http://schemas.microsoft.com/office/drawing/2014/main" id="{010B8DA2-5D6D-4DDD-B68D-4711EB9743D1}"/>
              </a:ext>
            </a:extLst>
          </p:cNvPr>
          <p:cNvSpPr/>
          <p:nvPr/>
        </p:nvSpPr>
        <p:spPr>
          <a:xfrm>
            <a:off x="2349337" y="3109467"/>
            <a:ext cx="1770247" cy="2555003"/>
          </a:xfrm>
          <a:prstGeom prst="rect">
            <a:avLst/>
          </a:prstGeom>
          <a:solidFill>
            <a:srgbClr val="E5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spcBef>
                <a:spcPts val="600"/>
              </a:spcBef>
              <a:spcAft>
                <a:spcPts val="600"/>
              </a:spcAft>
              <a:buFont typeface="Arial" panose="020B0604020202020204" pitchFamily="34" charset="0"/>
              <a:buChar char="•"/>
            </a:pPr>
            <a:r>
              <a:rPr lang="zh-CN" altLang="en-US" sz="1400" dirty="0">
                <a:solidFill>
                  <a:prstClr val="black"/>
                </a:solidFill>
              </a:rPr>
              <a:t>社交人格化内容</a:t>
            </a:r>
          </a:p>
          <a:p>
            <a:pPr marL="171450" lvl="0" indent="-171450">
              <a:spcBef>
                <a:spcPts val="600"/>
              </a:spcBef>
              <a:spcAft>
                <a:spcPts val="600"/>
              </a:spcAft>
              <a:buFont typeface="Arial" panose="020B0604020202020204" pitchFamily="34" charset="0"/>
              <a:buChar char="•"/>
            </a:pPr>
            <a:r>
              <a:rPr lang="zh-CN" altLang="en-US" sz="1400" dirty="0">
                <a:solidFill>
                  <a:prstClr val="black"/>
                </a:solidFill>
              </a:rPr>
              <a:t>可让受众切身感受的“共情”性描述</a:t>
            </a:r>
          </a:p>
          <a:p>
            <a:pPr marL="171450" lvl="0" indent="-171450">
              <a:spcBef>
                <a:spcPts val="600"/>
              </a:spcBef>
              <a:spcAft>
                <a:spcPts val="600"/>
              </a:spcAft>
              <a:buFont typeface="Arial" panose="020B0604020202020204" pitchFamily="34" charset="0"/>
              <a:buChar char="•"/>
            </a:pPr>
            <a:r>
              <a:rPr lang="zh-CN" altLang="en-US" sz="1400" dirty="0">
                <a:solidFill>
                  <a:prstClr val="black"/>
                </a:solidFill>
              </a:rPr>
              <a:t>让受众有受益点，内容有转发的价值</a:t>
            </a:r>
          </a:p>
          <a:p>
            <a:pPr marL="171450" lvl="0" indent="-171450">
              <a:spcBef>
                <a:spcPts val="600"/>
              </a:spcBef>
              <a:spcAft>
                <a:spcPts val="600"/>
              </a:spcAft>
              <a:buFont typeface="Arial" panose="020B0604020202020204" pitchFamily="34" charset="0"/>
              <a:buChar char="•"/>
            </a:pPr>
            <a:r>
              <a:rPr lang="zh-CN" altLang="en-US" sz="1400" dirty="0">
                <a:solidFill>
                  <a:prstClr val="black"/>
                </a:solidFill>
              </a:rPr>
              <a:t>直观放大的视觉效果</a:t>
            </a:r>
          </a:p>
        </p:txBody>
      </p:sp>
      <p:sp>
        <p:nvSpPr>
          <p:cNvPr id="33" name="矩形 20">
            <a:extLst>
              <a:ext uri="{FF2B5EF4-FFF2-40B4-BE49-F238E27FC236}">
                <a16:creationId xmlns:a16="http://schemas.microsoft.com/office/drawing/2014/main" id="{05425AFA-55EB-415F-8CF0-D3F10B932D36}"/>
              </a:ext>
            </a:extLst>
          </p:cNvPr>
          <p:cNvSpPr/>
          <p:nvPr/>
        </p:nvSpPr>
        <p:spPr>
          <a:xfrm>
            <a:off x="4186623" y="3105017"/>
            <a:ext cx="1770247" cy="2556000"/>
          </a:xfrm>
          <a:prstGeom prst="rect">
            <a:avLst/>
          </a:prstGeom>
          <a:solidFill>
            <a:srgbClr val="E5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Bef>
                <a:spcPts val="600"/>
              </a:spcBef>
              <a:spcAft>
                <a:spcPts val="600"/>
              </a:spcAft>
              <a:buFont typeface="Arial" panose="020B0604020202020204" pitchFamily="34" charset="0"/>
              <a:buChar char="•"/>
            </a:pPr>
            <a:r>
              <a:rPr lang="ja-JP" altLang="en-GB" sz="1400" dirty="0">
                <a:solidFill>
                  <a:prstClr val="black"/>
                </a:solidFill>
              </a:rPr>
              <a:t>内容</a:t>
            </a:r>
            <a:r>
              <a:rPr lang="ja-JP" altLang="en-US" sz="1400" dirty="0">
                <a:solidFill>
                  <a:prstClr val="black"/>
                </a:solidFill>
              </a:rPr>
              <a:t>生产成本低</a:t>
            </a:r>
            <a:r>
              <a:rPr lang="zh-CN" altLang="en-US" sz="1400" dirty="0">
                <a:solidFill>
                  <a:prstClr val="black"/>
                </a:solidFill>
              </a:rPr>
              <a:t>，</a:t>
            </a:r>
            <a:r>
              <a:rPr lang="ja-JP" altLang="en-US" sz="1400" dirty="0">
                <a:solidFill>
                  <a:prstClr val="black"/>
                </a:solidFill>
              </a:rPr>
              <a:t>可塑性强</a:t>
            </a:r>
            <a:endParaRPr lang="en-GB" altLang="ja-JP" sz="1400" dirty="0">
              <a:solidFill>
                <a:prstClr val="black"/>
              </a:solidFill>
            </a:endParaRPr>
          </a:p>
          <a:p>
            <a:pPr marL="171450" indent="-171450">
              <a:spcBef>
                <a:spcPts val="600"/>
              </a:spcBef>
              <a:spcAft>
                <a:spcPts val="600"/>
              </a:spcAft>
              <a:buFont typeface="Arial" panose="020B0604020202020204" pitchFamily="34" charset="0"/>
              <a:buChar char="•"/>
            </a:pPr>
            <a:r>
              <a:rPr lang="ja-JP" altLang="en-US" sz="1400" dirty="0">
                <a:solidFill>
                  <a:prstClr val="black"/>
                </a:solidFill>
              </a:rPr>
              <a:t>传播</a:t>
            </a:r>
            <a:r>
              <a:rPr lang="zh-CN" altLang="en-US" sz="1400" dirty="0">
                <a:solidFill>
                  <a:prstClr val="black"/>
                </a:solidFill>
              </a:rPr>
              <a:t>的</a:t>
            </a:r>
            <a:r>
              <a:rPr lang="ja-JP" altLang="en-US" sz="1400" dirty="0">
                <a:solidFill>
                  <a:prstClr val="black"/>
                </a:solidFill>
              </a:rPr>
              <a:t>可持续</a:t>
            </a:r>
            <a:r>
              <a:rPr lang="zh-CN" altLang="en-US" sz="1400" dirty="0">
                <a:solidFill>
                  <a:prstClr val="black"/>
                </a:solidFill>
              </a:rPr>
              <a:t>性、</a:t>
            </a:r>
            <a:r>
              <a:rPr lang="ja-JP" altLang="en-US" sz="1400" dirty="0">
                <a:solidFill>
                  <a:prstClr val="black"/>
                </a:solidFill>
              </a:rPr>
              <a:t>长期性</a:t>
            </a:r>
            <a:r>
              <a:rPr lang="zh-CN" altLang="en-US" sz="1400" dirty="0">
                <a:solidFill>
                  <a:prstClr val="black"/>
                </a:solidFill>
              </a:rPr>
              <a:t>，</a:t>
            </a:r>
            <a:r>
              <a:rPr lang="ja-JP" altLang="en-US" sz="1400" dirty="0">
                <a:solidFill>
                  <a:prstClr val="black"/>
                </a:solidFill>
              </a:rPr>
              <a:t>有计划制定</a:t>
            </a:r>
            <a:r>
              <a:rPr lang="ja-JP" altLang="en-GB" sz="1400" dirty="0">
                <a:solidFill>
                  <a:prstClr val="black"/>
                </a:solidFill>
              </a:rPr>
              <a:t>长期</a:t>
            </a:r>
            <a:r>
              <a:rPr lang="ja-JP" altLang="en-US" sz="1400" dirty="0">
                <a:solidFill>
                  <a:prstClr val="black"/>
                </a:solidFill>
              </a:rPr>
              <a:t>的热点内容话题</a:t>
            </a:r>
            <a:endParaRPr lang="en-GB" altLang="ja-JP" sz="1400" dirty="0">
              <a:solidFill>
                <a:prstClr val="black"/>
              </a:solidFill>
            </a:endParaRPr>
          </a:p>
          <a:p>
            <a:pPr marL="171450" indent="-171450">
              <a:spcBef>
                <a:spcPts val="600"/>
              </a:spcBef>
              <a:spcAft>
                <a:spcPts val="600"/>
              </a:spcAft>
              <a:buFont typeface="Arial" panose="020B0604020202020204" pitchFamily="34" charset="0"/>
              <a:buChar char="•"/>
            </a:pPr>
            <a:endParaRPr lang="en-US" altLang="zh-CN" sz="1400" dirty="0">
              <a:solidFill>
                <a:prstClr val="black"/>
              </a:solidFill>
            </a:endParaRPr>
          </a:p>
        </p:txBody>
      </p:sp>
      <p:sp>
        <p:nvSpPr>
          <p:cNvPr id="35" name="矩形 73">
            <a:extLst>
              <a:ext uri="{FF2B5EF4-FFF2-40B4-BE49-F238E27FC236}">
                <a16:creationId xmlns:a16="http://schemas.microsoft.com/office/drawing/2014/main" id="{BEA71430-DC3D-427F-80B1-6549C6F1E5E2}"/>
              </a:ext>
            </a:extLst>
          </p:cNvPr>
          <p:cNvSpPr/>
          <p:nvPr/>
        </p:nvSpPr>
        <p:spPr>
          <a:xfrm>
            <a:off x="491442" y="1965167"/>
            <a:ext cx="5461918" cy="460801"/>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rPr>
              <a:t>内容设计</a:t>
            </a:r>
            <a:r>
              <a:rPr lang="zh-CN" altLang="en-US" sz="1400" b="1" dirty="0">
                <a:solidFill>
                  <a:schemeClr val="tx1"/>
                </a:solidFill>
              </a:rPr>
              <a:t>需考虑</a:t>
            </a:r>
            <a:r>
              <a:rPr lang="en-US" altLang="zh-CN" sz="1400" b="1" dirty="0">
                <a:solidFill>
                  <a:schemeClr val="tx1"/>
                </a:solidFill>
              </a:rPr>
              <a:t>…</a:t>
            </a:r>
            <a:endParaRPr lang="zh-CN" altLang="en-US" sz="1400" b="1" dirty="0">
              <a:solidFill>
                <a:schemeClr val="tx1"/>
              </a:solidFill>
            </a:endParaRPr>
          </a:p>
        </p:txBody>
      </p:sp>
      <p:sp>
        <p:nvSpPr>
          <p:cNvPr id="36" name="TextBox 19">
            <a:extLst>
              <a:ext uri="{FF2B5EF4-FFF2-40B4-BE49-F238E27FC236}">
                <a16:creationId xmlns:a16="http://schemas.microsoft.com/office/drawing/2014/main" id="{3DA977E8-6F64-44A5-A417-06571C5BB2A3}"/>
              </a:ext>
            </a:extLst>
          </p:cNvPr>
          <p:cNvSpPr txBox="1"/>
          <p:nvPr/>
        </p:nvSpPr>
        <p:spPr>
          <a:xfrm>
            <a:off x="491442" y="2675902"/>
            <a:ext cx="1766737" cy="3693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b="1">
                <a:solidFill>
                  <a:schemeClr val="bg1"/>
                </a:solidFill>
                <a:latin typeface="+mn-ea"/>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400">
                <a:sym typeface="Arial" panose="020B0604020202020204" pitchFamily="34" charset="0"/>
              </a:rPr>
              <a:t>水基金理念</a:t>
            </a:r>
            <a:endParaRPr lang="zh-CN" altLang="en-US" sz="1400" dirty="0">
              <a:sym typeface="Arial" panose="020B0604020202020204" pitchFamily="34" charset="0"/>
            </a:endParaRPr>
          </a:p>
        </p:txBody>
      </p:sp>
      <p:sp>
        <p:nvSpPr>
          <p:cNvPr id="37" name="矩形 20">
            <a:extLst>
              <a:ext uri="{FF2B5EF4-FFF2-40B4-BE49-F238E27FC236}">
                <a16:creationId xmlns:a16="http://schemas.microsoft.com/office/drawing/2014/main" id="{137DA9D7-D5DE-426B-8CC4-8C1131B54630}"/>
              </a:ext>
            </a:extLst>
          </p:cNvPr>
          <p:cNvSpPr/>
          <p:nvPr/>
        </p:nvSpPr>
        <p:spPr>
          <a:xfrm>
            <a:off x="491442" y="3109467"/>
            <a:ext cx="1770247" cy="2555003"/>
          </a:xfrm>
          <a:prstGeom prst="rect">
            <a:avLst/>
          </a:prstGeom>
          <a:solidFill>
            <a:srgbClr val="E5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Bef>
                <a:spcPts val="600"/>
              </a:spcBef>
              <a:spcAft>
                <a:spcPts val="600"/>
              </a:spcAft>
              <a:buFont typeface="Arial" panose="020B0604020202020204" pitchFamily="34" charset="0"/>
              <a:buChar char="•"/>
            </a:pPr>
            <a:r>
              <a:rPr lang="zh-CN" altLang="en-US" sz="1400" dirty="0">
                <a:solidFill>
                  <a:prstClr val="black"/>
                </a:solidFill>
              </a:rPr>
              <a:t>准确传递品牌信仰和品牌故事</a:t>
            </a:r>
          </a:p>
          <a:p>
            <a:pPr marL="171450" indent="-171450">
              <a:spcBef>
                <a:spcPts val="600"/>
              </a:spcBef>
              <a:spcAft>
                <a:spcPts val="600"/>
              </a:spcAft>
              <a:buFont typeface="Arial" panose="020B0604020202020204" pitchFamily="34" charset="0"/>
              <a:buChar char="•"/>
            </a:pPr>
            <a:r>
              <a:rPr lang="zh-CN" altLang="en-US" sz="1400" dirty="0">
                <a:solidFill>
                  <a:prstClr val="black"/>
                </a:solidFill>
              </a:rPr>
              <a:t>传递保护水，爱护水的概念和对未来美好的憧憬</a:t>
            </a:r>
          </a:p>
          <a:p>
            <a:pPr marL="171450" indent="-171450">
              <a:spcBef>
                <a:spcPts val="600"/>
              </a:spcBef>
              <a:spcAft>
                <a:spcPts val="600"/>
              </a:spcAft>
              <a:buFont typeface="Arial" panose="020B0604020202020204" pitchFamily="34" charset="0"/>
              <a:buChar char="•"/>
            </a:pPr>
            <a:r>
              <a:rPr lang="zh-CN" altLang="en-US" sz="1400" dirty="0">
                <a:solidFill>
                  <a:prstClr val="black"/>
                </a:solidFill>
              </a:rPr>
              <a:t>内容文字凸显品牌形象</a:t>
            </a:r>
          </a:p>
        </p:txBody>
      </p:sp>
    </p:spTree>
    <p:extLst>
      <p:ext uri="{BB962C8B-B14F-4D97-AF65-F5344CB8AC3E}">
        <p14:creationId xmlns:p14="http://schemas.microsoft.com/office/powerpoint/2010/main" val="221185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1C3DF-3FF7-4CB8-B4E4-5C88C3A0DD07}"/>
              </a:ext>
            </a:extLst>
          </p:cNvPr>
          <p:cNvSpPr>
            <a:spLocks noGrp="1"/>
          </p:cNvSpPr>
          <p:nvPr>
            <p:ph type="title"/>
          </p:nvPr>
        </p:nvSpPr>
        <p:spPr/>
        <p:txBody>
          <a:bodyPr/>
          <a:lstStyle/>
          <a:p>
            <a:r>
              <a:rPr lang="zh-CN" altLang="en-US" dirty="0"/>
              <a:t>内容建议</a:t>
            </a:r>
            <a:r>
              <a:rPr lang="en-US" altLang="zh-CN" dirty="0"/>
              <a:t>-</a:t>
            </a:r>
            <a:r>
              <a:rPr lang="ja-JP" altLang="en-US" dirty="0"/>
              <a:t>作为公益机构</a:t>
            </a:r>
            <a:endParaRPr lang="ca-ES" dirty="0"/>
          </a:p>
        </p:txBody>
      </p:sp>
      <p:sp>
        <p:nvSpPr>
          <p:cNvPr id="3" name="灯片编号占位符 2">
            <a:extLst>
              <a:ext uri="{FF2B5EF4-FFF2-40B4-BE49-F238E27FC236}">
                <a16:creationId xmlns:a16="http://schemas.microsoft.com/office/drawing/2014/main" id="{65741A37-EF8B-4498-9F93-31DC69F831B3}"/>
              </a:ext>
            </a:extLst>
          </p:cNvPr>
          <p:cNvSpPr>
            <a:spLocks noGrp="1"/>
          </p:cNvSpPr>
          <p:nvPr>
            <p:ph type="sldNum" sz="quarter" idx="14"/>
          </p:nvPr>
        </p:nvSpPr>
        <p:spPr/>
        <p:txBody>
          <a:bodyPr/>
          <a:lstStyle/>
          <a:p>
            <a:fld id="{E6049C3D-CCF1-41B9-A681-D61E0CAE4A17}" type="slidenum">
              <a:rPr lang="en-US" altLang="zh-CN" smtClean="0"/>
              <a:pPr/>
              <a:t>29</a:t>
            </a:fld>
            <a:endParaRPr lang="en-US" dirty="0"/>
          </a:p>
        </p:txBody>
      </p:sp>
      <p:sp>
        <p:nvSpPr>
          <p:cNvPr id="4" name="文本占位符 3">
            <a:extLst>
              <a:ext uri="{FF2B5EF4-FFF2-40B4-BE49-F238E27FC236}">
                <a16:creationId xmlns:a16="http://schemas.microsoft.com/office/drawing/2014/main" id="{15592BC6-6562-4AEF-8C6F-77BD623F7E26}"/>
              </a:ext>
            </a:extLst>
          </p:cNvPr>
          <p:cNvSpPr>
            <a:spLocks noGrp="1"/>
          </p:cNvSpPr>
          <p:nvPr>
            <p:ph type="body" sz="quarter" idx="15"/>
          </p:nvPr>
        </p:nvSpPr>
        <p:spPr/>
        <p:txBody>
          <a:bodyPr/>
          <a:lstStyle/>
          <a:p>
            <a:endParaRPr lang="ca-ES"/>
          </a:p>
        </p:txBody>
      </p:sp>
      <p:sp>
        <p:nvSpPr>
          <p:cNvPr id="19" name="矩形 73">
            <a:extLst>
              <a:ext uri="{FF2B5EF4-FFF2-40B4-BE49-F238E27FC236}">
                <a16:creationId xmlns:a16="http://schemas.microsoft.com/office/drawing/2014/main" id="{8E942758-311C-6E43-91C9-AC4F1003C09D}"/>
              </a:ext>
            </a:extLst>
          </p:cNvPr>
          <p:cNvSpPr/>
          <p:nvPr/>
        </p:nvSpPr>
        <p:spPr>
          <a:xfrm>
            <a:off x="658426" y="1038736"/>
            <a:ext cx="2587419" cy="46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GB" sz="1400" b="1">
                <a:solidFill>
                  <a:schemeClr val="bg1"/>
                </a:solidFill>
                <a:latin typeface="+mn-ea"/>
              </a:rPr>
              <a:t>行业</a:t>
            </a:r>
            <a:r>
              <a:rPr lang="ja-JP" altLang="en-US" sz="1400" b="1">
                <a:solidFill>
                  <a:schemeClr val="bg1"/>
                </a:solidFill>
                <a:latin typeface="+mn-ea"/>
              </a:rPr>
              <a:t>洞察</a:t>
            </a:r>
            <a:endParaRPr lang="zh-CN" altLang="en-US" sz="1400" b="1" dirty="0">
              <a:solidFill>
                <a:schemeClr val="bg1"/>
              </a:solidFill>
              <a:latin typeface="+mn-ea"/>
            </a:endParaRPr>
          </a:p>
        </p:txBody>
      </p:sp>
      <p:sp>
        <p:nvSpPr>
          <p:cNvPr id="20" name="矩形 74">
            <a:extLst>
              <a:ext uri="{FF2B5EF4-FFF2-40B4-BE49-F238E27FC236}">
                <a16:creationId xmlns:a16="http://schemas.microsoft.com/office/drawing/2014/main" id="{623C2166-C1CA-804B-B849-7702792A0223}"/>
              </a:ext>
            </a:extLst>
          </p:cNvPr>
          <p:cNvSpPr/>
          <p:nvPr/>
        </p:nvSpPr>
        <p:spPr>
          <a:xfrm>
            <a:off x="3458998" y="1035921"/>
            <a:ext cx="2587419" cy="460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b="1">
                <a:solidFill>
                  <a:schemeClr val="bg1"/>
                </a:solidFill>
                <a:latin typeface="+mn-ea"/>
              </a:rPr>
              <a:t>科普文章</a:t>
            </a:r>
            <a:endParaRPr lang="zh-CN" altLang="en-US" sz="1400" b="1" dirty="0">
              <a:solidFill>
                <a:schemeClr val="bg1"/>
              </a:solidFill>
              <a:latin typeface="+mn-ea"/>
            </a:endParaRPr>
          </a:p>
        </p:txBody>
      </p:sp>
      <p:sp>
        <p:nvSpPr>
          <p:cNvPr id="21" name="矩形 74">
            <a:extLst>
              <a:ext uri="{FF2B5EF4-FFF2-40B4-BE49-F238E27FC236}">
                <a16:creationId xmlns:a16="http://schemas.microsoft.com/office/drawing/2014/main" id="{A7810E2D-B197-C640-AE83-CFB5901312F1}"/>
              </a:ext>
            </a:extLst>
          </p:cNvPr>
          <p:cNvSpPr/>
          <p:nvPr/>
        </p:nvSpPr>
        <p:spPr>
          <a:xfrm>
            <a:off x="6259570" y="1035921"/>
            <a:ext cx="2587419" cy="460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b="1">
                <a:solidFill>
                  <a:schemeClr val="bg1"/>
                </a:solidFill>
                <a:latin typeface="+mn-ea"/>
              </a:rPr>
              <a:t>故事叙述</a:t>
            </a:r>
            <a:endParaRPr lang="zh-CN" altLang="en-US" sz="1400" b="1" dirty="0">
              <a:solidFill>
                <a:schemeClr val="bg1"/>
              </a:solidFill>
              <a:latin typeface="+mn-ea"/>
            </a:endParaRPr>
          </a:p>
        </p:txBody>
      </p:sp>
      <p:sp>
        <p:nvSpPr>
          <p:cNvPr id="22" name="矩形 74">
            <a:extLst>
              <a:ext uri="{FF2B5EF4-FFF2-40B4-BE49-F238E27FC236}">
                <a16:creationId xmlns:a16="http://schemas.microsoft.com/office/drawing/2014/main" id="{DA59F5C1-A19F-C448-B958-78E7B3FBBA2C}"/>
              </a:ext>
            </a:extLst>
          </p:cNvPr>
          <p:cNvSpPr/>
          <p:nvPr/>
        </p:nvSpPr>
        <p:spPr>
          <a:xfrm>
            <a:off x="9060142" y="1035921"/>
            <a:ext cx="2587418" cy="460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b="1">
                <a:solidFill>
                  <a:schemeClr val="bg1"/>
                </a:solidFill>
                <a:latin typeface="+mn-ea"/>
              </a:rPr>
              <a:t>公益信息</a:t>
            </a:r>
            <a:endParaRPr lang="zh-CN" altLang="en-US" sz="1400" b="1" dirty="0">
              <a:solidFill>
                <a:schemeClr val="bg1"/>
              </a:solidFill>
              <a:latin typeface="+mn-ea"/>
            </a:endParaRPr>
          </a:p>
        </p:txBody>
      </p:sp>
      <p:grpSp>
        <p:nvGrpSpPr>
          <p:cNvPr id="7" name="Group 6">
            <a:extLst>
              <a:ext uri="{FF2B5EF4-FFF2-40B4-BE49-F238E27FC236}">
                <a16:creationId xmlns:a16="http://schemas.microsoft.com/office/drawing/2014/main" id="{A41D1DC4-B414-474E-A6F4-CC24B21081D7}"/>
              </a:ext>
            </a:extLst>
          </p:cNvPr>
          <p:cNvGrpSpPr/>
          <p:nvPr/>
        </p:nvGrpSpPr>
        <p:grpSpPr>
          <a:xfrm>
            <a:off x="658425" y="1564388"/>
            <a:ext cx="2587417" cy="1618535"/>
            <a:chOff x="658426" y="1688998"/>
            <a:chExt cx="2587417" cy="1618535"/>
          </a:xfrm>
        </p:grpSpPr>
        <p:sp>
          <p:nvSpPr>
            <p:cNvPr id="5" name="Rounded Rectangle 4">
              <a:extLst>
                <a:ext uri="{FF2B5EF4-FFF2-40B4-BE49-F238E27FC236}">
                  <a16:creationId xmlns:a16="http://schemas.microsoft.com/office/drawing/2014/main" id="{C1457090-AA44-474B-A1D3-BABEC5FE87DA}"/>
                </a:ext>
              </a:extLst>
            </p:cNvPr>
            <p:cNvSpPr/>
            <p:nvPr/>
          </p:nvSpPr>
          <p:spPr>
            <a:xfrm>
              <a:off x="658426" y="1892772"/>
              <a:ext cx="2587417" cy="14147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官网</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公众号</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企业与相关机构</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针对</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环境保护</a:t>
              </a:r>
              <a:r>
                <a:rPr lang="en-US" altLang="zh-CN" sz="1200" dirty="0">
                  <a:solidFill>
                    <a:prstClr val="black"/>
                  </a:solidFill>
                  <a:latin typeface="微软雅黑" panose="020B0503020204020204" pitchFamily="34" charset="-122"/>
                  <a:ea typeface="微软雅黑" panose="020B0503020204020204" pitchFamily="34" charset="-122"/>
                  <a:cs typeface="Heiti SC Light" charset="-122"/>
                </a:rPr>
                <a:t>NGO</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整体行业状况进行信息披露</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凸显水基金处于行业领先地位</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6" name="Rectangle 5">
              <a:extLst>
                <a:ext uri="{FF2B5EF4-FFF2-40B4-BE49-F238E27FC236}">
                  <a16:creationId xmlns:a16="http://schemas.microsoft.com/office/drawing/2014/main" id="{85FC3AC9-5DD4-F648-9DE3-058DA716D13D}"/>
                </a:ext>
              </a:extLst>
            </p:cNvPr>
            <p:cNvSpPr/>
            <p:nvPr/>
          </p:nvSpPr>
          <p:spPr>
            <a:xfrm>
              <a:off x="1243371" y="1688998"/>
              <a:ext cx="1417526" cy="37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a:solidFill>
                    <a:prstClr val="black"/>
                  </a:solidFill>
                  <a:latin typeface="微软雅黑" panose="020B0503020204020204" pitchFamily="34" charset="-122"/>
                  <a:ea typeface="微软雅黑" panose="020B0503020204020204" pitchFamily="34" charset="-122"/>
                  <a:cs typeface="Heiti SC Light" charset="-122"/>
                </a:rPr>
                <a:t>水保护行业信息</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24" name="Group 23">
            <a:extLst>
              <a:ext uri="{FF2B5EF4-FFF2-40B4-BE49-F238E27FC236}">
                <a16:creationId xmlns:a16="http://schemas.microsoft.com/office/drawing/2014/main" id="{4E5AEB78-5CEB-444A-9B0D-28070A1B48FF}"/>
              </a:ext>
            </a:extLst>
          </p:cNvPr>
          <p:cNvGrpSpPr/>
          <p:nvPr/>
        </p:nvGrpSpPr>
        <p:grpSpPr>
          <a:xfrm>
            <a:off x="658424" y="3188327"/>
            <a:ext cx="2587417" cy="1618535"/>
            <a:chOff x="658426" y="1688998"/>
            <a:chExt cx="2587417" cy="1618535"/>
          </a:xfrm>
        </p:grpSpPr>
        <p:sp>
          <p:nvSpPr>
            <p:cNvPr id="25" name="Rounded Rectangle 24">
              <a:extLst>
                <a:ext uri="{FF2B5EF4-FFF2-40B4-BE49-F238E27FC236}">
                  <a16:creationId xmlns:a16="http://schemas.microsoft.com/office/drawing/2014/main" id="{D41DAE72-7E57-B246-B279-F70F129CBC57}"/>
                </a:ext>
              </a:extLst>
            </p:cNvPr>
            <p:cNvSpPr/>
            <p:nvPr/>
          </p:nvSpPr>
          <p:spPr>
            <a:xfrm>
              <a:off x="658426" y="1892773"/>
              <a:ext cx="2587417" cy="14147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渠道建议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官网</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公众号</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企业与相关机构</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从</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专业角度让受众了解到中国水资源情况</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提升水基金的专业形象</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26" name="Rectangle 25">
              <a:extLst>
                <a:ext uri="{FF2B5EF4-FFF2-40B4-BE49-F238E27FC236}">
                  <a16:creationId xmlns:a16="http://schemas.microsoft.com/office/drawing/2014/main" id="{E1313409-6EC8-D84F-B667-87B5BE7C5E03}"/>
                </a:ext>
              </a:extLst>
            </p:cNvPr>
            <p:cNvSpPr/>
            <p:nvPr/>
          </p:nvSpPr>
          <p:spPr>
            <a:xfrm>
              <a:off x="1243371" y="1688998"/>
              <a:ext cx="1417526" cy="37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pPr>
              <a:r>
                <a:rPr lang="ja-JP" altLang="en-US" sz="1200" b="1">
                  <a:solidFill>
                    <a:prstClr val="black"/>
                  </a:solidFill>
                  <a:latin typeface="微软雅黑" panose="020B0503020204020204" pitchFamily="34" charset="-122"/>
                  <a:ea typeface="微软雅黑" panose="020B0503020204020204" pitchFamily="34" charset="-122"/>
                  <a:cs typeface="Heiti SC Light" charset="-122"/>
                </a:rPr>
                <a:t>水资源整体情况</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28" name="Group 27">
            <a:extLst>
              <a:ext uri="{FF2B5EF4-FFF2-40B4-BE49-F238E27FC236}">
                <a16:creationId xmlns:a16="http://schemas.microsoft.com/office/drawing/2014/main" id="{C86ECB69-49F7-3940-94B1-3D29956DF88B}"/>
              </a:ext>
            </a:extLst>
          </p:cNvPr>
          <p:cNvGrpSpPr/>
          <p:nvPr/>
        </p:nvGrpSpPr>
        <p:grpSpPr>
          <a:xfrm>
            <a:off x="3459000" y="1564388"/>
            <a:ext cx="2587417" cy="1618535"/>
            <a:chOff x="658426" y="1688998"/>
            <a:chExt cx="2587417" cy="1618535"/>
          </a:xfrm>
        </p:grpSpPr>
        <p:sp>
          <p:nvSpPr>
            <p:cNvPr id="29" name="Rounded Rectangle 28">
              <a:extLst>
                <a:ext uri="{FF2B5EF4-FFF2-40B4-BE49-F238E27FC236}">
                  <a16:creationId xmlns:a16="http://schemas.microsoft.com/office/drawing/2014/main" id="{2F8EE732-1BDA-2E48-8F7D-9D671BC72108}"/>
                </a:ext>
              </a:extLst>
            </p:cNvPr>
            <p:cNvSpPr/>
            <p:nvPr/>
          </p:nvSpPr>
          <p:spPr>
            <a:xfrm>
              <a:off x="658426" y="1892772"/>
              <a:ext cx="2587417" cy="14147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官网</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文献</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企业与相关机构</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专业权威的水治理科普文章可以提升水基金的专业度</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30" name="Rectangle 29">
              <a:extLst>
                <a:ext uri="{FF2B5EF4-FFF2-40B4-BE49-F238E27FC236}">
                  <a16:creationId xmlns:a16="http://schemas.microsoft.com/office/drawing/2014/main" id="{2E795AA5-A68B-2E49-BEED-32DC9A5BA5F5}"/>
                </a:ext>
              </a:extLst>
            </p:cNvPr>
            <p:cNvSpPr/>
            <p:nvPr/>
          </p:nvSpPr>
          <p:spPr>
            <a:xfrm>
              <a:off x="1243371" y="1688998"/>
              <a:ext cx="1417526" cy="37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a:solidFill>
                    <a:prstClr val="black"/>
                  </a:solidFill>
                  <a:latin typeface="微软雅黑" panose="020B0503020204020204" pitchFamily="34" charset="-122"/>
                  <a:ea typeface="微软雅黑" panose="020B0503020204020204" pitchFamily="34" charset="-122"/>
                  <a:cs typeface="Heiti SC Light" charset="-122"/>
                </a:rPr>
                <a:t>专业性的科普文章</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31" name="Group 30">
            <a:extLst>
              <a:ext uri="{FF2B5EF4-FFF2-40B4-BE49-F238E27FC236}">
                <a16:creationId xmlns:a16="http://schemas.microsoft.com/office/drawing/2014/main" id="{258FB463-34DF-B34E-B394-F448FD952B10}"/>
              </a:ext>
            </a:extLst>
          </p:cNvPr>
          <p:cNvGrpSpPr/>
          <p:nvPr/>
        </p:nvGrpSpPr>
        <p:grpSpPr>
          <a:xfrm>
            <a:off x="3458994" y="3188327"/>
            <a:ext cx="2587417" cy="1618535"/>
            <a:chOff x="658426" y="1688998"/>
            <a:chExt cx="2587417" cy="1618535"/>
          </a:xfrm>
        </p:grpSpPr>
        <p:sp>
          <p:nvSpPr>
            <p:cNvPr id="32" name="Rounded Rectangle 31">
              <a:extLst>
                <a:ext uri="{FF2B5EF4-FFF2-40B4-BE49-F238E27FC236}">
                  <a16:creationId xmlns:a16="http://schemas.microsoft.com/office/drawing/2014/main" id="{C7A33E15-754C-2C46-8814-0D18D8A61F7B}"/>
                </a:ext>
              </a:extLst>
            </p:cNvPr>
            <p:cNvSpPr/>
            <p:nvPr/>
          </p:nvSpPr>
          <p:spPr>
            <a:xfrm>
              <a:off x="658426" y="1892772"/>
              <a:ext cx="2587417" cy="14147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GB" sz="1200">
                  <a:solidFill>
                    <a:prstClr val="black"/>
                  </a:solidFill>
                  <a:latin typeface="微软雅黑" panose="020B0503020204020204" pitchFamily="34" charset="-122"/>
                  <a:ea typeface="微软雅黑" panose="020B0503020204020204" pitchFamily="34" charset="-122"/>
                  <a:cs typeface="Heiti SC Light" charset="-122"/>
                </a:rPr>
                <a:t>微博</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公众号</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GB" sz="1200">
                  <a:solidFill>
                    <a:prstClr val="black"/>
                  </a:solidFill>
                  <a:latin typeface="微软雅黑" panose="020B0503020204020204" pitchFamily="34" charset="-122"/>
                  <a:ea typeface="微软雅黑" panose="020B0503020204020204" pitchFamily="34" charset="-122"/>
                  <a:cs typeface="Heiti SC Light" charset="-122"/>
                </a:rPr>
                <a:t>对于</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复杂的保护概念可以采取娱乐互动的方式像大众科普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有趣的内容可以提升传播度</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33" name="Rectangle 32">
              <a:extLst>
                <a:ext uri="{FF2B5EF4-FFF2-40B4-BE49-F238E27FC236}">
                  <a16:creationId xmlns:a16="http://schemas.microsoft.com/office/drawing/2014/main" id="{D86DC278-524E-1245-8387-A1443275C84D}"/>
                </a:ext>
              </a:extLst>
            </p:cNvPr>
            <p:cNvSpPr/>
            <p:nvPr/>
          </p:nvSpPr>
          <p:spPr>
            <a:xfrm>
              <a:off x="1243371" y="1688998"/>
              <a:ext cx="1417526" cy="37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a:solidFill>
                    <a:prstClr val="black"/>
                  </a:solidFill>
                  <a:latin typeface="微软雅黑" panose="020B0503020204020204" pitchFamily="34" charset="-122"/>
                  <a:ea typeface="微软雅黑" panose="020B0503020204020204" pitchFamily="34" charset="-122"/>
                  <a:cs typeface="Heiti SC Light" charset="-122"/>
                </a:rPr>
                <a:t>娱乐性科普</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sp>
        <p:nvSpPr>
          <p:cNvPr id="34" name="Round Single Corner Rectangle 36">
            <a:extLst>
              <a:ext uri="{FF2B5EF4-FFF2-40B4-BE49-F238E27FC236}">
                <a16:creationId xmlns:a16="http://schemas.microsoft.com/office/drawing/2014/main" id="{AA590394-DFFD-C142-A913-EEFCE1B32100}"/>
              </a:ext>
            </a:extLst>
          </p:cNvPr>
          <p:cNvSpPr/>
          <p:nvPr/>
        </p:nvSpPr>
        <p:spPr>
          <a:xfrm flipH="1">
            <a:off x="658423" y="1038735"/>
            <a:ext cx="463565" cy="460801"/>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pic>
        <p:nvPicPr>
          <p:cNvPr id="9" name="Picture 8" descr="A picture containing drawing, animal&#10;&#10;Description automatically generated">
            <a:extLst>
              <a:ext uri="{FF2B5EF4-FFF2-40B4-BE49-F238E27FC236}">
                <a16:creationId xmlns:a16="http://schemas.microsoft.com/office/drawing/2014/main" id="{C7C48BBC-1396-C545-BAD7-01EEB09F009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10000" b="90000" l="10000" r="90000">
                        <a14:foregroundMark x1="50862" y1="21845" x2="50862" y2="21845"/>
                        <a14:foregroundMark x1="49569" y1="49029" x2="49569" y2="49029"/>
                        <a14:foregroundMark x1="18534" y1="36893" x2="18534" y2="36893"/>
                      </a14:backgroundRemoval>
                    </a14:imgEffect>
                  </a14:imgLayer>
                </a14:imgProps>
              </a:ext>
            </a:extLst>
          </a:blip>
          <a:stretch>
            <a:fillRect/>
          </a:stretch>
        </p:blipFill>
        <p:spPr>
          <a:xfrm>
            <a:off x="658422" y="1093034"/>
            <a:ext cx="463566" cy="411615"/>
          </a:xfrm>
          <a:prstGeom prst="rect">
            <a:avLst/>
          </a:prstGeom>
          <a:ln>
            <a:noFill/>
          </a:ln>
        </p:spPr>
      </p:pic>
      <p:grpSp>
        <p:nvGrpSpPr>
          <p:cNvPr id="35" name="Group 34">
            <a:extLst>
              <a:ext uri="{FF2B5EF4-FFF2-40B4-BE49-F238E27FC236}">
                <a16:creationId xmlns:a16="http://schemas.microsoft.com/office/drawing/2014/main" id="{F1EC8313-18B7-8D48-BCDC-0D8EF8B1787E}"/>
              </a:ext>
            </a:extLst>
          </p:cNvPr>
          <p:cNvGrpSpPr/>
          <p:nvPr/>
        </p:nvGrpSpPr>
        <p:grpSpPr>
          <a:xfrm>
            <a:off x="6259572" y="1564388"/>
            <a:ext cx="2587417" cy="1864612"/>
            <a:chOff x="658426" y="1688998"/>
            <a:chExt cx="2587417" cy="1864612"/>
          </a:xfrm>
        </p:grpSpPr>
        <p:sp>
          <p:nvSpPr>
            <p:cNvPr id="36" name="Rounded Rectangle 35">
              <a:extLst>
                <a:ext uri="{FF2B5EF4-FFF2-40B4-BE49-F238E27FC236}">
                  <a16:creationId xmlns:a16="http://schemas.microsoft.com/office/drawing/2014/main" id="{D51D5799-7571-DB4E-A554-0B9C07C9EC7F}"/>
                </a:ext>
              </a:extLst>
            </p:cNvPr>
            <p:cNvSpPr/>
            <p:nvPr/>
          </p:nvSpPr>
          <p:spPr>
            <a:xfrm>
              <a:off x="658426" y="1892772"/>
              <a:ext cx="2587417" cy="1660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GB" sz="1200">
                  <a:solidFill>
                    <a:prstClr val="black"/>
                  </a:solidFill>
                  <a:latin typeface="微软雅黑" panose="020B0503020204020204" pitchFamily="34" charset="-122"/>
                  <a:ea typeface="微软雅黑" panose="020B0503020204020204" pitchFamily="34" charset="-122"/>
                  <a:cs typeface="Heiti SC Light" charset="-122"/>
                </a:rPr>
                <a:t>微博</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公众号</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人物故事可以</a:t>
              </a:r>
              <a:r>
                <a:rPr lang="ja-JP" altLang="en-GB" sz="1200">
                  <a:solidFill>
                    <a:prstClr val="black"/>
                  </a:solidFill>
                  <a:latin typeface="微软雅黑" panose="020B0503020204020204" pitchFamily="34" charset="-122"/>
                  <a:ea typeface="微软雅黑" panose="020B0503020204020204" pitchFamily="34" charset="-122"/>
                  <a:cs typeface="Heiti SC Light" charset="-122"/>
                </a:rPr>
                <a:t>是</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内部人员的历程</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可以是资方的故事</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也可以是保护的故事</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a:solidFill>
                    <a:prstClr val="black"/>
                  </a:solidFill>
                  <a:latin typeface="微软雅黑" panose="020B0503020204020204" pitchFamily="34" charset="-122"/>
                  <a:ea typeface="微软雅黑" panose="020B0503020204020204" pitchFamily="34" charset="-122"/>
                  <a:cs typeface="Heiti SC Light" charset="-122"/>
                </a:rPr>
                <a:t>使受众感同身受从而达到传播目的</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37" name="Rectangle 36">
              <a:extLst>
                <a:ext uri="{FF2B5EF4-FFF2-40B4-BE49-F238E27FC236}">
                  <a16:creationId xmlns:a16="http://schemas.microsoft.com/office/drawing/2014/main" id="{CE8CDA7E-58AC-3E40-BFF0-0DDA1F36952F}"/>
                </a:ext>
              </a:extLst>
            </p:cNvPr>
            <p:cNvSpPr/>
            <p:nvPr/>
          </p:nvSpPr>
          <p:spPr>
            <a:xfrm>
              <a:off x="1243371" y="1688998"/>
              <a:ext cx="1417526" cy="37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a:solidFill>
                    <a:prstClr val="black"/>
                  </a:solidFill>
                  <a:latin typeface="微软雅黑" panose="020B0503020204020204" pitchFamily="34" charset="-122"/>
                  <a:ea typeface="微软雅黑" panose="020B0503020204020204" pitchFamily="34" charset="-122"/>
                  <a:cs typeface="Heiti SC Light" charset="-122"/>
                </a:rPr>
                <a:t>普通人物故事</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38" name="Group 37">
            <a:extLst>
              <a:ext uri="{FF2B5EF4-FFF2-40B4-BE49-F238E27FC236}">
                <a16:creationId xmlns:a16="http://schemas.microsoft.com/office/drawing/2014/main" id="{34697F32-237E-E440-BFE6-DA34D21A068E}"/>
              </a:ext>
            </a:extLst>
          </p:cNvPr>
          <p:cNvGrpSpPr/>
          <p:nvPr/>
        </p:nvGrpSpPr>
        <p:grpSpPr>
          <a:xfrm>
            <a:off x="6259562" y="3574026"/>
            <a:ext cx="2587417" cy="1232836"/>
            <a:chOff x="658426" y="1782307"/>
            <a:chExt cx="2587417" cy="1232836"/>
          </a:xfrm>
        </p:grpSpPr>
        <p:sp>
          <p:nvSpPr>
            <p:cNvPr id="39" name="Rounded Rectangle 38">
              <a:extLst>
                <a:ext uri="{FF2B5EF4-FFF2-40B4-BE49-F238E27FC236}">
                  <a16:creationId xmlns:a16="http://schemas.microsoft.com/office/drawing/2014/main" id="{341A2084-07EC-464C-9D0D-5A9478809F74}"/>
                </a:ext>
              </a:extLst>
            </p:cNvPr>
            <p:cNvSpPr/>
            <p:nvPr/>
          </p:nvSpPr>
          <p:spPr>
            <a:xfrm>
              <a:off x="658426" y="1892772"/>
              <a:ext cx="2587417" cy="11223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全渠道</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全</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通过</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讲述名人与水基金的故事获得传播效果外同时增加名人背书</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40" name="Rectangle 39">
              <a:extLst>
                <a:ext uri="{FF2B5EF4-FFF2-40B4-BE49-F238E27FC236}">
                  <a16:creationId xmlns:a16="http://schemas.microsoft.com/office/drawing/2014/main" id="{99063045-F264-BC4F-9111-91722B198C23}"/>
                </a:ext>
              </a:extLst>
            </p:cNvPr>
            <p:cNvSpPr/>
            <p:nvPr/>
          </p:nvSpPr>
          <p:spPr>
            <a:xfrm>
              <a:off x="1243371" y="1782307"/>
              <a:ext cx="1417526" cy="219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a:solidFill>
                    <a:prstClr val="black"/>
                  </a:solidFill>
                  <a:latin typeface="微软雅黑" panose="020B0503020204020204" pitchFamily="34" charset="-122"/>
                  <a:ea typeface="微软雅黑" panose="020B0503020204020204" pitchFamily="34" charset="-122"/>
                  <a:cs typeface="Heiti SC Light" charset="-122"/>
                </a:rPr>
                <a:t>名人故事</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41" name="Group 40">
            <a:extLst>
              <a:ext uri="{FF2B5EF4-FFF2-40B4-BE49-F238E27FC236}">
                <a16:creationId xmlns:a16="http://schemas.microsoft.com/office/drawing/2014/main" id="{44BB77AC-8874-FD41-B58A-E3D364BA5496}"/>
              </a:ext>
            </a:extLst>
          </p:cNvPr>
          <p:cNvGrpSpPr/>
          <p:nvPr/>
        </p:nvGrpSpPr>
        <p:grpSpPr>
          <a:xfrm>
            <a:off x="9060141" y="1563235"/>
            <a:ext cx="2587417" cy="1619688"/>
            <a:chOff x="658426" y="1755511"/>
            <a:chExt cx="2587417" cy="1619688"/>
          </a:xfrm>
        </p:grpSpPr>
        <p:sp>
          <p:nvSpPr>
            <p:cNvPr id="42" name="Rounded Rectangle 41">
              <a:extLst>
                <a:ext uri="{FF2B5EF4-FFF2-40B4-BE49-F238E27FC236}">
                  <a16:creationId xmlns:a16="http://schemas.microsoft.com/office/drawing/2014/main" id="{45EC6240-5A56-A443-A846-89C580F84B53}"/>
                </a:ext>
              </a:extLst>
            </p:cNvPr>
            <p:cNvSpPr/>
            <p:nvPr/>
          </p:nvSpPr>
          <p:spPr>
            <a:xfrm>
              <a:off x="658426" y="1892772"/>
              <a:ext cx="2587417" cy="14824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全渠道</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全受众</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传递水基金的保护成果</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突出我们是一个做实事的机构</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；可采用每月简报或年度总结的形式</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43" name="Rectangle 42">
              <a:extLst>
                <a:ext uri="{FF2B5EF4-FFF2-40B4-BE49-F238E27FC236}">
                  <a16:creationId xmlns:a16="http://schemas.microsoft.com/office/drawing/2014/main" id="{83C92071-CE89-FF4D-98C7-545EFA8ED673}"/>
                </a:ext>
              </a:extLst>
            </p:cNvPr>
            <p:cNvSpPr/>
            <p:nvPr/>
          </p:nvSpPr>
          <p:spPr>
            <a:xfrm>
              <a:off x="1243371" y="1755511"/>
              <a:ext cx="1417526" cy="37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dirty="0">
                  <a:solidFill>
                    <a:prstClr val="black"/>
                  </a:solidFill>
                  <a:latin typeface="微软雅黑" panose="020B0503020204020204" pitchFamily="34" charset="-122"/>
                  <a:ea typeface="微软雅黑" panose="020B0503020204020204" pitchFamily="34" charset="-122"/>
                  <a:cs typeface="Heiti SC Light" charset="-122"/>
                </a:rPr>
                <a:t>保护成果</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44" name="Group 43">
            <a:extLst>
              <a:ext uri="{FF2B5EF4-FFF2-40B4-BE49-F238E27FC236}">
                <a16:creationId xmlns:a16="http://schemas.microsoft.com/office/drawing/2014/main" id="{FB1EB147-CD9E-7945-8E1D-7E3785F3916F}"/>
              </a:ext>
            </a:extLst>
          </p:cNvPr>
          <p:cNvGrpSpPr/>
          <p:nvPr/>
        </p:nvGrpSpPr>
        <p:grpSpPr>
          <a:xfrm>
            <a:off x="9063144" y="3351635"/>
            <a:ext cx="2587417" cy="1455227"/>
            <a:chOff x="658426" y="1559916"/>
            <a:chExt cx="2587417" cy="1455227"/>
          </a:xfrm>
        </p:grpSpPr>
        <p:sp>
          <p:nvSpPr>
            <p:cNvPr id="45" name="Rounded Rectangle 44">
              <a:extLst>
                <a:ext uri="{FF2B5EF4-FFF2-40B4-BE49-F238E27FC236}">
                  <a16:creationId xmlns:a16="http://schemas.microsoft.com/office/drawing/2014/main" id="{7389BC6E-6340-1744-92C2-3BCA4285A2E6}"/>
                </a:ext>
              </a:extLst>
            </p:cNvPr>
            <p:cNvSpPr/>
            <p:nvPr/>
          </p:nvSpPr>
          <p:spPr>
            <a:xfrm>
              <a:off x="658426" y="1662644"/>
              <a:ext cx="2587417" cy="13524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全渠道</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通过</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分享记录有趣的公益活动或线上互动吸引受众</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达到主动传播的目的</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46" name="Rectangle 45">
              <a:extLst>
                <a:ext uri="{FF2B5EF4-FFF2-40B4-BE49-F238E27FC236}">
                  <a16:creationId xmlns:a16="http://schemas.microsoft.com/office/drawing/2014/main" id="{2E60E186-A7E4-A54F-A69A-AAB61ABD30F7}"/>
                </a:ext>
              </a:extLst>
            </p:cNvPr>
            <p:cNvSpPr/>
            <p:nvPr/>
          </p:nvSpPr>
          <p:spPr>
            <a:xfrm>
              <a:off x="1243371" y="1559916"/>
              <a:ext cx="1417526" cy="219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a:solidFill>
                    <a:prstClr val="black"/>
                  </a:solidFill>
                  <a:latin typeface="微软雅黑" panose="020B0503020204020204" pitchFamily="34" charset="-122"/>
                  <a:ea typeface="微软雅黑" panose="020B0503020204020204" pitchFamily="34" charset="-122"/>
                  <a:cs typeface="Heiti SC Light" charset="-122"/>
                </a:rPr>
                <a:t>公益活动</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pic>
        <p:nvPicPr>
          <p:cNvPr id="48" name="图片 3">
            <a:extLst>
              <a:ext uri="{FF2B5EF4-FFF2-40B4-BE49-F238E27FC236}">
                <a16:creationId xmlns:a16="http://schemas.microsoft.com/office/drawing/2014/main" id="{71AE8D58-38EA-5B47-AFA6-AEC200FC25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23967" b="41140"/>
          <a:stretch/>
        </p:blipFill>
        <p:spPr>
          <a:xfrm>
            <a:off x="6509648" y="5055535"/>
            <a:ext cx="2087261" cy="971062"/>
          </a:xfrm>
          <a:prstGeom prst="rect">
            <a:avLst/>
          </a:prstGeom>
          <a:effectLst>
            <a:outerShdw blurRad="50800" dist="38100" dir="2700000" algn="tl" rotWithShape="0">
              <a:prstClr val="black">
                <a:alpha val="40000"/>
              </a:prstClr>
            </a:outerShdw>
          </a:effectLst>
        </p:spPr>
      </p:pic>
      <p:sp>
        <p:nvSpPr>
          <p:cNvPr id="49" name="矩形 73">
            <a:extLst>
              <a:ext uri="{FF2B5EF4-FFF2-40B4-BE49-F238E27FC236}">
                <a16:creationId xmlns:a16="http://schemas.microsoft.com/office/drawing/2014/main" id="{A914B4B6-E169-0A4F-A59D-A201B50485F2}"/>
              </a:ext>
            </a:extLst>
          </p:cNvPr>
          <p:cNvSpPr/>
          <p:nvPr/>
        </p:nvSpPr>
        <p:spPr>
          <a:xfrm>
            <a:off x="392538" y="5013051"/>
            <a:ext cx="208896" cy="1316013"/>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示例</a:t>
            </a:r>
          </a:p>
        </p:txBody>
      </p:sp>
      <p:sp>
        <p:nvSpPr>
          <p:cNvPr id="50" name="文本框 46">
            <a:extLst>
              <a:ext uri="{FF2B5EF4-FFF2-40B4-BE49-F238E27FC236}">
                <a16:creationId xmlns:a16="http://schemas.microsoft.com/office/drawing/2014/main" id="{019F30F4-FDCC-834D-85A2-3BBB8DFE9F3A}"/>
              </a:ext>
            </a:extLst>
          </p:cNvPr>
          <p:cNvSpPr txBox="1"/>
          <p:nvPr/>
        </p:nvSpPr>
        <p:spPr>
          <a:xfrm>
            <a:off x="6509648" y="6102474"/>
            <a:ext cx="2087261" cy="226591"/>
          </a:xfrm>
          <a:prstGeom prst="rect">
            <a:avLst/>
          </a:prstGeom>
          <a:noFill/>
        </p:spPr>
        <p:txBody>
          <a:bodyPr wrap="square" lIns="72000" tIns="36000" rIns="72000" bIns="36000" rtlCol="0">
            <a:spAutoFit/>
          </a:bodyPr>
          <a:lstStyle/>
          <a:p>
            <a:pPr>
              <a:buClr>
                <a:srgbClr val="2D97C8"/>
              </a:buClr>
            </a:pPr>
            <a:r>
              <a:rPr lang="ja-JP" altLang="en-GB" sz="1000">
                <a:latin typeface="Arial" panose="020B0604020202020204" pitchFamily="34" charset="0"/>
                <a:ea typeface="微软雅黑" panose="020B0503020204020204" pitchFamily="34" charset="-122"/>
                <a:cs typeface="+mn-ea"/>
                <a:sym typeface="Arial" panose="020B0604020202020204" pitchFamily="34" charset="0"/>
              </a:rPr>
              <a:t>桃花</a:t>
            </a:r>
            <a:r>
              <a:rPr lang="en-US" altLang="zh-CN" sz="1000" dirty="0">
                <a:latin typeface="Arial" panose="020B0604020202020204" pitchFamily="34" charset="0"/>
                <a:ea typeface="微软雅黑" panose="020B0503020204020204" pitchFamily="34" charset="-122"/>
                <a:cs typeface="+mn-ea"/>
                <a:sym typeface="Arial" panose="020B0604020202020204" pitchFamily="34" charset="0"/>
              </a:rPr>
              <a:t>Talk</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000">
                <a:latin typeface="Arial" panose="020B0604020202020204" pitchFamily="34" charset="0"/>
                <a:ea typeface="微软雅黑" panose="020B0503020204020204" pitchFamily="34" charset="-122"/>
                <a:cs typeface="+mn-ea"/>
                <a:sym typeface="Arial" panose="020B0604020202020204" pitchFamily="34" charset="0"/>
              </a:rPr>
              <a:t>传播保护故事</a:t>
            </a:r>
            <a:endParaRPr lang="en-US" altLang="zh-CN"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Round Single Corner Rectangle 36">
            <a:extLst>
              <a:ext uri="{FF2B5EF4-FFF2-40B4-BE49-F238E27FC236}">
                <a16:creationId xmlns:a16="http://schemas.microsoft.com/office/drawing/2014/main" id="{84F211FE-90F6-984F-86D2-E4B5C1C3184E}"/>
              </a:ext>
            </a:extLst>
          </p:cNvPr>
          <p:cNvSpPr/>
          <p:nvPr/>
        </p:nvSpPr>
        <p:spPr>
          <a:xfrm flipH="1">
            <a:off x="3458994" y="1026323"/>
            <a:ext cx="463565" cy="460801"/>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52" name="Round Single Corner Rectangle 36">
            <a:extLst>
              <a:ext uri="{FF2B5EF4-FFF2-40B4-BE49-F238E27FC236}">
                <a16:creationId xmlns:a16="http://schemas.microsoft.com/office/drawing/2014/main" id="{140EBD9D-EC84-8B40-86C8-0E7215B880A9}"/>
              </a:ext>
            </a:extLst>
          </p:cNvPr>
          <p:cNvSpPr/>
          <p:nvPr/>
        </p:nvSpPr>
        <p:spPr>
          <a:xfrm flipH="1">
            <a:off x="6259565" y="1035921"/>
            <a:ext cx="463565" cy="460801"/>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53" name="Round Single Corner Rectangle 36">
            <a:extLst>
              <a:ext uri="{FF2B5EF4-FFF2-40B4-BE49-F238E27FC236}">
                <a16:creationId xmlns:a16="http://schemas.microsoft.com/office/drawing/2014/main" id="{60F89134-EA96-434B-B561-F25C1C26BA95}"/>
              </a:ext>
            </a:extLst>
          </p:cNvPr>
          <p:cNvSpPr/>
          <p:nvPr/>
        </p:nvSpPr>
        <p:spPr>
          <a:xfrm flipH="1">
            <a:off x="9060141" y="1025026"/>
            <a:ext cx="463565" cy="460801"/>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pic>
        <p:nvPicPr>
          <p:cNvPr id="54" name="Picture 53">
            <a:extLst>
              <a:ext uri="{FF2B5EF4-FFF2-40B4-BE49-F238E27FC236}">
                <a16:creationId xmlns:a16="http://schemas.microsoft.com/office/drawing/2014/main" id="{13D04315-C00C-1D44-A012-DEADEC1A39E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68504" y="5013051"/>
            <a:ext cx="1770689" cy="1056031"/>
          </a:xfrm>
          <a:prstGeom prst="rect">
            <a:avLst/>
          </a:prstGeom>
          <a:effectLst>
            <a:outerShdw blurRad="50800" dist="38100" dir="2700000" algn="tl" rotWithShape="0">
              <a:prstClr val="black">
                <a:alpha val="40000"/>
              </a:prstClr>
            </a:outerShdw>
          </a:effectLst>
        </p:spPr>
      </p:pic>
      <p:sp>
        <p:nvSpPr>
          <p:cNvPr id="55" name="文本框 46">
            <a:extLst>
              <a:ext uri="{FF2B5EF4-FFF2-40B4-BE49-F238E27FC236}">
                <a16:creationId xmlns:a16="http://schemas.microsoft.com/office/drawing/2014/main" id="{02E2A1B0-9548-5645-B93C-1A2EF2F79F2E}"/>
              </a:ext>
            </a:extLst>
          </p:cNvPr>
          <p:cNvSpPr txBox="1"/>
          <p:nvPr/>
        </p:nvSpPr>
        <p:spPr>
          <a:xfrm>
            <a:off x="9354204" y="6102474"/>
            <a:ext cx="2087261" cy="226591"/>
          </a:xfrm>
          <a:prstGeom prst="rect">
            <a:avLst/>
          </a:prstGeom>
          <a:noFill/>
        </p:spPr>
        <p:txBody>
          <a:bodyPr wrap="square" lIns="72000" tIns="36000" rIns="72000" bIns="36000" rtlCol="0">
            <a:spAutoFit/>
          </a:bodyPr>
          <a:lstStyle/>
          <a:p>
            <a:pPr>
              <a:buClr>
                <a:srgbClr val="2D97C8"/>
              </a:buClr>
            </a:pPr>
            <a:r>
              <a:rPr lang="ja-JP" altLang="en-GB" sz="1000">
                <a:latin typeface="Arial" panose="020B0604020202020204" pitchFamily="34" charset="0"/>
                <a:ea typeface="微软雅黑" panose="020B0503020204020204" pitchFamily="34" charset="-122"/>
                <a:cs typeface="+mn-ea"/>
                <a:sym typeface="Arial" panose="020B0604020202020204" pitchFamily="34" charset="0"/>
              </a:rPr>
              <a:t>红树林</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000">
                <a:latin typeface="Arial" panose="020B0604020202020204" pitchFamily="34" charset="0"/>
                <a:ea typeface="微软雅黑" panose="020B0503020204020204" pitchFamily="34" charset="-122"/>
                <a:cs typeface="+mn-ea"/>
                <a:sym typeface="Arial" panose="020B0604020202020204" pitchFamily="34" charset="0"/>
              </a:rPr>
              <a:t>与喜茶举办创新活动文案</a:t>
            </a:r>
            <a:endParaRPr lang="en-US" altLang="zh-CN" sz="1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Graphic 9" descr="Bug under magnifying glass">
            <a:extLst>
              <a:ext uri="{FF2B5EF4-FFF2-40B4-BE49-F238E27FC236}">
                <a16:creationId xmlns:a16="http://schemas.microsoft.com/office/drawing/2014/main" id="{F574B415-A458-8A4A-BB52-FBB23719FB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91353" y="1086982"/>
            <a:ext cx="398845" cy="398845"/>
          </a:xfrm>
          <a:prstGeom prst="rect">
            <a:avLst/>
          </a:prstGeom>
        </p:spPr>
      </p:pic>
      <p:pic>
        <p:nvPicPr>
          <p:cNvPr id="14" name="Graphic 13" descr="Wreath">
            <a:extLst>
              <a:ext uri="{FF2B5EF4-FFF2-40B4-BE49-F238E27FC236}">
                <a16:creationId xmlns:a16="http://schemas.microsoft.com/office/drawing/2014/main" id="{0B14B973-05DE-F846-9050-9C828C60B5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04353" y="1086982"/>
            <a:ext cx="375139" cy="375139"/>
          </a:xfrm>
          <a:prstGeom prst="rect">
            <a:avLst/>
          </a:prstGeom>
        </p:spPr>
      </p:pic>
      <p:pic>
        <p:nvPicPr>
          <p:cNvPr id="16" name="Graphic 15" descr="Thought bubble">
            <a:extLst>
              <a:ext uri="{FF2B5EF4-FFF2-40B4-BE49-F238E27FC236}">
                <a16:creationId xmlns:a16="http://schemas.microsoft.com/office/drawing/2014/main" id="{108ABDBF-A12B-B646-8EF0-B0E2772C48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07367" y="1072270"/>
            <a:ext cx="404561" cy="404561"/>
          </a:xfrm>
          <a:prstGeom prst="rect">
            <a:avLst/>
          </a:prstGeom>
        </p:spPr>
      </p:pic>
      <p:pic>
        <p:nvPicPr>
          <p:cNvPr id="56" name="Picture 55" descr="A picture containing text, newspaper&#10;&#10;Description automatically generated">
            <a:extLst>
              <a:ext uri="{FF2B5EF4-FFF2-40B4-BE49-F238E27FC236}">
                <a16:creationId xmlns:a16="http://schemas.microsoft.com/office/drawing/2014/main" id="{FA6228DF-866E-7646-96DC-79162EBD1CAD}"/>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35788" b="32309"/>
          <a:stretch/>
        </p:blipFill>
        <p:spPr>
          <a:xfrm>
            <a:off x="3491353" y="5019577"/>
            <a:ext cx="2205555" cy="1042978"/>
          </a:xfrm>
          <a:prstGeom prst="rect">
            <a:avLst/>
          </a:prstGeom>
          <a:effectLst>
            <a:outerShdw blurRad="50800" dist="38100" dir="2700000" algn="tl" rotWithShape="0">
              <a:prstClr val="black">
                <a:alpha val="40000"/>
              </a:prstClr>
            </a:outerShdw>
          </a:effectLst>
        </p:spPr>
      </p:pic>
      <p:sp>
        <p:nvSpPr>
          <p:cNvPr id="57" name="文本框 46">
            <a:extLst>
              <a:ext uri="{FF2B5EF4-FFF2-40B4-BE49-F238E27FC236}">
                <a16:creationId xmlns:a16="http://schemas.microsoft.com/office/drawing/2014/main" id="{D9A9BAB6-1A97-5548-B67E-EE0A99B492C6}"/>
              </a:ext>
            </a:extLst>
          </p:cNvPr>
          <p:cNvSpPr txBox="1"/>
          <p:nvPr/>
        </p:nvSpPr>
        <p:spPr>
          <a:xfrm>
            <a:off x="3546798" y="6102474"/>
            <a:ext cx="2205555" cy="226591"/>
          </a:xfrm>
          <a:prstGeom prst="rect">
            <a:avLst/>
          </a:prstGeom>
          <a:noFill/>
        </p:spPr>
        <p:txBody>
          <a:bodyPr wrap="square" lIns="72000" tIns="36000" rIns="72000" bIns="36000" rtlCol="0">
            <a:spAutoFit/>
          </a:bodyPr>
          <a:lstStyle/>
          <a:p>
            <a:pPr>
              <a:buClr>
                <a:srgbClr val="2D97C8"/>
              </a:buClr>
            </a:pPr>
            <a:r>
              <a:rPr lang="ja-JP" altLang="en-GB" sz="1000">
                <a:latin typeface="Arial" panose="020B0604020202020204" pitchFamily="34" charset="0"/>
                <a:ea typeface="微软雅黑" panose="020B0503020204020204" pitchFamily="34" charset="-122"/>
                <a:cs typeface="+mn-ea"/>
                <a:sym typeface="Arial" panose="020B0604020202020204" pitchFamily="34" charset="0"/>
              </a:rPr>
              <a:t>红树林</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000">
                <a:latin typeface="Arial" panose="020B0604020202020204" pitchFamily="34" charset="0"/>
                <a:ea typeface="微软雅黑" panose="020B0503020204020204" pitchFamily="34" charset="-122"/>
                <a:cs typeface="+mn-ea"/>
                <a:sym typeface="Arial" panose="020B0604020202020204" pitchFamily="34" charset="0"/>
              </a:rPr>
              <a:t>红树林中常见动物调查报告</a:t>
            </a:r>
            <a:endParaRPr lang="en-US" altLang="zh-CN" sz="1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8" name="Picture 57" descr="A screenshot of a cell phone&#10;&#10;Description automatically generated">
            <a:extLst>
              <a:ext uri="{FF2B5EF4-FFF2-40B4-BE49-F238E27FC236}">
                <a16:creationId xmlns:a16="http://schemas.microsoft.com/office/drawing/2014/main" id="{31A6B751-240D-D24A-B955-D855CF1D9E1C}"/>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r="30351" b="-8745"/>
          <a:stretch/>
        </p:blipFill>
        <p:spPr>
          <a:xfrm>
            <a:off x="774676" y="5214674"/>
            <a:ext cx="2352981" cy="652785"/>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13ECC37E-210C-3D46-9D14-4067A43DB13B}"/>
              </a:ext>
            </a:extLst>
          </p:cNvPr>
          <p:cNvSpPr txBox="1"/>
          <p:nvPr/>
        </p:nvSpPr>
        <p:spPr>
          <a:xfrm>
            <a:off x="788053" y="5913567"/>
            <a:ext cx="2352981" cy="415498"/>
          </a:xfrm>
          <a:prstGeom prst="rect">
            <a:avLst/>
          </a:prstGeom>
          <a:noFill/>
        </p:spPr>
        <p:txBody>
          <a:bodyPr wrap="square" rtlCol="0">
            <a:spAutoFit/>
          </a:bodyPr>
          <a:lstStyle/>
          <a:p>
            <a:pPr>
              <a:buClr>
                <a:srgbClr val="2D97C8"/>
              </a:buClr>
            </a:pPr>
            <a:r>
              <a:rPr lang="ja-JP" altLang="en-US" sz="1050" dirty="0">
                <a:latin typeface="+mn-ea"/>
                <a:cs typeface="Heiti SC Light" charset="-122"/>
              </a:rPr>
              <a:t>红树林</a:t>
            </a:r>
            <a:r>
              <a:rPr lang="zh-CN" altLang="en-US" sz="1050" dirty="0">
                <a:latin typeface="+mn-ea"/>
                <a:cs typeface="Heiti SC Light" charset="-122"/>
              </a:rPr>
              <a:t>：</a:t>
            </a:r>
            <a:r>
              <a:rPr lang="ja-JP" altLang="en-US" sz="1050" dirty="0">
                <a:latin typeface="+mn-ea"/>
                <a:cs typeface="Heiti SC Light" charset="-122"/>
              </a:rPr>
              <a:t>宣传参与公益机构评选险峰行动第一名</a:t>
            </a:r>
            <a:endParaRPr lang="en-GB" altLang="ja-JP" sz="1050" dirty="0">
              <a:latin typeface="+mn-ea"/>
              <a:cs typeface="Heiti SC Light" charset="-122"/>
            </a:endParaRPr>
          </a:p>
        </p:txBody>
      </p:sp>
    </p:spTree>
    <p:extLst>
      <p:ext uri="{BB962C8B-B14F-4D97-AF65-F5344CB8AC3E}">
        <p14:creationId xmlns:p14="http://schemas.microsoft.com/office/powerpoint/2010/main" val="80595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1</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p:txBody>
          <a:bodyPr>
            <a:normAutofit/>
          </a:bodyPr>
          <a:lstStyle/>
          <a:p>
            <a:pPr lvl="0">
              <a:spcAft>
                <a:spcPts val="1200"/>
              </a:spcAft>
            </a:pPr>
            <a:r>
              <a:rPr lang="zh-CN" altLang="en-US" sz="3000" dirty="0"/>
              <a:t>前情回顾</a:t>
            </a:r>
            <a:endParaRPr lang="en-US" altLang="zh-CN" sz="3000" dirty="0"/>
          </a:p>
          <a:p>
            <a:pPr lvl="0">
              <a:spcAft>
                <a:spcPts val="1200"/>
              </a:spcAft>
            </a:pPr>
            <a:r>
              <a:rPr lang="zh-CN" altLang="en-US" sz="2600" dirty="0">
                <a:solidFill>
                  <a:schemeClr val="accent3">
                    <a:lumMod val="40000"/>
                    <a:lumOff val="60000"/>
                  </a:schemeClr>
                </a:solidFill>
              </a:rPr>
              <a:t>传播建议的基础</a:t>
            </a:r>
            <a:endParaRPr lang="en-US" altLang="zh-CN" sz="2600" dirty="0">
              <a:solidFill>
                <a:schemeClr val="accent3">
                  <a:lumMod val="40000"/>
                  <a:lumOff val="60000"/>
                </a:schemeClr>
              </a:solidFill>
            </a:endParaRPr>
          </a:p>
          <a:p>
            <a:pPr lvl="0">
              <a:spcAft>
                <a:spcPts val="1200"/>
              </a:spcAft>
            </a:pPr>
            <a:r>
              <a:rPr lang="zh-CN" altLang="en-US" sz="2600" dirty="0">
                <a:solidFill>
                  <a:schemeClr val="accent3">
                    <a:lumMod val="40000"/>
                    <a:lumOff val="60000"/>
                  </a:schemeClr>
                </a:solidFill>
              </a:rPr>
              <a:t>短期传播建议</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252857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1C3DF-3FF7-4CB8-B4E4-5C88C3A0DD07}"/>
              </a:ext>
            </a:extLst>
          </p:cNvPr>
          <p:cNvSpPr>
            <a:spLocks noGrp="1"/>
          </p:cNvSpPr>
          <p:nvPr>
            <p:ph type="title"/>
          </p:nvPr>
        </p:nvSpPr>
        <p:spPr/>
        <p:txBody>
          <a:bodyPr/>
          <a:lstStyle/>
          <a:p>
            <a:r>
              <a:rPr lang="zh-CN" altLang="en-US" dirty="0"/>
              <a:t>内容建议</a:t>
            </a:r>
            <a:r>
              <a:rPr lang="en-US" altLang="zh-CN" dirty="0"/>
              <a:t>-</a:t>
            </a:r>
            <a:r>
              <a:rPr lang="ja-JP" altLang="en-US" dirty="0"/>
              <a:t>作为社会企业</a:t>
            </a:r>
            <a:endParaRPr lang="ca-ES" dirty="0"/>
          </a:p>
        </p:txBody>
      </p:sp>
      <p:sp>
        <p:nvSpPr>
          <p:cNvPr id="3" name="灯片编号占位符 2">
            <a:extLst>
              <a:ext uri="{FF2B5EF4-FFF2-40B4-BE49-F238E27FC236}">
                <a16:creationId xmlns:a16="http://schemas.microsoft.com/office/drawing/2014/main" id="{65741A37-EF8B-4498-9F93-31DC69F831B3}"/>
              </a:ext>
            </a:extLst>
          </p:cNvPr>
          <p:cNvSpPr>
            <a:spLocks noGrp="1"/>
          </p:cNvSpPr>
          <p:nvPr>
            <p:ph type="sldNum" sz="quarter" idx="14"/>
          </p:nvPr>
        </p:nvSpPr>
        <p:spPr/>
        <p:txBody>
          <a:bodyPr/>
          <a:lstStyle/>
          <a:p>
            <a:fld id="{E6049C3D-CCF1-41B9-A681-D61E0CAE4A17}" type="slidenum">
              <a:rPr lang="en-US" altLang="zh-CN" smtClean="0"/>
              <a:pPr/>
              <a:t>30</a:t>
            </a:fld>
            <a:endParaRPr lang="en-US" dirty="0"/>
          </a:p>
        </p:txBody>
      </p:sp>
      <p:sp>
        <p:nvSpPr>
          <p:cNvPr id="4" name="文本占位符 3">
            <a:extLst>
              <a:ext uri="{FF2B5EF4-FFF2-40B4-BE49-F238E27FC236}">
                <a16:creationId xmlns:a16="http://schemas.microsoft.com/office/drawing/2014/main" id="{15592BC6-6562-4AEF-8C6F-77BD623F7E26}"/>
              </a:ext>
            </a:extLst>
          </p:cNvPr>
          <p:cNvSpPr>
            <a:spLocks noGrp="1"/>
          </p:cNvSpPr>
          <p:nvPr>
            <p:ph type="body" sz="quarter" idx="15"/>
          </p:nvPr>
        </p:nvSpPr>
        <p:spPr/>
        <p:txBody>
          <a:bodyPr/>
          <a:lstStyle/>
          <a:p>
            <a:endParaRPr lang="ca-ES"/>
          </a:p>
        </p:txBody>
      </p:sp>
      <p:sp>
        <p:nvSpPr>
          <p:cNvPr id="12" name="矩形 73">
            <a:extLst>
              <a:ext uri="{FF2B5EF4-FFF2-40B4-BE49-F238E27FC236}">
                <a16:creationId xmlns:a16="http://schemas.microsoft.com/office/drawing/2014/main" id="{DAEE0D2D-0EDF-244B-9429-72A4B2FE8089}"/>
              </a:ext>
            </a:extLst>
          </p:cNvPr>
          <p:cNvSpPr/>
          <p:nvPr/>
        </p:nvSpPr>
        <p:spPr>
          <a:xfrm>
            <a:off x="1050941" y="1083767"/>
            <a:ext cx="3140144" cy="46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chemeClr val="bg1"/>
                </a:solidFill>
                <a:latin typeface="+mn-ea"/>
              </a:rPr>
              <a:t>触达</a:t>
            </a:r>
            <a:r>
              <a:rPr lang="en-US" altLang="zh-CN" sz="1400" b="1" dirty="0">
                <a:solidFill>
                  <a:schemeClr val="bg1"/>
                </a:solidFill>
                <a:latin typeface="+mn-ea"/>
              </a:rPr>
              <a:t>/</a:t>
            </a:r>
            <a:r>
              <a:rPr lang="zh-CN" altLang="en-US" sz="1400" b="1" dirty="0">
                <a:solidFill>
                  <a:schemeClr val="bg1"/>
                </a:solidFill>
                <a:latin typeface="+mn-ea"/>
              </a:rPr>
              <a:t>种草内容</a:t>
            </a:r>
          </a:p>
        </p:txBody>
      </p:sp>
      <p:sp>
        <p:nvSpPr>
          <p:cNvPr id="16" name="Round Single Corner Rectangle 36">
            <a:extLst>
              <a:ext uri="{FF2B5EF4-FFF2-40B4-BE49-F238E27FC236}">
                <a16:creationId xmlns:a16="http://schemas.microsoft.com/office/drawing/2014/main" id="{73ECCD33-B616-DD46-8D9C-77AABAA2A6CB}"/>
              </a:ext>
            </a:extLst>
          </p:cNvPr>
          <p:cNvSpPr/>
          <p:nvPr/>
        </p:nvSpPr>
        <p:spPr>
          <a:xfrm flipH="1">
            <a:off x="587375" y="1083766"/>
            <a:ext cx="463565" cy="460801"/>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pic>
        <p:nvPicPr>
          <p:cNvPr id="54" name="Graphic 53" descr="Radio microphone">
            <a:extLst>
              <a:ext uri="{FF2B5EF4-FFF2-40B4-BE49-F238E27FC236}">
                <a16:creationId xmlns:a16="http://schemas.microsoft.com/office/drawing/2014/main" id="{43CCEF93-FE6D-2B43-A18C-A08F6D4A5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2448" y="1148646"/>
            <a:ext cx="296546" cy="296546"/>
          </a:xfrm>
          <a:prstGeom prst="rect">
            <a:avLst/>
          </a:prstGeom>
        </p:spPr>
      </p:pic>
      <p:sp>
        <p:nvSpPr>
          <p:cNvPr id="49" name="矩形 73">
            <a:extLst>
              <a:ext uri="{FF2B5EF4-FFF2-40B4-BE49-F238E27FC236}">
                <a16:creationId xmlns:a16="http://schemas.microsoft.com/office/drawing/2014/main" id="{EF670A2A-DF22-4D38-B417-199C81F15C29}"/>
              </a:ext>
            </a:extLst>
          </p:cNvPr>
          <p:cNvSpPr/>
          <p:nvPr/>
        </p:nvSpPr>
        <p:spPr>
          <a:xfrm>
            <a:off x="4752588" y="1083767"/>
            <a:ext cx="3140144" cy="46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chemeClr val="bg1"/>
                </a:solidFill>
                <a:latin typeface="+mn-ea"/>
              </a:rPr>
              <a:t>活动中</a:t>
            </a:r>
          </a:p>
        </p:txBody>
      </p:sp>
      <p:sp>
        <p:nvSpPr>
          <p:cNvPr id="50" name="Round Single Corner Rectangle 36">
            <a:extLst>
              <a:ext uri="{FF2B5EF4-FFF2-40B4-BE49-F238E27FC236}">
                <a16:creationId xmlns:a16="http://schemas.microsoft.com/office/drawing/2014/main" id="{DEF4D6B6-3B88-4283-B820-62A8D2368670}"/>
              </a:ext>
            </a:extLst>
          </p:cNvPr>
          <p:cNvSpPr/>
          <p:nvPr/>
        </p:nvSpPr>
        <p:spPr>
          <a:xfrm flipH="1">
            <a:off x="4289022" y="1083766"/>
            <a:ext cx="463565" cy="460801"/>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52" name="矩形 73">
            <a:extLst>
              <a:ext uri="{FF2B5EF4-FFF2-40B4-BE49-F238E27FC236}">
                <a16:creationId xmlns:a16="http://schemas.microsoft.com/office/drawing/2014/main" id="{11C412B0-CE7D-4982-AE14-98983D3D22A2}"/>
              </a:ext>
            </a:extLst>
          </p:cNvPr>
          <p:cNvSpPr/>
          <p:nvPr/>
        </p:nvSpPr>
        <p:spPr>
          <a:xfrm>
            <a:off x="8464481" y="1083767"/>
            <a:ext cx="3140144" cy="46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chemeClr val="bg1"/>
                </a:solidFill>
                <a:latin typeface="+mn-ea"/>
              </a:rPr>
              <a:t>活动后续</a:t>
            </a:r>
          </a:p>
        </p:txBody>
      </p:sp>
      <p:sp>
        <p:nvSpPr>
          <p:cNvPr id="53" name="Round Single Corner Rectangle 36">
            <a:extLst>
              <a:ext uri="{FF2B5EF4-FFF2-40B4-BE49-F238E27FC236}">
                <a16:creationId xmlns:a16="http://schemas.microsoft.com/office/drawing/2014/main" id="{B867851E-5834-4E3D-A71E-623D842DAC8D}"/>
              </a:ext>
            </a:extLst>
          </p:cNvPr>
          <p:cNvSpPr/>
          <p:nvPr/>
        </p:nvSpPr>
        <p:spPr>
          <a:xfrm flipH="1">
            <a:off x="8000915" y="1083766"/>
            <a:ext cx="463565" cy="460801"/>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pic>
        <p:nvPicPr>
          <p:cNvPr id="56" name="Graphic 55" descr="Shopping basket">
            <a:extLst>
              <a:ext uri="{FF2B5EF4-FFF2-40B4-BE49-F238E27FC236}">
                <a16:creationId xmlns:a16="http://schemas.microsoft.com/office/drawing/2014/main" id="{4AAFA254-F6F5-8D4F-A2AC-B0D49C436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9735" y="1123365"/>
            <a:ext cx="378761" cy="378761"/>
          </a:xfrm>
          <a:prstGeom prst="rect">
            <a:avLst/>
          </a:prstGeom>
        </p:spPr>
      </p:pic>
      <p:pic>
        <p:nvPicPr>
          <p:cNvPr id="57" name="Graphic 15" descr="Thought bubble">
            <a:extLst>
              <a:ext uri="{FF2B5EF4-FFF2-40B4-BE49-F238E27FC236}">
                <a16:creationId xmlns:a16="http://schemas.microsoft.com/office/drawing/2014/main" id="{CA488570-2247-49BB-A577-08052A5340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9920" y="1110464"/>
            <a:ext cx="404561" cy="404561"/>
          </a:xfrm>
          <a:prstGeom prst="rect">
            <a:avLst/>
          </a:prstGeom>
        </p:spPr>
      </p:pic>
      <p:grpSp>
        <p:nvGrpSpPr>
          <p:cNvPr id="58" name="Group 40">
            <a:extLst>
              <a:ext uri="{FF2B5EF4-FFF2-40B4-BE49-F238E27FC236}">
                <a16:creationId xmlns:a16="http://schemas.microsoft.com/office/drawing/2014/main" id="{7AA52E96-7E14-4F94-940B-8C88FFC830BB}"/>
              </a:ext>
            </a:extLst>
          </p:cNvPr>
          <p:cNvGrpSpPr/>
          <p:nvPr/>
        </p:nvGrpSpPr>
        <p:grpSpPr>
          <a:xfrm>
            <a:off x="587375" y="2920415"/>
            <a:ext cx="3603708" cy="1134694"/>
            <a:chOff x="53625" y="1769617"/>
            <a:chExt cx="3603708" cy="1373786"/>
          </a:xfrm>
        </p:grpSpPr>
        <p:sp>
          <p:nvSpPr>
            <p:cNvPr id="63" name="Rounded Rectangle 41">
              <a:extLst>
                <a:ext uri="{FF2B5EF4-FFF2-40B4-BE49-F238E27FC236}">
                  <a16:creationId xmlns:a16="http://schemas.microsoft.com/office/drawing/2014/main" id="{F7EE5FBC-490A-4BF8-84CA-1D6175091692}"/>
                </a:ext>
              </a:extLst>
            </p:cNvPr>
            <p:cNvSpPr/>
            <p:nvPr/>
          </p:nvSpPr>
          <p:spPr>
            <a:xfrm>
              <a:off x="53625" y="1892772"/>
              <a:ext cx="3603708" cy="12506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全渠道</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，主双微、官网</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企业</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让</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受众更全面的了解到水基金产品的优点</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，需强调产品本身带给消费者的利益点</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p:txBody>
        </p:sp>
        <p:sp>
          <p:nvSpPr>
            <p:cNvPr id="64" name="Rectangle 42">
              <a:extLst>
                <a:ext uri="{FF2B5EF4-FFF2-40B4-BE49-F238E27FC236}">
                  <a16:creationId xmlns:a16="http://schemas.microsoft.com/office/drawing/2014/main" id="{E88CB669-F7F0-4BCF-86A3-EFAE991F6018}"/>
                </a:ext>
              </a:extLst>
            </p:cNvPr>
            <p:cNvSpPr/>
            <p:nvPr/>
          </p:nvSpPr>
          <p:spPr>
            <a:xfrm>
              <a:off x="1146716" y="1769617"/>
              <a:ext cx="1417526" cy="221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dirty="0">
                  <a:solidFill>
                    <a:prstClr val="black"/>
                  </a:solidFill>
                  <a:latin typeface="微软雅黑" panose="020B0503020204020204" pitchFamily="34" charset="-122"/>
                  <a:ea typeface="微软雅黑" panose="020B0503020204020204" pitchFamily="34" charset="-122"/>
                  <a:cs typeface="Heiti SC Light" charset="-122"/>
                </a:rPr>
                <a:t>产品</a:t>
              </a:r>
              <a:r>
                <a:rPr lang="en-US" altLang="ja-JP" sz="1200" b="1" dirty="0">
                  <a:solidFill>
                    <a:prstClr val="black"/>
                  </a:solidFill>
                  <a:latin typeface="微软雅黑" panose="020B0503020204020204" pitchFamily="34" charset="-122"/>
                  <a:ea typeface="微软雅黑" panose="020B0503020204020204" pitchFamily="34" charset="-122"/>
                  <a:cs typeface="Heiti SC Light" charset="-122"/>
                </a:rPr>
                <a:t>/</a:t>
              </a: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活动</a:t>
              </a:r>
              <a:r>
                <a:rPr lang="ja-JP" altLang="en-US" sz="1200" b="1" dirty="0">
                  <a:solidFill>
                    <a:prstClr val="black"/>
                  </a:solidFill>
                  <a:latin typeface="微软雅黑" panose="020B0503020204020204" pitchFamily="34" charset="-122"/>
                  <a:ea typeface="微软雅黑" panose="020B0503020204020204" pitchFamily="34" charset="-122"/>
                  <a:cs typeface="Heiti SC Light" charset="-122"/>
                </a:rPr>
                <a:t>介绍</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65" name="Group 40">
            <a:extLst>
              <a:ext uri="{FF2B5EF4-FFF2-40B4-BE49-F238E27FC236}">
                <a16:creationId xmlns:a16="http://schemas.microsoft.com/office/drawing/2014/main" id="{63EC04E2-F11B-4980-ABF8-4524B6330CC2}"/>
              </a:ext>
            </a:extLst>
          </p:cNvPr>
          <p:cNvGrpSpPr/>
          <p:nvPr/>
        </p:nvGrpSpPr>
        <p:grpSpPr>
          <a:xfrm>
            <a:off x="587375" y="1612890"/>
            <a:ext cx="3603709" cy="1233235"/>
            <a:chOff x="-190304" y="1769617"/>
            <a:chExt cx="3603709" cy="1268532"/>
          </a:xfrm>
        </p:grpSpPr>
        <p:sp>
          <p:nvSpPr>
            <p:cNvPr id="66" name="Rounded Rectangle 41">
              <a:extLst>
                <a:ext uri="{FF2B5EF4-FFF2-40B4-BE49-F238E27FC236}">
                  <a16:creationId xmlns:a16="http://schemas.microsoft.com/office/drawing/2014/main" id="{34E9ABE4-D4D4-44AB-B0C2-ADA66097CB1D}"/>
                </a:ext>
              </a:extLst>
            </p:cNvPr>
            <p:cNvSpPr/>
            <p:nvPr/>
          </p:nvSpPr>
          <p:spPr>
            <a:xfrm>
              <a:off x="-190304" y="1892773"/>
              <a:ext cx="3603709" cy="11453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：主</a:t>
              </a:r>
              <a:r>
                <a:rPr lang="en-US" altLang="zh-CN" sz="1200" dirty="0">
                  <a:solidFill>
                    <a:schemeClr val="tx1"/>
                  </a:solidFill>
                  <a:latin typeface="微软雅黑" panose="020B0503020204020204" pitchFamily="34" charset="-122"/>
                  <a:ea typeface="微软雅黑" panose="020B0503020204020204" pitchFamily="34" charset="-122"/>
                  <a:cs typeface="Heiti SC Light" charset="-122"/>
                </a:rPr>
                <a:t>-</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小红书</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企业</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通过</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图文、视频的形式，从攻略角度对水基金产品进行介绍，并对体验进行评价甚至打分</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p:txBody>
        </p:sp>
        <p:sp>
          <p:nvSpPr>
            <p:cNvPr id="67" name="Rectangle 42">
              <a:extLst>
                <a:ext uri="{FF2B5EF4-FFF2-40B4-BE49-F238E27FC236}">
                  <a16:creationId xmlns:a16="http://schemas.microsoft.com/office/drawing/2014/main" id="{293327C3-9155-4A89-9CF6-B402151DD41A}"/>
                </a:ext>
              </a:extLst>
            </p:cNvPr>
            <p:cNvSpPr/>
            <p:nvPr/>
          </p:nvSpPr>
          <p:spPr>
            <a:xfrm>
              <a:off x="902787" y="1769617"/>
              <a:ext cx="1417526" cy="221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攻略</a:t>
              </a:r>
              <a:r>
                <a:rPr lang="en-US" altLang="zh-CN" sz="1200" b="1" dirty="0">
                  <a:solidFill>
                    <a:prstClr val="black"/>
                  </a:solidFill>
                  <a:latin typeface="微软雅黑" panose="020B0503020204020204" pitchFamily="34" charset="-122"/>
                  <a:ea typeface="微软雅黑" panose="020B0503020204020204" pitchFamily="34" charset="-122"/>
                  <a:cs typeface="Heiti SC Light" charset="-122"/>
                </a:rPr>
                <a:t>/</a:t>
              </a: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种草</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sp>
        <p:nvSpPr>
          <p:cNvPr id="71" name="矩形 73">
            <a:extLst>
              <a:ext uri="{FF2B5EF4-FFF2-40B4-BE49-F238E27FC236}">
                <a16:creationId xmlns:a16="http://schemas.microsoft.com/office/drawing/2014/main" id="{AFB0B0A7-B27D-4CC5-BFDF-72F3618CE4A2}"/>
              </a:ext>
            </a:extLst>
          </p:cNvPr>
          <p:cNvSpPr/>
          <p:nvPr/>
        </p:nvSpPr>
        <p:spPr>
          <a:xfrm>
            <a:off x="392538" y="5300923"/>
            <a:ext cx="194837" cy="1028142"/>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示例</a:t>
            </a:r>
          </a:p>
        </p:txBody>
      </p:sp>
      <p:pic>
        <p:nvPicPr>
          <p:cNvPr id="8" name="图片 7">
            <a:extLst>
              <a:ext uri="{FF2B5EF4-FFF2-40B4-BE49-F238E27FC236}">
                <a16:creationId xmlns:a16="http://schemas.microsoft.com/office/drawing/2014/main" id="{B3B7E751-B8F1-44C7-87FE-D091A4F165CE}"/>
              </a:ext>
            </a:extLst>
          </p:cNvPr>
          <p:cNvPicPr>
            <a:picLocks noChangeAspect="1"/>
          </p:cNvPicPr>
          <p:nvPr/>
        </p:nvPicPr>
        <p:blipFill rotWithShape="1">
          <a:blip r:embed="rId8"/>
          <a:srcRect t="26293" b="42022"/>
          <a:stretch/>
        </p:blipFill>
        <p:spPr>
          <a:xfrm>
            <a:off x="1050940" y="5300923"/>
            <a:ext cx="1188826" cy="816137"/>
          </a:xfrm>
          <a:prstGeom prst="rect">
            <a:avLst/>
          </a:prstGeom>
          <a:effectLst>
            <a:outerShdw blurRad="50800" dist="38100" dir="2700000" algn="tl" rotWithShape="0">
              <a:prstClr val="black">
                <a:alpha val="40000"/>
              </a:prstClr>
            </a:outerShdw>
          </a:effectLst>
        </p:spPr>
      </p:pic>
      <p:pic>
        <p:nvPicPr>
          <p:cNvPr id="72" name="图片 71">
            <a:extLst>
              <a:ext uri="{FF2B5EF4-FFF2-40B4-BE49-F238E27FC236}">
                <a16:creationId xmlns:a16="http://schemas.microsoft.com/office/drawing/2014/main" id="{1FE9CCED-0A89-40E6-AB76-3CAE9D315025}"/>
              </a:ext>
            </a:extLst>
          </p:cNvPr>
          <p:cNvPicPr>
            <a:picLocks noChangeAspect="1"/>
          </p:cNvPicPr>
          <p:nvPr/>
        </p:nvPicPr>
        <p:blipFill rotWithShape="1">
          <a:blip r:embed="rId8"/>
          <a:srcRect t="71912"/>
          <a:stretch/>
        </p:blipFill>
        <p:spPr>
          <a:xfrm>
            <a:off x="2499802" y="5297390"/>
            <a:ext cx="1341053" cy="816137"/>
          </a:xfrm>
          <a:prstGeom prst="rect">
            <a:avLst/>
          </a:prstGeom>
          <a:effectLst>
            <a:outerShdw blurRad="50800" dist="38100" dir="2700000" algn="tl" rotWithShape="0">
              <a:prstClr val="black">
                <a:alpha val="40000"/>
              </a:prstClr>
            </a:outerShdw>
          </a:effectLst>
        </p:spPr>
      </p:pic>
      <p:sp>
        <p:nvSpPr>
          <p:cNvPr id="74" name="TextBox 58">
            <a:extLst>
              <a:ext uri="{FF2B5EF4-FFF2-40B4-BE49-F238E27FC236}">
                <a16:creationId xmlns:a16="http://schemas.microsoft.com/office/drawing/2014/main" id="{F6210FC0-13E4-41F8-9070-D9A711948C40}"/>
              </a:ext>
            </a:extLst>
          </p:cNvPr>
          <p:cNvSpPr txBox="1"/>
          <p:nvPr/>
        </p:nvSpPr>
        <p:spPr>
          <a:xfrm>
            <a:off x="797152" y="6125886"/>
            <a:ext cx="1983512" cy="253916"/>
          </a:xfrm>
          <a:prstGeom prst="rect">
            <a:avLst/>
          </a:prstGeom>
          <a:noFill/>
        </p:spPr>
        <p:txBody>
          <a:bodyPr wrap="square" rtlCol="0">
            <a:spAutoFit/>
          </a:bodyPr>
          <a:lstStyle/>
          <a:p>
            <a:pPr>
              <a:buClr>
                <a:srgbClr val="2D97C8"/>
              </a:buClr>
            </a:pPr>
            <a:r>
              <a:rPr lang="zh-CN" altLang="en-US" sz="1050" dirty="0">
                <a:latin typeface="+mn-ea"/>
                <a:cs typeface="Heiti SC Light" charset="-122"/>
              </a:rPr>
              <a:t>小红书：户外课程</a:t>
            </a:r>
            <a:r>
              <a:rPr lang="en-US" altLang="zh-CN" sz="1050" dirty="0">
                <a:latin typeface="+mn-ea"/>
                <a:cs typeface="Heiti SC Light" charset="-122"/>
              </a:rPr>
              <a:t>-</a:t>
            </a:r>
            <a:r>
              <a:rPr lang="zh-CN" altLang="en-US" sz="1050" dirty="0">
                <a:latin typeface="+mn-ea"/>
                <a:cs typeface="Heiti SC Light" charset="-122"/>
              </a:rPr>
              <a:t>图文介绍</a:t>
            </a:r>
            <a:endParaRPr lang="en-GB" altLang="ja-JP" sz="1050" dirty="0">
              <a:latin typeface="+mn-ea"/>
              <a:cs typeface="Heiti SC Light" charset="-122"/>
            </a:endParaRPr>
          </a:p>
        </p:txBody>
      </p:sp>
      <p:grpSp>
        <p:nvGrpSpPr>
          <p:cNvPr id="75" name="Group 24">
            <a:extLst>
              <a:ext uri="{FF2B5EF4-FFF2-40B4-BE49-F238E27FC236}">
                <a16:creationId xmlns:a16="http://schemas.microsoft.com/office/drawing/2014/main" id="{2312ACDC-26BB-4A09-B9E6-0CFB5614474A}"/>
              </a:ext>
            </a:extLst>
          </p:cNvPr>
          <p:cNvGrpSpPr/>
          <p:nvPr/>
        </p:nvGrpSpPr>
        <p:grpSpPr>
          <a:xfrm>
            <a:off x="587376" y="4129398"/>
            <a:ext cx="3603707" cy="1099824"/>
            <a:chOff x="658427" y="1794448"/>
            <a:chExt cx="2520324" cy="1508621"/>
          </a:xfrm>
        </p:grpSpPr>
        <p:sp>
          <p:nvSpPr>
            <p:cNvPr id="76" name="Rounded Rectangle 25">
              <a:extLst>
                <a:ext uri="{FF2B5EF4-FFF2-40B4-BE49-F238E27FC236}">
                  <a16:creationId xmlns:a16="http://schemas.microsoft.com/office/drawing/2014/main" id="{E06B521D-9464-4C51-9B14-BF60C048ED46}"/>
                </a:ext>
              </a:extLst>
            </p:cNvPr>
            <p:cNvSpPr/>
            <p:nvPr/>
          </p:nvSpPr>
          <p:spPr>
            <a:xfrm>
              <a:off x="658427" y="2005159"/>
              <a:ext cx="2520324" cy="12979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：全渠道</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通过具有吸引力、放松愉悦的内容，种草千岛湖，并将千岛湖与水基金建立联系</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p:txBody>
        </p:sp>
        <p:sp>
          <p:nvSpPr>
            <p:cNvPr id="77" name="Rectangle 26">
              <a:extLst>
                <a:ext uri="{FF2B5EF4-FFF2-40B4-BE49-F238E27FC236}">
                  <a16:creationId xmlns:a16="http://schemas.microsoft.com/office/drawing/2014/main" id="{0A00CFA1-3353-4529-8433-3779D55D775C}"/>
                </a:ext>
              </a:extLst>
            </p:cNvPr>
            <p:cNvSpPr/>
            <p:nvPr/>
          </p:nvSpPr>
          <p:spPr>
            <a:xfrm>
              <a:off x="1121992" y="1794448"/>
              <a:ext cx="1629002" cy="268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dirty="0">
                  <a:solidFill>
                    <a:prstClr val="black"/>
                  </a:solidFill>
                  <a:latin typeface="微软雅黑" panose="020B0503020204020204" pitchFamily="34" charset="-122"/>
                  <a:ea typeface="微软雅黑" panose="020B0503020204020204" pitchFamily="34" charset="-122"/>
                  <a:cs typeface="Heiti SC Light" charset="-122"/>
                </a:rPr>
                <a:t>千岛湖</a:t>
              </a: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风土人情</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78" name="Group 31">
            <a:extLst>
              <a:ext uri="{FF2B5EF4-FFF2-40B4-BE49-F238E27FC236}">
                <a16:creationId xmlns:a16="http://schemas.microsoft.com/office/drawing/2014/main" id="{C37715F1-532B-46E6-8B96-F16A1C716592}"/>
              </a:ext>
            </a:extLst>
          </p:cNvPr>
          <p:cNvGrpSpPr/>
          <p:nvPr/>
        </p:nvGrpSpPr>
        <p:grpSpPr>
          <a:xfrm>
            <a:off x="4289022" y="4082341"/>
            <a:ext cx="3634423" cy="1146882"/>
            <a:chOff x="658426" y="1615641"/>
            <a:chExt cx="2587417" cy="1146882"/>
          </a:xfrm>
        </p:grpSpPr>
        <p:sp>
          <p:nvSpPr>
            <p:cNvPr id="79" name="Rounded Rectangle 32">
              <a:extLst>
                <a:ext uri="{FF2B5EF4-FFF2-40B4-BE49-F238E27FC236}">
                  <a16:creationId xmlns:a16="http://schemas.microsoft.com/office/drawing/2014/main" id="{D31D2849-7522-453B-8EBC-05170B449E0F}"/>
                </a:ext>
              </a:extLst>
            </p:cNvPr>
            <p:cNvSpPr/>
            <p:nvPr/>
          </p:nvSpPr>
          <p:spPr>
            <a:xfrm>
              <a:off x="658426" y="1822853"/>
              <a:ext cx="2587417" cy="9396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全渠道</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marL="17145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参考</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助农扶贫直播</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通过直播的模式开拓受众范围</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让受众了解水基金农产品的种植过程</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，增强信任感</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p:txBody>
        </p:sp>
        <p:sp>
          <p:nvSpPr>
            <p:cNvPr id="80" name="Rectangle 33">
              <a:extLst>
                <a:ext uri="{FF2B5EF4-FFF2-40B4-BE49-F238E27FC236}">
                  <a16:creationId xmlns:a16="http://schemas.microsoft.com/office/drawing/2014/main" id="{F60003F5-A84D-40A6-9F35-BC0FD17B0968}"/>
                </a:ext>
              </a:extLst>
            </p:cNvPr>
            <p:cNvSpPr/>
            <p:nvPr/>
          </p:nvSpPr>
          <p:spPr>
            <a:xfrm>
              <a:off x="1248048" y="1615641"/>
              <a:ext cx="1417526" cy="243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dirty="0">
                  <a:solidFill>
                    <a:prstClr val="black"/>
                  </a:solidFill>
                  <a:latin typeface="微软雅黑" panose="020B0503020204020204" pitchFamily="34" charset="-122"/>
                  <a:ea typeface="微软雅黑" panose="020B0503020204020204" pitchFamily="34" charset="-122"/>
                  <a:cs typeface="Heiti SC Light" charset="-122"/>
                </a:rPr>
                <a:t>农产品</a:t>
              </a: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相关</a:t>
              </a:r>
              <a:r>
                <a:rPr lang="ja-JP" altLang="en-US" sz="1200" b="1" dirty="0">
                  <a:solidFill>
                    <a:prstClr val="black"/>
                  </a:solidFill>
                  <a:latin typeface="微软雅黑" panose="020B0503020204020204" pitchFamily="34" charset="-122"/>
                  <a:ea typeface="微软雅黑" panose="020B0503020204020204" pitchFamily="34" charset="-122"/>
                  <a:cs typeface="Heiti SC Light" charset="-122"/>
                </a:rPr>
                <a:t>直播</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81" name="Group 34">
            <a:extLst>
              <a:ext uri="{FF2B5EF4-FFF2-40B4-BE49-F238E27FC236}">
                <a16:creationId xmlns:a16="http://schemas.microsoft.com/office/drawing/2014/main" id="{679C2120-4672-4876-828C-3243DE6B8A8B}"/>
              </a:ext>
            </a:extLst>
          </p:cNvPr>
          <p:cNvGrpSpPr/>
          <p:nvPr/>
        </p:nvGrpSpPr>
        <p:grpSpPr>
          <a:xfrm>
            <a:off x="4289022" y="1588790"/>
            <a:ext cx="3603710" cy="1257335"/>
            <a:chOff x="658426" y="1688998"/>
            <a:chExt cx="2587417" cy="1618535"/>
          </a:xfrm>
        </p:grpSpPr>
        <p:sp>
          <p:nvSpPr>
            <p:cNvPr id="82" name="Rounded Rectangle 35">
              <a:extLst>
                <a:ext uri="{FF2B5EF4-FFF2-40B4-BE49-F238E27FC236}">
                  <a16:creationId xmlns:a16="http://schemas.microsoft.com/office/drawing/2014/main" id="{8810EEE4-1EEC-4E8E-9B9D-BF5ADF568267}"/>
                </a:ext>
              </a:extLst>
            </p:cNvPr>
            <p:cNvSpPr/>
            <p:nvPr/>
          </p:nvSpPr>
          <p:spPr>
            <a:xfrm>
              <a:off x="658426" y="1892772"/>
              <a:ext cx="2587417" cy="14147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全渠道</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直播自然体验课程的亮点特色内容，为受众提供直观了解课程内容的渠道，强调真实性和专业性</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83" name="Rectangle 36">
              <a:extLst>
                <a:ext uri="{FF2B5EF4-FFF2-40B4-BE49-F238E27FC236}">
                  <a16:creationId xmlns:a16="http://schemas.microsoft.com/office/drawing/2014/main" id="{4F87F04A-71D4-408B-9362-B859C8680A67}"/>
                </a:ext>
              </a:extLst>
            </p:cNvPr>
            <p:cNvSpPr/>
            <p:nvPr/>
          </p:nvSpPr>
          <p:spPr>
            <a:xfrm>
              <a:off x="1243371" y="1688998"/>
              <a:ext cx="1417526" cy="37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自然体验课程</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84" name="Group 34">
            <a:extLst>
              <a:ext uri="{FF2B5EF4-FFF2-40B4-BE49-F238E27FC236}">
                <a16:creationId xmlns:a16="http://schemas.microsoft.com/office/drawing/2014/main" id="{1CE5BA10-87AF-45B6-9DCB-1946A205F556}"/>
              </a:ext>
            </a:extLst>
          </p:cNvPr>
          <p:cNvGrpSpPr/>
          <p:nvPr/>
        </p:nvGrpSpPr>
        <p:grpSpPr>
          <a:xfrm>
            <a:off x="4289022" y="2905174"/>
            <a:ext cx="3634423" cy="1149936"/>
            <a:chOff x="636365" y="1668894"/>
            <a:chExt cx="2610460" cy="1516883"/>
          </a:xfrm>
        </p:grpSpPr>
        <p:sp>
          <p:nvSpPr>
            <p:cNvPr id="85" name="Rounded Rectangle 35">
              <a:extLst>
                <a:ext uri="{FF2B5EF4-FFF2-40B4-BE49-F238E27FC236}">
                  <a16:creationId xmlns:a16="http://schemas.microsoft.com/office/drawing/2014/main" id="{69DD890D-AA02-47D2-ADC8-999B7725C9F1}"/>
                </a:ext>
              </a:extLst>
            </p:cNvPr>
            <p:cNvSpPr/>
            <p:nvPr/>
          </p:nvSpPr>
          <p:spPr>
            <a:xfrm>
              <a:off x="636365" y="1823179"/>
              <a:ext cx="2610460" cy="13625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prstClr val="black"/>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全渠道</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prstClr val="black"/>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zh-CN" altLang="en-US" sz="1200" dirty="0">
                  <a:solidFill>
                    <a:prstClr val="black"/>
                  </a:solidFill>
                  <a:latin typeface="微软雅黑" panose="020B0503020204020204" pitchFamily="34" charset="-122"/>
                  <a:ea typeface="微软雅黑" panose="020B0503020204020204" pitchFamily="34" charset="-122"/>
                  <a:cs typeface="Heiti SC Light" charset="-122"/>
                </a:rPr>
                <a:t>举办“马拉松”、“丰收节”等活动的同时，对其中的有趣内容重点直播</a:t>
              </a:r>
              <a:endParaRPr lang="en-GB" altLang="ja-JP" sz="1200" dirty="0">
                <a:solidFill>
                  <a:prstClr val="black"/>
                </a:solidFill>
                <a:latin typeface="微软雅黑" panose="020B0503020204020204" pitchFamily="34" charset="-122"/>
                <a:ea typeface="微软雅黑" panose="020B0503020204020204" pitchFamily="34" charset="-122"/>
                <a:cs typeface="Heiti SC Light" charset="-122"/>
              </a:endParaRPr>
            </a:p>
          </p:txBody>
        </p:sp>
        <p:sp>
          <p:nvSpPr>
            <p:cNvPr id="86" name="Rectangle 36">
              <a:extLst>
                <a:ext uri="{FF2B5EF4-FFF2-40B4-BE49-F238E27FC236}">
                  <a16:creationId xmlns:a16="http://schemas.microsoft.com/office/drawing/2014/main" id="{16983ACF-2E11-43A4-ABBC-9FDA17FCAE05}"/>
                </a:ext>
              </a:extLst>
            </p:cNvPr>
            <p:cNvSpPr/>
            <p:nvPr/>
          </p:nvSpPr>
          <p:spPr>
            <a:xfrm>
              <a:off x="1243862" y="1668894"/>
              <a:ext cx="1417526" cy="280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重大活动直播</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pic>
        <p:nvPicPr>
          <p:cNvPr id="87" name="图片 7">
            <a:extLst>
              <a:ext uri="{FF2B5EF4-FFF2-40B4-BE49-F238E27FC236}">
                <a16:creationId xmlns:a16="http://schemas.microsoft.com/office/drawing/2014/main" id="{80C37AB9-12AC-45C8-8721-4C8692A0E711}"/>
              </a:ext>
            </a:extLst>
          </p:cNvPr>
          <p:cNvPicPr>
            <a:picLocks noChangeAspect="1"/>
          </p:cNvPicPr>
          <p:nvPr/>
        </p:nvPicPr>
        <p:blipFill>
          <a:blip r:embed="rId9"/>
          <a:stretch>
            <a:fillRect/>
          </a:stretch>
        </p:blipFill>
        <p:spPr>
          <a:xfrm>
            <a:off x="4662467" y="5545113"/>
            <a:ext cx="2806845" cy="410435"/>
          </a:xfrm>
          <a:prstGeom prst="rect">
            <a:avLst/>
          </a:prstGeom>
          <a:effectLst>
            <a:outerShdw blurRad="50800" dist="38100" dir="2700000" algn="tl" rotWithShape="0">
              <a:prstClr val="black">
                <a:alpha val="40000"/>
              </a:prstClr>
            </a:outerShdw>
          </a:effectLst>
        </p:spPr>
      </p:pic>
      <p:sp>
        <p:nvSpPr>
          <p:cNvPr id="88" name="文本框 46">
            <a:extLst>
              <a:ext uri="{FF2B5EF4-FFF2-40B4-BE49-F238E27FC236}">
                <a16:creationId xmlns:a16="http://schemas.microsoft.com/office/drawing/2014/main" id="{9C56A4C5-14A5-42CD-B9BE-C4C654E2C291}"/>
              </a:ext>
            </a:extLst>
          </p:cNvPr>
          <p:cNvSpPr txBox="1"/>
          <p:nvPr/>
        </p:nvSpPr>
        <p:spPr>
          <a:xfrm>
            <a:off x="4693091" y="6078938"/>
            <a:ext cx="2205555" cy="226591"/>
          </a:xfrm>
          <a:prstGeom prst="rect">
            <a:avLst/>
          </a:prstGeom>
          <a:noFill/>
        </p:spPr>
        <p:txBody>
          <a:bodyPr wrap="square" lIns="72000" tIns="36000" rIns="72000" bIns="36000" rtlCol="0">
            <a:spAutoFit/>
          </a:bodyPr>
          <a:lstStyle/>
          <a:p>
            <a:pPr>
              <a:buClr>
                <a:srgbClr val="2D97C8"/>
              </a:buClr>
            </a:pPr>
            <a:r>
              <a:rPr lang="ja-JP" altLang="en-US" sz="1000" dirty="0">
                <a:latin typeface="Arial" panose="020B0604020202020204" pitchFamily="34" charset="0"/>
                <a:ea typeface="微软雅黑" panose="020B0503020204020204" pitchFamily="34" charset="-122"/>
                <a:cs typeface="+mn-ea"/>
                <a:sym typeface="Arial" panose="020B0604020202020204" pitchFamily="34" charset="0"/>
              </a:rPr>
              <a:t>桃花源</a:t>
            </a: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a:t>
            </a:r>
            <a:r>
              <a:rPr lang="ja-JP" altLang="en-US" sz="1000" dirty="0">
                <a:latin typeface="Arial" panose="020B0604020202020204" pitchFamily="34" charset="0"/>
                <a:ea typeface="微软雅黑" panose="020B0503020204020204" pitchFamily="34" charset="-122"/>
                <a:cs typeface="+mn-ea"/>
                <a:sym typeface="Arial" panose="020B0604020202020204" pitchFamily="34" charset="0"/>
              </a:rPr>
              <a:t>农产品答疑直播</a:t>
            </a:r>
            <a:endParaRPr lang="en-US" altLang="zh-CN"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9" name="Group 40">
            <a:extLst>
              <a:ext uri="{FF2B5EF4-FFF2-40B4-BE49-F238E27FC236}">
                <a16:creationId xmlns:a16="http://schemas.microsoft.com/office/drawing/2014/main" id="{F9DF045B-13E3-43B6-BA36-FA5F5A56FC4A}"/>
              </a:ext>
            </a:extLst>
          </p:cNvPr>
          <p:cNvGrpSpPr/>
          <p:nvPr/>
        </p:nvGrpSpPr>
        <p:grpSpPr>
          <a:xfrm>
            <a:off x="8000916" y="1612890"/>
            <a:ext cx="3567197" cy="1549198"/>
            <a:chOff x="-190304" y="1769617"/>
            <a:chExt cx="3567197" cy="1593538"/>
          </a:xfrm>
        </p:grpSpPr>
        <p:sp>
          <p:nvSpPr>
            <p:cNvPr id="90" name="Rounded Rectangle 41">
              <a:extLst>
                <a:ext uri="{FF2B5EF4-FFF2-40B4-BE49-F238E27FC236}">
                  <a16:creationId xmlns:a16="http://schemas.microsoft.com/office/drawing/2014/main" id="{4745EABD-6507-4028-8E31-291CC6A5F0E5}"/>
                </a:ext>
              </a:extLst>
            </p:cNvPr>
            <p:cNvSpPr/>
            <p:nvPr/>
          </p:nvSpPr>
          <p:spPr>
            <a:xfrm>
              <a:off x="-190304" y="1892772"/>
              <a:ext cx="3567197" cy="14703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：主</a:t>
              </a:r>
              <a:r>
                <a:rPr lang="en-US" altLang="zh-CN" sz="1200" dirty="0">
                  <a:solidFill>
                    <a:schemeClr val="tx1"/>
                  </a:solidFill>
                  <a:latin typeface="微软雅黑" panose="020B0503020204020204" pitchFamily="34" charset="-122"/>
                  <a:ea typeface="微软雅黑" panose="020B0503020204020204" pitchFamily="34" charset="-122"/>
                  <a:cs typeface="Heiti SC Light" charset="-122"/>
                </a:rPr>
                <a:t>-</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小红书</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企业</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通过</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图文、视频的形式，从攻略角度对水基金产品使用</a:t>
              </a:r>
              <a:r>
                <a:rPr lang="en-US" altLang="zh-CN" sz="1200" dirty="0">
                  <a:solidFill>
                    <a:schemeClr val="tx1"/>
                  </a:solidFill>
                  <a:latin typeface="微软雅黑" panose="020B0503020204020204" pitchFamily="34" charset="-122"/>
                  <a:ea typeface="微软雅黑" panose="020B0503020204020204" pitchFamily="34" charset="-122"/>
                  <a:cs typeface="Heiti SC Light" charset="-122"/>
                </a:rPr>
                <a:t>/</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体验进行评价，甚至打分</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p:txBody>
        </p:sp>
        <p:sp>
          <p:nvSpPr>
            <p:cNvPr id="91" name="Rectangle 42">
              <a:extLst>
                <a:ext uri="{FF2B5EF4-FFF2-40B4-BE49-F238E27FC236}">
                  <a16:creationId xmlns:a16="http://schemas.microsoft.com/office/drawing/2014/main" id="{2142ADB4-63F4-4E5A-997C-EB8B90E0BA0A}"/>
                </a:ext>
              </a:extLst>
            </p:cNvPr>
            <p:cNvSpPr/>
            <p:nvPr/>
          </p:nvSpPr>
          <p:spPr>
            <a:xfrm>
              <a:off x="902787" y="1769617"/>
              <a:ext cx="1417526" cy="221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攻略</a:t>
              </a:r>
              <a:r>
                <a:rPr lang="en-US" altLang="zh-CN" sz="1200" b="1" dirty="0">
                  <a:solidFill>
                    <a:prstClr val="black"/>
                  </a:solidFill>
                  <a:latin typeface="微软雅黑" panose="020B0503020204020204" pitchFamily="34" charset="-122"/>
                  <a:ea typeface="微软雅黑" panose="020B0503020204020204" pitchFamily="34" charset="-122"/>
                  <a:cs typeface="Heiti SC Light" charset="-122"/>
                </a:rPr>
                <a:t>/</a:t>
              </a: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种草</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grpSp>
        <p:nvGrpSpPr>
          <p:cNvPr id="92" name="Group 40">
            <a:extLst>
              <a:ext uri="{FF2B5EF4-FFF2-40B4-BE49-F238E27FC236}">
                <a16:creationId xmlns:a16="http://schemas.microsoft.com/office/drawing/2014/main" id="{04A7F0C8-BD0D-49A8-B4BC-0A9BC4B34B37}"/>
              </a:ext>
            </a:extLst>
          </p:cNvPr>
          <p:cNvGrpSpPr/>
          <p:nvPr/>
        </p:nvGrpSpPr>
        <p:grpSpPr>
          <a:xfrm>
            <a:off x="8000916" y="3458178"/>
            <a:ext cx="3567197" cy="1491468"/>
            <a:chOff x="-190304" y="1773284"/>
            <a:chExt cx="3567197" cy="1534156"/>
          </a:xfrm>
        </p:grpSpPr>
        <p:sp>
          <p:nvSpPr>
            <p:cNvPr id="93" name="Rounded Rectangle 41">
              <a:extLst>
                <a:ext uri="{FF2B5EF4-FFF2-40B4-BE49-F238E27FC236}">
                  <a16:creationId xmlns:a16="http://schemas.microsoft.com/office/drawing/2014/main" id="{842DADA0-EF82-4C11-B325-2F9EB11FE06A}"/>
                </a:ext>
              </a:extLst>
            </p:cNvPr>
            <p:cNvSpPr/>
            <p:nvPr/>
          </p:nvSpPr>
          <p:spPr>
            <a:xfrm>
              <a:off x="-190304" y="1892772"/>
              <a:ext cx="3567197" cy="14146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渠道</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：自有渠道</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marL="171450" lvl="0" indent="-171450">
                <a:spcAft>
                  <a:spcPts val="600"/>
                </a:spcAft>
                <a:buFont typeface="Arial" panose="020B0604020202020204" pitchFamily="34" charset="0"/>
                <a:buChar char="•"/>
              </a:pP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受众建议</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企业</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GB" sz="1200" dirty="0">
                  <a:solidFill>
                    <a:schemeClr val="tx1"/>
                  </a:solidFill>
                  <a:latin typeface="微软雅黑" panose="020B0503020204020204" pitchFamily="34" charset="-122"/>
                  <a:ea typeface="微软雅黑" panose="020B0503020204020204" pitchFamily="34" charset="-122"/>
                  <a:cs typeface="Heiti SC Light" charset="-122"/>
                </a:rPr>
                <a:t>大众</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a:t>
              </a:r>
              <a:r>
                <a:rPr lang="ja-JP" altLang="en-US" sz="1200" dirty="0">
                  <a:solidFill>
                    <a:schemeClr val="tx1"/>
                  </a:solidFill>
                  <a:latin typeface="微软雅黑" panose="020B0503020204020204" pitchFamily="34" charset="-122"/>
                  <a:ea typeface="微软雅黑" panose="020B0503020204020204" pitchFamily="34" charset="-122"/>
                  <a:cs typeface="Heiti SC Light" charset="-122"/>
                </a:rPr>
                <a:t>日常传播</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a:p>
              <a:pPr lvl="0">
                <a:spcAft>
                  <a:spcPts val="600"/>
                </a:spcAft>
              </a:pP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邀请客户撰写、发布产品使用</a:t>
              </a:r>
              <a:r>
                <a:rPr lang="en-US" altLang="zh-CN" sz="1200" dirty="0">
                  <a:solidFill>
                    <a:schemeClr val="tx1"/>
                  </a:solidFill>
                  <a:latin typeface="微软雅黑" panose="020B0503020204020204" pitchFamily="34" charset="-122"/>
                  <a:ea typeface="微软雅黑" panose="020B0503020204020204" pitchFamily="34" charset="-122"/>
                  <a:cs typeface="Heiti SC Light" charset="-122"/>
                </a:rPr>
                <a:t>/</a:t>
              </a:r>
              <a:r>
                <a:rPr lang="zh-CN" altLang="en-US" sz="1200" dirty="0">
                  <a:solidFill>
                    <a:schemeClr val="tx1"/>
                  </a:solidFill>
                  <a:latin typeface="微软雅黑" panose="020B0503020204020204" pitchFamily="34" charset="-122"/>
                  <a:ea typeface="微软雅黑" panose="020B0503020204020204" pitchFamily="34" charset="-122"/>
                  <a:cs typeface="Heiti SC Light" charset="-122"/>
                </a:rPr>
                <a:t>体验感受，并与之互动，刺激回流，加强口碑传播</a:t>
              </a:r>
              <a:endParaRPr lang="en-GB" altLang="ja-JP" sz="1200" dirty="0">
                <a:solidFill>
                  <a:schemeClr val="tx1"/>
                </a:solidFill>
                <a:latin typeface="微软雅黑" panose="020B0503020204020204" pitchFamily="34" charset="-122"/>
                <a:ea typeface="微软雅黑" panose="020B0503020204020204" pitchFamily="34" charset="-122"/>
                <a:cs typeface="Heiti SC Light" charset="-122"/>
              </a:endParaRPr>
            </a:p>
          </p:txBody>
        </p:sp>
        <p:sp>
          <p:nvSpPr>
            <p:cNvPr id="94" name="Rectangle 42">
              <a:extLst>
                <a:ext uri="{FF2B5EF4-FFF2-40B4-BE49-F238E27FC236}">
                  <a16:creationId xmlns:a16="http://schemas.microsoft.com/office/drawing/2014/main" id="{693D54DB-C105-4C0F-BE25-6E52637B79FA}"/>
                </a:ext>
              </a:extLst>
            </p:cNvPr>
            <p:cNvSpPr/>
            <p:nvPr/>
          </p:nvSpPr>
          <p:spPr>
            <a:xfrm>
              <a:off x="707847" y="1773284"/>
              <a:ext cx="1693858" cy="238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b="1" dirty="0">
                  <a:solidFill>
                    <a:prstClr val="black"/>
                  </a:solidFill>
                  <a:latin typeface="微软雅黑" panose="020B0503020204020204" pitchFamily="34" charset="-122"/>
                  <a:ea typeface="微软雅黑" panose="020B0503020204020204" pitchFamily="34" charset="-122"/>
                  <a:cs typeface="Heiti SC Light" charset="-122"/>
                </a:rPr>
                <a:t>客户反馈、互动内容</a:t>
              </a:r>
              <a:endParaRPr lang="en-GB" altLang="ja-JP" sz="1200" b="1" dirty="0">
                <a:solidFill>
                  <a:prstClr val="black"/>
                </a:solidFill>
                <a:latin typeface="微软雅黑" panose="020B0503020204020204" pitchFamily="34" charset="-122"/>
                <a:ea typeface="微软雅黑" panose="020B0503020204020204" pitchFamily="34" charset="-122"/>
                <a:cs typeface="Heiti SC Light" charset="-122"/>
              </a:endParaRPr>
            </a:p>
          </p:txBody>
        </p:sp>
      </p:grpSp>
      <p:pic>
        <p:nvPicPr>
          <p:cNvPr id="9" name="图片 8">
            <a:extLst>
              <a:ext uri="{FF2B5EF4-FFF2-40B4-BE49-F238E27FC236}">
                <a16:creationId xmlns:a16="http://schemas.microsoft.com/office/drawing/2014/main" id="{19455E71-4946-47B5-A575-6A3769FB82C8}"/>
              </a:ext>
            </a:extLst>
          </p:cNvPr>
          <p:cNvPicPr>
            <a:picLocks noChangeAspect="1"/>
          </p:cNvPicPr>
          <p:nvPr/>
        </p:nvPicPr>
        <p:blipFill>
          <a:blip r:embed="rId10"/>
          <a:stretch>
            <a:fillRect/>
          </a:stretch>
        </p:blipFill>
        <p:spPr>
          <a:xfrm>
            <a:off x="8354815" y="5485012"/>
            <a:ext cx="2729829" cy="470536"/>
          </a:xfrm>
          <a:prstGeom prst="rect">
            <a:avLst/>
          </a:prstGeom>
          <a:effectLst>
            <a:outerShdw blurRad="50800" dist="38100" dir="2700000" algn="tl" rotWithShape="0">
              <a:prstClr val="black">
                <a:alpha val="40000"/>
              </a:prstClr>
            </a:outerShdw>
          </a:effectLst>
        </p:spPr>
      </p:pic>
      <p:sp>
        <p:nvSpPr>
          <p:cNvPr id="95" name="文本框 46">
            <a:extLst>
              <a:ext uri="{FF2B5EF4-FFF2-40B4-BE49-F238E27FC236}">
                <a16:creationId xmlns:a16="http://schemas.microsoft.com/office/drawing/2014/main" id="{5D23A4B4-0AAD-49BF-88F5-A34975F1E7E7}"/>
              </a:ext>
            </a:extLst>
          </p:cNvPr>
          <p:cNvSpPr txBox="1"/>
          <p:nvPr/>
        </p:nvSpPr>
        <p:spPr>
          <a:xfrm>
            <a:off x="8354815" y="6078938"/>
            <a:ext cx="2205555" cy="226591"/>
          </a:xfrm>
          <a:prstGeom prst="rect">
            <a:avLst/>
          </a:prstGeom>
          <a:noFill/>
        </p:spPr>
        <p:txBody>
          <a:bodyPr wrap="square" lIns="72000" tIns="36000" rIns="72000" bIns="36000" rtlCol="0">
            <a:spAutoFit/>
          </a:bodyPr>
          <a:lstStyle/>
          <a:p>
            <a:pPr>
              <a:buClr>
                <a:srgbClr val="2D97C8"/>
              </a:buClr>
            </a:pPr>
            <a:r>
              <a:rPr lang="zh-CN" altLang="en-US" sz="1000" dirty="0">
                <a:latin typeface="Arial" panose="020B0604020202020204" pitchFamily="34" charset="0"/>
                <a:ea typeface="微软雅黑" panose="020B0503020204020204" pitchFamily="34" charset="-122"/>
                <a:cs typeface="+mn-ea"/>
                <a:sym typeface="Arial" panose="020B0604020202020204" pitchFamily="34" charset="0"/>
              </a:rPr>
              <a:t>青山村：体验回顾视频</a:t>
            </a:r>
            <a:endParaRPr lang="en-US" altLang="zh-CN" sz="1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5362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0920B-CCEA-47D4-825C-023035133147}"/>
              </a:ext>
            </a:extLst>
          </p:cNvPr>
          <p:cNvSpPr>
            <a:spLocks noGrp="1"/>
          </p:cNvSpPr>
          <p:nvPr>
            <p:ph type="title"/>
          </p:nvPr>
        </p:nvSpPr>
        <p:spPr/>
        <p:txBody>
          <a:bodyPr/>
          <a:lstStyle/>
          <a:p>
            <a:r>
              <a:rPr lang="zh-CN" altLang="en-US" dirty="0"/>
              <a:t>我们是谁？</a:t>
            </a:r>
            <a:endParaRPr lang="ca-ES" dirty="0"/>
          </a:p>
        </p:txBody>
      </p:sp>
      <p:sp>
        <p:nvSpPr>
          <p:cNvPr id="3" name="灯片编号占位符 2">
            <a:extLst>
              <a:ext uri="{FF2B5EF4-FFF2-40B4-BE49-F238E27FC236}">
                <a16:creationId xmlns:a16="http://schemas.microsoft.com/office/drawing/2014/main" id="{93D64DAA-25E1-43B0-B9F6-5CD77D945978}"/>
              </a:ext>
            </a:extLst>
          </p:cNvPr>
          <p:cNvSpPr>
            <a:spLocks noGrp="1"/>
          </p:cNvSpPr>
          <p:nvPr>
            <p:ph type="sldNum" sz="quarter" idx="14"/>
          </p:nvPr>
        </p:nvSpPr>
        <p:spPr/>
        <p:txBody>
          <a:bodyPr/>
          <a:lstStyle/>
          <a:p>
            <a:fld id="{E6049C3D-CCF1-41B9-A681-D61E0CAE4A17}" type="slidenum">
              <a:rPr lang="en-US" altLang="zh-CN" smtClean="0"/>
              <a:pPr/>
              <a:t>31</a:t>
            </a:fld>
            <a:endParaRPr lang="en-US" dirty="0"/>
          </a:p>
        </p:txBody>
      </p:sp>
      <p:sp>
        <p:nvSpPr>
          <p:cNvPr id="4" name="文本占位符 3">
            <a:extLst>
              <a:ext uri="{FF2B5EF4-FFF2-40B4-BE49-F238E27FC236}">
                <a16:creationId xmlns:a16="http://schemas.microsoft.com/office/drawing/2014/main" id="{744CE84E-5F5D-4F62-8C76-7CA5FBD9B060}"/>
              </a:ext>
            </a:extLst>
          </p:cNvPr>
          <p:cNvSpPr>
            <a:spLocks noGrp="1"/>
          </p:cNvSpPr>
          <p:nvPr>
            <p:ph type="body" sz="quarter" idx="15"/>
          </p:nvPr>
        </p:nvSpPr>
        <p:spPr/>
        <p:txBody>
          <a:bodyPr/>
          <a:lstStyle/>
          <a:p>
            <a:endParaRPr lang="ca-ES"/>
          </a:p>
        </p:txBody>
      </p:sp>
      <p:pic>
        <p:nvPicPr>
          <p:cNvPr id="15" name="图片 14">
            <a:extLst>
              <a:ext uri="{FF2B5EF4-FFF2-40B4-BE49-F238E27FC236}">
                <a16:creationId xmlns:a16="http://schemas.microsoft.com/office/drawing/2014/main" id="{C4CDC7CB-6047-463C-B13B-5765364D523C}"/>
              </a:ext>
            </a:extLst>
          </p:cNvPr>
          <p:cNvPicPr>
            <a:picLocks noChangeAspect="1"/>
          </p:cNvPicPr>
          <p:nvPr/>
        </p:nvPicPr>
        <p:blipFill rotWithShape="1">
          <a:blip r:embed="rId2"/>
          <a:srcRect l="39851"/>
          <a:stretch/>
        </p:blipFill>
        <p:spPr>
          <a:xfrm>
            <a:off x="-122359" y="0"/>
            <a:ext cx="6218359" cy="6887852"/>
          </a:xfrm>
          <a:prstGeom prst="rect">
            <a:avLst/>
          </a:prstGeom>
        </p:spPr>
      </p:pic>
      <p:pic>
        <p:nvPicPr>
          <p:cNvPr id="17" name="图片 16">
            <a:extLst>
              <a:ext uri="{FF2B5EF4-FFF2-40B4-BE49-F238E27FC236}">
                <a16:creationId xmlns:a16="http://schemas.microsoft.com/office/drawing/2014/main" id="{F6B901E4-5621-447D-983E-8AE497680E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6654" r="17027"/>
          <a:stretch/>
        </p:blipFill>
        <p:spPr>
          <a:xfrm>
            <a:off x="6096000" y="0"/>
            <a:ext cx="6096000" cy="6893896"/>
          </a:xfrm>
          <a:prstGeom prst="rect">
            <a:avLst/>
          </a:prstGeom>
        </p:spPr>
      </p:pic>
      <p:sp>
        <p:nvSpPr>
          <p:cNvPr id="20" name="矩形 19">
            <a:extLst>
              <a:ext uri="{FF2B5EF4-FFF2-40B4-BE49-F238E27FC236}">
                <a16:creationId xmlns:a16="http://schemas.microsoft.com/office/drawing/2014/main" id="{65D98AB8-4783-4C77-B351-5B040B760F19}"/>
              </a:ext>
            </a:extLst>
          </p:cNvPr>
          <p:cNvSpPr/>
          <p:nvPr/>
        </p:nvSpPr>
        <p:spPr>
          <a:xfrm>
            <a:off x="6096000" y="-17948"/>
            <a:ext cx="6096000" cy="6893895"/>
          </a:xfrm>
          <a:prstGeom prst="rect">
            <a:avLst/>
          </a:prstGeom>
          <a:solidFill>
            <a:srgbClr val="7F7F7F">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5" name="文本框 4">
            <a:extLst>
              <a:ext uri="{FF2B5EF4-FFF2-40B4-BE49-F238E27FC236}">
                <a16:creationId xmlns:a16="http://schemas.microsoft.com/office/drawing/2014/main" id="{3C6C2C56-D6C9-47D1-ACAF-860B1C4F5BCF}"/>
              </a:ext>
            </a:extLst>
          </p:cNvPr>
          <p:cNvSpPr txBox="1"/>
          <p:nvPr/>
        </p:nvSpPr>
        <p:spPr>
          <a:xfrm>
            <a:off x="3796234" y="438604"/>
            <a:ext cx="4858383" cy="1482650"/>
          </a:xfrm>
          <a:prstGeom prst="rect">
            <a:avLst/>
          </a:prstGeom>
          <a:noFill/>
        </p:spPr>
        <p:txBody>
          <a:bodyPr wrap="square" rtlCol="0">
            <a:spAutoFit/>
          </a:bodyPr>
          <a:lstStyle/>
          <a:p>
            <a:pPr algn="ctr">
              <a:lnSpc>
                <a:spcPct val="150000"/>
              </a:lnSpc>
              <a:buClr>
                <a:srgbClr val="2D97C8"/>
              </a:buClr>
            </a:pPr>
            <a:r>
              <a:rPr lang="zh-CN" altLang="en-US" sz="3200" b="1" dirty="0">
                <a:solidFill>
                  <a:schemeClr val="bg1"/>
                </a:solidFill>
                <a:latin typeface="+mn-ea"/>
                <a:cs typeface="Heiti SC Light" charset="-122"/>
              </a:rPr>
              <a:t>我们是水源地的保护者，</a:t>
            </a:r>
            <a:endParaRPr lang="en-US" altLang="zh-CN" sz="3200" b="1" dirty="0">
              <a:solidFill>
                <a:schemeClr val="bg1"/>
              </a:solidFill>
              <a:latin typeface="+mn-ea"/>
              <a:cs typeface="Heiti SC Light" charset="-122"/>
            </a:endParaRPr>
          </a:p>
          <a:p>
            <a:pPr algn="ctr">
              <a:lnSpc>
                <a:spcPct val="150000"/>
              </a:lnSpc>
              <a:buClr>
                <a:srgbClr val="2D97C8"/>
              </a:buClr>
            </a:pPr>
            <a:r>
              <a:rPr lang="zh-CN" altLang="en-US" sz="3200" b="1" dirty="0">
                <a:solidFill>
                  <a:schemeClr val="bg1"/>
                </a:solidFill>
                <a:latin typeface="+mn-ea"/>
                <a:cs typeface="Heiti SC Light" charset="-122"/>
              </a:rPr>
              <a:t>但，</a:t>
            </a:r>
            <a:endParaRPr lang="ca-ES" altLang="zh-CN" sz="3200" b="1" dirty="0">
              <a:solidFill>
                <a:schemeClr val="bg1"/>
              </a:solidFill>
              <a:latin typeface="+mn-ea"/>
              <a:cs typeface="Heiti SC Light" charset="-122"/>
            </a:endParaRPr>
          </a:p>
        </p:txBody>
      </p:sp>
      <p:sp>
        <p:nvSpPr>
          <p:cNvPr id="18" name="文本框 17">
            <a:extLst>
              <a:ext uri="{FF2B5EF4-FFF2-40B4-BE49-F238E27FC236}">
                <a16:creationId xmlns:a16="http://schemas.microsoft.com/office/drawing/2014/main" id="{3CB834C8-0C6F-41C3-81A3-9B835E7D88D6}"/>
              </a:ext>
            </a:extLst>
          </p:cNvPr>
          <p:cNvSpPr txBox="1"/>
          <p:nvPr/>
        </p:nvSpPr>
        <p:spPr>
          <a:xfrm>
            <a:off x="1496467" y="2820246"/>
            <a:ext cx="4858383" cy="584775"/>
          </a:xfrm>
          <a:prstGeom prst="rect">
            <a:avLst/>
          </a:prstGeom>
          <a:noFill/>
        </p:spPr>
        <p:txBody>
          <a:bodyPr wrap="square" rtlCol="0">
            <a:spAutoFit/>
          </a:bodyPr>
          <a:lstStyle/>
          <a:p>
            <a:pPr algn="ctr">
              <a:buClr>
                <a:srgbClr val="2D97C8"/>
              </a:buClr>
            </a:pPr>
            <a:r>
              <a:rPr lang="zh-CN" altLang="en-US" sz="3200" b="1" dirty="0">
                <a:solidFill>
                  <a:schemeClr val="bg1"/>
                </a:solidFill>
                <a:latin typeface="+mn-ea"/>
                <a:cs typeface="Heiti SC Light" charset="-122"/>
              </a:rPr>
              <a:t>我们不称自己为英雄，</a:t>
            </a:r>
            <a:endParaRPr lang="en-US" altLang="zh-CN" sz="3200" b="1" dirty="0">
              <a:solidFill>
                <a:schemeClr val="bg1"/>
              </a:solidFill>
              <a:latin typeface="+mn-ea"/>
              <a:cs typeface="Heiti SC Light" charset="-122"/>
            </a:endParaRPr>
          </a:p>
        </p:txBody>
      </p:sp>
      <p:sp>
        <p:nvSpPr>
          <p:cNvPr id="19" name="文本框 18">
            <a:extLst>
              <a:ext uri="{FF2B5EF4-FFF2-40B4-BE49-F238E27FC236}">
                <a16:creationId xmlns:a16="http://schemas.microsoft.com/office/drawing/2014/main" id="{8EB6888B-629D-4A70-AAB2-C6532FFE31BE}"/>
              </a:ext>
            </a:extLst>
          </p:cNvPr>
          <p:cNvSpPr txBox="1"/>
          <p:nvPr/>
        </p:nvSpPr>
        <p:spPr>
          <a:xfrm>
            <a:off x="7013179" y="3624424"/>
            <a:ext cx="4858383" cy="584775"/>
          </a:xfrm>
          <a:prstGeom prst="rect">
            <a:avLst/>
          </a:prstGeom>
          <a:noFill/>
        </p:spPr>
        <p:txBody>
          <a:bodyPr wrap="square" rtlCol="0">
            <a:spAutoFit/>
          </a:bodyPr>
          <a:lstStyle/>
          <a:p>
            <a:pPr algn="ctr">
              <a:buClr>
                <a:srgbClr val="2D97C8"/>
              </a:buClr>
            </a:pPr>
            <a:r>
              <a:rPr lang="zh-CN" altLang="en-US" sz="3200" b="1" dirty="0">
                <a:solidFill>
                  <a:schemeClr val="bg1"/>
                </a:solidFill>
                <a:latin typeface="+mn-ea"/>
                <a:cs typeface="Heiti SC Light" charset="-122"/>
              </a:rPr>
              <a:t>我们称自己为水的伙伴；</a:t>
            </a:r>
            <a:endParaRPr lang="ca-ES" altLang="zh-CN" sz="3200" b="1" dirty="0">
              <a:solidFill>
                <a:schemeClr val="bg1"/>
              </a:solidFill>
              <a:latin typeface="+mn-ea"/>
              <a:cs typeface="Heiti SC Light" charset="-122"/>
            </a:endParaRPr>
          </a:p>
        </p:txBody>
      </p:sp>
    </p:spTree>
    <p:extLst>
      <p:ext uri="{BB962C8B-B14F-4D97-AF65-F5344CB8AC3E}">
        <p14:creationId xmlns:p14="http://schemas.microsoft.com/office/powerpoint/2010/main" val="14883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3D64DAA-25E1-43B0-B9F6-5CD77D945978}"/>
              </a:ext>
            </a:extLst>
          </p:cNvPr>
          <p:cNvSpPr>
            <a:spLocks noGrp="1"/>
          </p:cNvSpPr>
          <p:nvPr>
            <p:ph type="sldNum" sz="quarter" idx="14"/>
          </p:nvPr>
        </p:nvSpPr>
        <p:spPr/>
        <p:txBody>
          <a:bodyPr/>
          <a:lstStyle/>
          <a:p>
            <a:fld id="{E6049C3D-CCF1-41B9-A681-D61E0CAE4A17}" type="slidenum">
              <a:rPr lang="en-US" altLang="zh-CN" smtClean="0"/>
              <a:pPr/>
              <a:t>32</a:t>
            </a:fld>
            <a:endParaRPr lang="en-US" dirty="0"/>
          </a:p>
        </p:txBody>
      </p:sp>
      <p:sp>
        <p:nvSpPr>
          <p:cNvPr id="4" name="文本占位符 3">
            <a:extLst>
              <a:ext uri="{FF2B5EF4-FFF2-40B4-BE49-F238E27FC236}">
                <a16:creationId xmlns:a16="http://schemas.microsoft.com/office/drawing/2014/main" id="{744CE84E-5F5D-4F62-8C76-7CA5FBD9B060}"/>
              </a:ext>
            </a:extLst>
          </p:cNvPr>
          <p:cNvSpPr>
            <a:spLocks noGrp="1"/>
          </p:cNvSpPr>
          <p:nvPr>
            <p:ph type="body" sz="quarter" idx="15"/>
          </p:nvPr>
        </p:nvSpPr>
        <p:spPr/>
        <p:txBody>
          <a:bodyPr/>
          <a:lstStyle/>
          <a:p>
            <a:endParaRPr lang="ca-ES"/>
          </a:p>
        </p:txBody>
      </p:sp>
      <p:pic>
        <p:nvPicPr>
          <p:cNvPr id="12" name="Picture 4" descr="A picture containing person, cake, table, food&#10;&#10;Description automatically generated">
            <a:extLst>
              <a:ext uri="{FF2B5EF4-FFF2-40B4-BE49-F238E27FC236}">
                <a16:creationId xmlns:a16="http://schemas.microsoft.com/office/drawing/2014/main" id="{A46FACFC-E964-4FF1-8A32-9214FEB1278C}"/>
              </a:ext>
            </a:extLst>
          </p:cNvPr>
          <p:cNvPicPr>
            <a:picLocks noChangeAspect="1"/>
          </p:cNvPicPr>
          <p:nvPr/>
        </p:nvPicPr>
        <p:blipFill rotWithShape="1">
          <a:blip r:embed="rId2"/>
          <a:srcRect t="7865" b="7865"/>
          <a:stretch/>
        </p:blipFill>
        <p:spPr>
          <a:xfrm>
            <a:off x="20" y="10"/>
            <a:ext cx="12191980" cy="6857990"/>
          </a:xfrm>
          <a:prstGeom prst="rect">
            <a:avLst/>
          </a:prstGeom>
          <a:noFill/>
        </p:spPr>
      </p:pic>
      <p:sp>
        <p:nvSpPr>
          <p:cNvPr id="6" name="文本框 5">
            <a:extLst>
              <a:ext uri="{FF2B5EF4-FFF2-40B4-BE49-F238E27FC236}">
                <a16:creationId xmlns:a16="http://schemas.microsoft.com/office/drawing/2014/main" id="{C4D1C26E-7DB7-4F87-9012-84325B0A9F98}"/>
              </a:ext>
            </a:extLst>
          </p:cNvPr>
          <p:cNvSpPr txBox="1"/>
          <p:nvPr/>
        </p:nvSpPr>
        <p:spPr>
          <a:xfrm>
            <a:off x="601434" y="269372"/>
            <a:ext cx="9212778" cy="3698641"/>
          </a:xfrm>
          <a:prstGeom prst="rect">
            <a:avLst/>
          </a:prstGeom>
          <a:noFill/>
        </p:spPr>
        <p:txBody>
          <a:bodyPr wrap="none" rtlCol="0">
            <a:spAutoFit/>
          </a:bodyPr>
          <a:lstStyle/>
          <a:p>
            <a:pPr>
              <a:lnSpc>
                <a:spcPct val="150000"/>
              </a:lnSpc>
              <a:buClr>
                <a:srgbClr val="2D97C8"/>
              </a:buClr>
            </a:pPr>
            <a:r>
              <a:rPr lang="zh-CN" altLang="en-US" sz="3200" b="1" dirty="0">
                <a:latin typeface="+mn-ea"/>
                <a:cs typeface="Heiti SC Light" charset="-122"/>
              </a:rPr>
              <a:t>我们相信，</a:t>
            </a:r>
            <a:endParaRPr lang="en-US" altLang="zh-CN" sz="3200" b="1" dirty="0">
              <a:latin typeface="+mn-ea"/>
              <a:cs typeface="Heiti SC Light" charset="-122"/>
            </a:endParaRPr>
          </a:p>
          <a:p>
            <a:pPr>
              <a:lnSpc>
                <a:spcPct val="150000"/>
              </a:lnSpc>
              <a:buClr>
                <a:srgbClr val="2D97C8"/>
              </a:buClr>
            </a:pPr>
            <a:r>
              <a:rPr lang="zh-CN" altLang="en-US" sz="3200" b="1" dirty="0">
                <a:latin typeface="+mn-ea"/>
                <a:cs typeface="Heiti SC Light" charset="-122"/>
              </a:rPr>
              <a:t>保护好水为未来，</a:t>
            </a:r>
            <a:endParaRPr lang="en-US" altLang="zh-CN" sz="3200" b="1" dirty="0">
              <a:latin typeface="+mn-ea"/>
              <a:cs typeface="Heiti SC Light" charset="-122"/>
            </a:endParaRPr>
          </a:p>
          <a:p>
            <a:pPr>
              <a:lnSpc>
                <a:spcPct val="150000"/>
              </a:lnSpc>
              <a:buClr>
                <a:srgbClr val="2D97C8"/>
              </a:buClr>
            </a:pPr>
            <a:r>
              <a:rPr lang="zh-CN" altLang="en-US" sz="3200" b="1" dirty="0">
                <a:latin typeface="+mn-ea"/>
                <a:cs typeface="Heiti SC Light" charset="-122"/>
              </a:rPr>
              <a:t>水源地保护是最长久的保护，</a:t>
            </a:r>
            <a:endParaRPr lang="en-US" altLang="zh-CN" sz="3200" b="1" dirty="0">
              <a:latin typeface="+mn-ea"/>
              <a:cs typeface="Heiti SC Light" charset="-122"/>
            </a:endParaRPr>
          </a:p>
          <a:p>
            <a:pPr>
              <a:lnSpc>
                <a:spcPct val="150000"/>
              </a:lnSpc>
              <a:buClr>
                <a:srgbClr val="2D97C8"/>
              </a:buClr>
            </a:pPr>
            <a:r>
              <a:rPr lang="zh-CN" altLang="en-US" sz="3200" b="1" dirty="0">
                <a:latin typeface="+mn-ea"/>
                <a:cs typeface="Heiti SC Light" charset="-122"/>
              </a:rPr>
              <a:t>因此，我们打造了最严谨专业的水源地保护方案，</a:t>
            </a:r>
            <a:endParaRPr lang="en-US" altLang="zh-CN" sz="3200" b="1" dirty="0">
              <a:latin typeface="+mn-ea"/>
              <a:cs typeface="Heiti SC Light" charset="-122"/>
            </a:endParaRPr>
          </a:p>
          <a:p>
            <a:pPr>
              <a:lnSpc>
                <a:spcPct val="150000"/>
              </a:lnSpc>
              <a:buClr>
                <a:srgbClr val="2D97C8"/>
              </a:buClr>
            </a:pPr>
            <a:r>
              <a:rPr lang="zh-CN" altLang="en-US" sz="3200" b="1" dirty="0">
                <a:latin typeface="+mn-ea"/>
                <a:cs typeface="Heiti SC Light" charset="-122"/>
              </a:rPr>
              <a:t>并坚守实施；</a:t>
            </a:r>
            <a:endParaRPr lang="en-US" altLang="zh-CN" sz="3200" b="1" dirty="0">
              <a:latin typeface="+mn-ea"/>
              <a:cs typeface="Heiti SC Light" charset="-122"/>
            </a:endParaRPr>
          </a:p>
        </p:txBody>
      </p:sp>
    </p:spTree>
    <p:extLst>
      <p:ext uri="{BB962C8B-B14F-4D97-AF65-F5344CB8AC3E}">
        <p14:creationId xmlns:p14="http://schemas.microsoft.com/office/powerpoint/2010/main" val="297831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626E-5505-48C8-9317-6E8E44C61EC9}"/>
              </a:ext>
            </a:extLst>
          </p:cNvPr>
          <p:cNvSpPr>
            <a:spLocks noGrp="1"/>
          </p:cNvSpPr>
          <p:nvPr>
            <p:ph type="title"/>
          </p:nvPr>
        </p:nvSpPr>
        <p:spPr/>
        <p:txBody>
          <a:bodyPr/>
          <a:lstStyle/>
          <a:p>
            <a:endParaRPr lang="ca-ES"/>
          </a:p>
        </p:txBody>
      </p:sp>
      <p:sp>
        <p:nvSpPr>
          <p:cNvPr id="3" name="灯片编号占位符 2">
            <a:extLst>
              <a:ext uri="{FF2B5EF4-FFF2-40B4-BE49-F238E27FC236}">
                <a16:creationId xmlns:a16="http://schemas.microsoft.com/office/drawing/2014/main" id="{111B9681-18CA-41D3-84EB-7E2240108F06}"/>
              </a:ext>
            </a:extLst>
          </p:cNvPr>
          <p:cNvSpPr>
            <a:spLocks noGrp="1"/>
          </p:cNvSpPr>
          <p:nvPr>
            <p:ph type="sldNum" sz="quarter" idx="14"/>
          </p:nvPr>
        </p:nvSpPr>
        <p:spPr/>
        <p:txBody>
          <a:bodyPr/>
          <a:lstStyle/>
          <a:p>
            <a:fld id="{E6049C3D-CCF1-41B9-A681-D61E0CAE4A17}" type="slidenum">
              <a:rPr lang="en-US" altLang="zh-CN" smtClean="0"/>
              <a:pPr/>
              <a:t>33</a:t>
            </a:fld>
            <a:endParaRPr lang="en-US" dirty="0"/>
          </a:p>
        </p:txBody>
      </p:sp>
      <p:sp>
        <p:nvSpPr>
          <p:cNvPr id="4" name="文本占位符 3">
            <a:extLst>
              <a:ext uri="{FF2B5EF4-FFF2-40B4-BE49-F238E27FC236}">
                <a16:creationId xmlns:a16="http://schemas.microsoft.com/office/drawing/2014/main" id="{7D830077-4266-4D76-AA91-D1570EB0749C}"/>
              </a:ext>
            </a:extLst>
          </p:cNvPr>
          <p:cNvSpPr>
            <a:spLocks noGrp="1"/>
          </p:cNvSpPr>
          <p:nvPr>
            <p:ph type="body" sz="quarter" idx="15"/>
          </p:nvPr>
        </p:nvSpPr>
        <p:spPr/>
        <p:txBody>
          <a:bodyPr/>
          <a:lstStyle/>
          <a:p>
            <a:endParaRPr lang="ca-ES"/>
          </a:p>
        </p:txBody>
      </p:sp>
      <p:sp>
        <p:nvSpPr>
          <p:cNvPr id="5" name="矩形 4">
            <a:extLst>
              <a:ext uri="{FF2B5EF4-FFF2-40B4-BE49-F238E27FC236}">
                <a16:creationId xmlns:a16="http://schemas.microsoft.com/office/drawing/2014/main" id="{6337BD2C-5F3A-401E-B494-B2FAB0CDEB7B}"/>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6" name="文本框 5">
            <a:extLst>
              <a:ext uri="{FF2B5EF4-FFF2-40B4-BE49-F238E27FC236}">
                <a16:creationId xmlns:a16="http://schemas.microsoft.com/office/drawing/2014/main" id="{42417590-2303-4504-96AC-49D0F7AB4BC4}"/>
              </a:ext>
            </a:extLst>
          </p:cNvPr>
          <p:cNvSpPr txBox="1"/>
          <p:nvPr/>
        </p:nvSpPr>
        <p:spPr>
          <a:xfrm>
            <a:off x="4262665" y="3057007"/>
            <a:ext cx="3666670" cy="743986"/>
          </a:xfrm>
          <a:prstGeom prst="rect">
            <a:avLst/>
          </a:prstGeom>
          <a:noFill/>
        </p:spPr>
        <p:txBody>
          <a:bodyPr wrap="square" rtlCol="0">
            <a:spAutoFit/>
          </a:bodyPr>
          <a:lstStyle/>
          <a:p>
            <a:pPr>
              <a:lnSpc>
                <a:spcPct val="150000"/>
              </a:lnSpc>
              <a:buClr>
                <a:srgbClr val="2D97C8"/>
              </a:buClr>
            </a:pPr>
            <a:r>
              <a:rPr kumimoji="1" lang="zh-CN" altLang="en-US" sz="3200" b="1" dirty="0">
                <a:solidFill>
                  <a:schemeClr val="bg1"/>
                </a:solidFill>
                <a:latin typeface="+mn-ea"/>
                <a:cs typeface="Heiti SC Light" charset="-122"/>
              </a:rPr>
              <a:t>同时，我们也提供</a:t>
            </a:r>
            <a:endParaRPr kumimoji="1" lang="en-US" altLang="zh-CN" sz="3200" b="1" dirty="0">
              <a:solidFill>
                <a:schemeClr val="bg1"/>
              </a:solidFill>
              <a:latin typeface="+mn-ea"/>
              <a:cs typeface="Heiti SC Light" charset="-122"/>
            </a:endParaRPr>
          </a:p>
        </p:txBody>
      </p:sp>
    </p:spTree>
    <p:extLst>
      <p:ext uri="{BB962C8B-B14F-4D97-AF65-F5344CB8AC3E}">
        <p14:creationId xmlns:p14="http://schemas.microsoft.com/office/powerpoint/2010/main" val="140505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3D64DAA-25E1-43B0-B9F6-5CD77D945978}"/>
              </a:ext>
            </a:extLst>
          </p:cNvPr>
          <p:cNvSpPr>
            <a:spLocks noGrp="1"/>
          </p:cNvSpPr>
          <p:nvPr>
            <p:ph type="sldNum" sz="quarter" idx="14"/>
          </p:nvPr>
        </p:nvSpPr>
        <p:spPr/>
        <p:txBody>
          <a:bodyPr/>
          <a:lstStyle/>
          <a:p>
            <a:fld id="{E6049C3D-CCF1-41B9-A681-D61E0CAE4A17}" type="slidenum">
              <a:rPr lang="en-US" altLang="zh-CN" smtClean="0"/>
              <a:pPr/>
              <a:t>34</a:t>
            </a:fld>
            <a:endParaRPr lang="en-US" dirty="0"/>
          </a:p>
        </p:txBody>
      </p:sp>
      <p:sp>
        <p:nvSpPr>
          <p:cNvPr id="4" name="文本占位符 3">
            <a:extLst>
              <a:ext uri="{FF2B5EF4-FFF2-40B4-BE49-F238E27FC236}">
                <a16:creationId xmlns:a16="http://schemas.microsoft.com/office/drawing/2014/main" id="{744CE84E-5F5D-4F62-8C76-7CA5FBD9B060}"/>
              </a:ext>
            </a:extLst>
          </p:cNvPr>
          <p:cNvSpPr>
            <a:spLocks noGrp="1"/>
          </p:cNvSpPr>
          <p:nvPr>
            <p:ph type="body" sz="quarter" idx="15"/>
          </p:nvPr>
        </p:nvSpPr>
        <p:spPr/>
        <p:txBody>
          <a:bodyPr/>
          <a:lstStyle/>
          <a:p>
            <a:endParaRPr lang="ca-ES"/>
          </a:p>
        </p:txBody>
      </p:sp>
      <p:sp>
        <p:nvSpPr>
          <p:cNvPr id="10" name="标题 9">
            <a:extLst>
              <a:ext uri="{FF2B5EF4-FFF2-40B4-BE49-F238E27FC236}">
                <a16:creationId xmlns:a16="http://schemas.microsoft.com/office/drawing/2014/main" id="{B2D62457-AE25-4264-B7D5-8E4342073885}"/>
              </a:ext>
            </a:extLst>
          </p:cNvPr>
          <p:cNvSpPr>
            <a:spLocks noGrp="1"/>
          </p:cNvSpPr>
          <p:nvPr>
            <p:ph type="title"/>
          </p:nvPr>
        </p:nvSpPr>
        <p:spPr/>
        <p:txBody>
          <a:bodyPr/>
          <a:lstStyle/>
          <a:p>
            <a:endParaRPr lang="ca-ES"/>
          </a:p>
        </p:txBody>
      </p:sp>
      <p:pic>
        <p:nvPicPr>
          <p:cNvPr id="7" name="Picture 4" descr="A picture containing table, indoor, person, food&#10;&#10;Description automatically generated">
            <a:extLst>
              <a:ext uri="{FF2B5EF4-FFF2-40B4-BE49-F238E27FC236}">
                <a16:creationId xmlns:a16="http://schemas.microsoft.com/office/drawing/2014/main" id="{5E720611-D63E-471E-8A1E-E4171EDB0F7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4" t="40310" r="-43" b="25426"/>
          <a:stretch/>
        </p:blipFill>
        <p:spPr>
          <a:xfrm>
            <a:off x="0" y="0"/>
            <a:ext cx="12192000" cy="2349795"/>
          </a:xfrm>
          <a:prstGeom prst="rect">
            <a:avLst/>
          </a:prstGeom>
          <a:noFill/>
        </p:spPr>
      </p:pic>
      <p:pic>
        <p:nvPicPr>
          <p:cNvPr id="24" name="Picture 7" descr="A group of people playing in the water&#10;&#10;Description automatically generated">
            <a:extLst>
              <a:ext uri="{FF2B5EF4-FFF2-40B4-BE49-F238E27FC236}">
                <a16:creationId xmlns:a16="http://schemas.microsoft.com/office/drawing/2014/main" id="{AAF6FF02-0A26-44CE-BC00-952AEBD445B3}"/>
              </a:ext>
            </a:extLst>
          </p:cNvPr>
          <p:cNvPicPr>
            <a:picLocks noChangeAspect="1"/>
          </p:cNvPicPr>
          <p:nvPr/>
        </p:nvPicPr>
        <p:blipFill rotWithShape="1">
          <a:blip r:embed="rId3"/>
          <a:srcRect l="-12" t="32762" r="622" b="40064"/>
          <a:stretch/>
        </p:blipFill>
        <p:spPr>
          <a:xfrm>
            <a:off x="0" y="2465887"/>
            <a:ext cx="12192000" cy="2217754"/>
          </a:xfrm>
          <a:prstGeom prst="rect">
            <a:avLst/>
          </a:prstGeom>
        </p:spPr>
      </p:pic>
      <p:pic>
        <p:nvPicPr>
          <p:cNvPr id="26" name="图片 25">
            <a:extLst>
              <a:ext uri="{FF2B5EF4-FFF2-40B4-BE49-F238E27FC236}">
                <a16:creationId xmlns:a16="http://schemas.microsoft.com/office/drawing/2014/main" id="{86D20536-76B7-410A-A7DB-7B5509AD91B4}"/>
              </a:ext>
            </a:extLst>
          </p:cNvPr>
          <p:cNvPicPr>
            <a:picLocks noChangeAspect="1"/>
          </p:cNvPicPr>
          <p:nvPr/>
        </p:nvPicPr>
        <p:blipFill rotWithShape="1">
          <a:blip r:embed="rId4"/>
          <a:srcRect t="74646" b="-1"/>
          <a:stretch/>
        </p:blipFill>
        <p:spPr>
          <a:xfrm>
            <a:off x="0" y="4798031"/>
            <a:ext cx="12192000" cy="2059968"/>
          </a:xfrm>
          <a:prstGeom prst="rect">
            <a:avLst/>
          </a:prstGeom>
        </p:spPr>
      </p:pic>
      <p:sp>
        <p:nvSpPr>
          <p:cNvPr id="27" name="矩形 26">
            <a:extLst>
              <a:ext uri="{FF2B5EF4-FFF2-40B4-BE49-F238E27FC236}">
                <a16:creationId xmlns:a16="http://schemas.microsoft.com/office/drawing/2014/main" id="{114A0AE8-09C6-464D-B916-D46BAD031645}"/>
              </a:ext>
            </a:extLst>
          </p:cNvPr>
          <p:cNvSpPr/>
          <p:nvPr/>
        </p:nvSpPr>
        <p:spPr>
          <a:xfrm>
            <a:off x="0" y="1"/>
            <a:ext cx="12191999" cy="6857999"/>
          </a:xfrm>
          <a:prstGeom prst="rect">
            <a:avLst/>
          </a:prstGeom>
          <a:solidFill>
            <a:schemeClr val="tx1">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0" name="文字方塊 10">
            <a:extLst>
              <a:ext uri="{FF2B5EF4-FFF2-40B4-BE49-F238E27FC236}">
                <a16:creationId xmlns:a16="http://schemas.microsoft.com/office/drawing/2014/main" id="{B9029E74-C382-42E7-B562-108744A1669D}"/>
              </a:ext>
            </a:extLst>
          </p:cNvPr>
          <p:cNvSpPr txBox="1"/>
          <p:nvPr/>
        </p:nvSpPr>
        <p:spPr>
          <a:xfrm>
            <a:off x="373898" y="655180"/>
            <a:ext cx="8042836" cy="499624"/>
          </a:xfrm>
          <a:prstGeom prst="rect">
            <a:avLst/>
          </a:prstGeom>
          <a:noFill/>
        </p:spPr>
        <p:txBody>
          <a:bodyPr wrap="square" lIns="0" rtlCol="0">
            <a:spAutoFit/>
          </a:bodyPr>
          <a:lstStyle/>
          <a:p>
            <a:pPr>
              <a:lnSpc>
                <a:spcPct val="150000"/>
              </a:lnSpc>
              <a:buClr>
                <a:srgbClr val="2D97C8"/>
              </a:buClr>
            </a:pPr>
            <a:r>
              <a:rPr kumimoji="1" lang="zh-CN" altLang="en-US" sz="2000" b="1" dirty="0">
                <a:solidFill>
                  <a:schemeClr val="bg1"/>
                </a:solidFill>
                <a:latin typeface="+mn-ea"/>
                <a:cs typeface="Heiti SC Light" charset="-122"/>
              </a:rPr>
              <a:t>最健康的农产品</a:t>
            </a:r>
            <a:r>
              <a:rPr kumimoji="1" lang="zh-CN" altLang="en-US" sz="2000" dirty="0">
                <a:solidFill>
                  <a:schemeClr val="bg1"/>
                </a:solidFill>
                <a:latin typeface="+mn-ea"/>
                <a:cs typeface="Heiti SC Light" charset="-122"/>
              </a:rPr>
              <a:t>：用最环保的方法，培育出最健康的产品；</a:t>
            </a:r>
            <a:endParaRPr kumimoji="1" lang="en-US" altLang="zh-CN" sz="2000" dirty="0">
              <a:solidFill>
                <a:schemeClr val="bg1"/>
              </a:solidFill>
              <a:latin typeface="+mn-ea"/>
              <a:cs typeface="Heiti SC Light" charset="-122"/>
            </a:endParaRPr>
          </a:p>
        </p:txBody>
      </p:sp>
      <p:sp>
        <p:nvSpPr>
          <p:cNvPr id="28" name="文字方塊 10">
            <a:extLst>
              <a:ext uri="{FF2B5EF4-FFF2-40B4-BE49-F238E27FC236}">
                <a16:creationId xmlns:a16="http://schemas.microsoft.com/office/drawing/2014/main" id="{DF924C8C-0D96-4EEE-8B06-5575B3A0ECC2}"/>
              </a:ext>
            </a:extLst>
          </p:cNvPr>
          <p:cNvSpPr txBox="1"/>
          <p:nvPr/>
        </p:nvSpPr>
        <p:spPr>
          <a:xfrm>
            <a:off x="373898" y="3231491"/>
            <a:ext cx="11703518" cy="499624"/>
          </a:xfrm>
          <a:prstGeom prst="rect">
            <a:avLst/>
          </a:prstGeom>
          <a:noFill/>
        </p:spPr>
        <p:txBody>
          <a:bodyPr wrap="square" lIns="0" rtlCol="0">
            <a:spAutoFit/>
          </a:bodyPr>
          <a:lstStyle/>
          <a:p>
            <a:pPr>
              <a:lnSpc>
                <a:spcPct val="150000"/>
              </a:lnSpc>
              <a:buClr>
                <a:srgbClr val="2D97C8"/>
              </a:buClr>
            </a:pPr>
            <a:r>
              <a:rPr kumimoji="1" lang="zh-CN" altLang="en-US" sz="2000" b="1" dirty="0">
                <a:solidFill>
                  <a:schemeClr val="bg1"/>
                </a:solidFill>
                <a:latin typeface="+mn-ea"/>
                <a:cs typeface="Heiti SC Light" charset="-122"/>
              </a:rPr>
              <a:t>最有趣的自然教育：</a:t>
            </a:r>
            <a:r>
              <a:rPr kumimoji="1" lang="zh-CN" altLang="en-US" sz="2000" dirty="0">
                <a:solidFill>
                  <a:schemeClr val="bg1"/>
                </a:solidFill>
                <a:latin typeface="+mn-ea"/>
                <a:cs typeface="Heiti SC Light" charset="-122"/>
              </a:rPr>
              <a:t>在自然的陪伴下，观察、分析、思考和创造，看到更丰富、更广阔的水的世界；</a:t>
            </a:r>
            <a:endParaRPr kumimoji="1" lang="en-US" altLang="zh-CN" sz="2000" dirty="0">
              <a:solidFill>
                <a:schemeClr val="bg1"/>
              </a:solidFill>
              <a:latin typeface="+mn-ea"/>
              <a:cs typeface="Heiti SC Light" charset="-122"/>
            </a:endParaRPr>
          </a:p>
        </p:txBody>
      </p:sp>
      <p:sp>
        <p:nvSpPr>
          <p:cNvPr id="29" name="文字方塊 10">
            <a:extLst>
              <a:ext uri="{FF2B5EF4-FFF2-40B4-BE49-F238E27FC236}">
                <a16:creationId xmlns:a16="http://schemas.microsoft.com/office/drawing/2014/main" id="{A411D6CE-9513-43D2-A33E-0FA9DBE762CA}"/>
              </a:ext>
            </a:extLst>
          </p:cNvPr>
          <p:cNvSpPr txBox="1"/>
          <p:nvPr/>
        </p:nvSpPr>
        <p:spPr>
          <a:xfrm>
            <a:off x="373898" y="5541339"/>
            <a:ext cx="11703518" cy="499624"/>
          </a:xfrm>
          <a:prstGeom prst="rect">
            <a:avLst/>
          </a:prstGeom>
          <a:noFill/>
        </p:spPr>
        <p:txBody>
          <a:bodyPr wrap="square" lIns="0" rtlCol="0">
            <a:spAutoFit/>
          </a:bodyPr>
          <a:lstStyle/>
          <a:p>
            <a:pPr>
              <a:lnSpc>
                <a:spcPct val="150000"/>
              </a:lnSpc>
              <a:buClr>
                <a:srgbClr val="2D97C8"/>
              </a:buClr>
            </a:pPr>
            <a:r>
              <a:rPr kumimoji="1" lang="zh-CN" altLang="en-US" sz="2000" b="1" dirty="0">
                <a:solidFill>
                  <a:schemeClr val="bg1"/>
                </a:solidFill>
                <a:latin typeface="+mn-ea"/>
                <a:cs typeface="Heiti SC Light" charset="-122"/>
              </a:rPr>
              <a:t>最精彩的体育赛事</a:t>
            </a:r>
            <a:r>
              <a:rPr kumimoji="1" lang="zh-CN" altLang="en-US" sz="2000" dirty="0">
                <a:solidFill>
                  <a:schemeClr val="bg1"/>
                </a:solidFill>
                <a:latin typeface="+mn-ea"/>
                <a:cs typeface="Heiti SC Light" charset="-122"/>
              </a:rPr>
              <a:t>：强健的体魄、顽强的意志、不断突破的精神，一起在田径场追求极致、挑战自我。</a:t>
            </a:r>
            <a:endParaRPr kumimoji="1" lang="en-US" altLang="zh-CN" sz="2000" dirty="0">
              <a:solidFill>
                <a:schemeClr val="bg1"/>
              </a:solidFill>
              <a:latin typeface="+mn-ea"/>
              <a:cs typeface="Heiti SC Light" charset="-122"/>
            </a:endParaRPr>
          </a:p>
        </p:txBody>
      </p:sp>
    </p:spTree>
    <p:extLst>
      <p:ext uri="{BB962C8B-B14F-4D97-AF65-F5344CB8AC3E}">
        <p14:creationId xmlns:p14="http://schemas.microsoft.com/office/powerpoint/2010/main" val="287016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3D64DAA-25E1-43B0-B9F6-5CD77D945978}"/>
              </a:ext>
            </a:extLst>
          </p:cNvPr>
          <p:cNvSpPr>
            <a:spLocks noGrp="1"/>
          </p:cNvSpPr>
          <p:nvPr>
            <p:ph type="sldNum" sz="quarter" idx="14"/>
          </p:nvPr>
        </p:nvSpPr>
        <p:spPr/>
        <p:txBody>
          <a:bodyPr/>
          <a:lstStyle/>
          <a:p>
            <a:fld id="{E6049C3D-CCF1-41B9-A681-D61E0CAE4A17}" type="slidenum">
              <a:rPr lang="en-US" altLang="zh-CN" smtClean="0"/>
              <a:pPr/>
              <a:t>35</a:t>
            </a:fld>
            <a:endParaRPr lang="en-US" dirty="0"/>
          </a:p>
        </p:txBody>
      </p:sp>
      <p:sp>
        <p:nvSpPr>
          <p:cNvPr id="4" name="文本占位符 3">
            <a:extLst>
              <a:ext uri="{FF2B5EF4-FFF2-40B4-BE49-F238E27FC236}">
                <a16:creationId xmlns:a16="http://schemas.microsoft.com/office/drawing/2014/main" id="{744CE84E-5F5D-4F62-8C76-7CA5FBD9B060}"/>
              </a:ext>
            </a:extLst>
          </p:cNvPr>
          <p:cNvSpPr>
            <a:spLocks noGrp="1"/>
          </p:cNvSpPr>
          <p:nvPr>
            <p:ph type="body" sz="quarter" idx="15"/>
          </p:nvPr>
        </p:nvSpPr>
        <p:spPr/>
        <p:txBody>
          <a:bodyPr/>
          <a:lstStyle/>
          <a:p>
            <a:endParaRPr lang="ca-ES"/>
          </a:p>
        </p:txBody>
      </p:sp>
      <p:sp>
        <p:nvSpPr>
          <p:cNvPr id="10" name="标题 9">
            <a:extLst>
              <a:ext uri="{FF2B5EF4-FFF2-40B4-BE49-F238E27FC236}">
                <a16:creationId xmlns:a16="http://schemas.microsoft.com/office/drawing/2014/main" id="{B2D62457-AE25-4264-B7D5-8E4342073885}"/>
              </a:ext>
            </a:extLst>
          </p:cNvPr>
          <p:cNvSpPr>
            <a:spLocks noGrp="1"/>
          </p:cNvSpPr>
          <p:nvPr>
            <p:ph type="title"/>
          </p:nvPr>
        </p:nvSpPr>
        <p:spPr/>
        <p:txBody>
          <a:bodyPr/>
          <a:lstStyle/>
          <a:p>
            <a:endParaRPr lang="ca-ES"/>
          </a:p>
        </p:txBody>
      </p:sp>
      <p:pic>
        <p:nvPicPr>
          <p:cNvPr id="12" name="Picture 4" descr="A person sitting at a table&#10;&#10;Description automatically generated">
            <a:extLst>
              <a:ext uri="{FF2B5EF4-FFF2-40B4-BE49-F238E27FC236}">
                <a16:creationId xmlns:a16="http://schemas.microsoft.com/office/drawing/2014/main" id="{911E23CE-383E-4D4D-929C-ABEF038C929B}"/>
              </a:ext>
            </a:extLst>
          </p:cNvPr>
          <p:cNvPicPr>
            <a:picLocks noChangeAspect="1"/>
          </p:cNvPicPr>
          <p:nvPr/>
        </p:nvPicPr>
        <p:blipFill rotWithShape="1">
          <a:blip r:embed="rId2"/>
          <a:srcRect b="15452"/>
          <a:stretch/>
        </p:blipFill>
        <p:spPr>
          <a:xfrm>
            <a:off x="0" y="0"/>
            <a:ext cx="12192000" cy="6858000"/>
          </a:xfrm>
          <a:prstGeom prst="rect">
            <a:avLst/>
          </a:prstGeom>
        </p:spPr>
      </p:pic>
      <p:sp>
        <p:nvSpPr>
          <p:cNvPr id="8" name="文本框 7">
            <a:extLst>
              <a:ext uri="{FF2B5EF4-FFF2-40B4-BE49-F238E27FC236}">
                <a16:creationId xmlns:a16="http://schemas.microsoft.com/office/drawing/2014/main" id="{476DA1A6-0488-41A2-A687-1C5B53E6D366}"/>
              </a:ext>
            </a:extLst>
          </p:cNvPr>
          <p:cNvSpPr txBox="1"/>
          <p:nvPr/>
        </p:nvSpPr>
        <p:spPr>
          <a:xfrm>
            <a:off x="231696" y="459297"/>
            <a:ext cx="9015045" cy="2221314"/>
          </a:xfrm>
          <a:prstGeom prst="rect">
            <a:avLst/>
          </a:prstGeom>
          <a:noFill/>
        </p:spPr>
        <p:txBody>
          <a:bodyPr wrap="square" rtlCol="0">
            <a:spAutoFit/>
          </a:bodyPr>
          <a:lstStyle/>
          <a:p>
            <a:pPr>
              <a:lnSpc>
                <a:spcPct val="150000"/>
              </a:lnSpc>
              <a:buClr>
                <a:srgbClr val="2D97C8"/>
              </a:buClr>
            </a:pPr>
            <a:r>
              <a:rPr lang="zh-CN" altLang="en-US" sz="3200" b="1" dirty="0">
                <a:latin typeface="+mn-ea"/>
                <a:cs typeface="Heiti SC Light" charset="-122"/>
              </a:rPr>
              <a:t>我们用商业的手法，实现公益的目的，</a:t>
            </a:r>
            <a:endParaRPr lang="en-US" altLang="zh-CN" sz="3200" b="1" dirty="0">
              <a:latin typeface="+mn-ea"/>
              <a:cs typeface="Heiti SC Light" charset="-122"/>
            </a:endParaRPr>
          </a:p>
          <a:p>
            <a:pPr>
              <a:lnSpc>
                <a:spcPct val="150000"/>
              </a:lnSpc>
              <a:buClr>
                <a:srgbClr val="2D97C8"/>
              </a:buClr>
            </a:pPr>
            <a:r>
              <a:rPr lang="zh-CN" altLang="en-US" sz="3200" b="1" dirty="0">
                <a:latin typeface="+mn-ea"/>
                <a:cs typeface="Heiti SC Light" charset="-122"/>
              </a:rPr>
              <a:t>以此，</a:t>
            </a:r>
            <a:endParaRPr lang="en-US" altLang="zh-CN" sz="3200" b="1" dirty="0">
              <a:latin typeface="+mn-ea"/>
              <a:cs typeface="Heiti SC Light" charset="-122"/>
            </a:endParaRPr>
          </a:p>
          <a:p>
            <a:pPr>
              <a:lnSpc>
                <a:spcPct val="150000"/>
              </a:lnSpc>
              <a:buClr>
                <a:srgbClr val="2D97C8"/>
              </a:buClr>
            </a:pPr>
            <a:r>
              <a:rPr lang="zh-CN" altLang="en-US" sz="3200" b="1" dirty="0">
                <a:latin typeface="+mn-ea"/>
                <a:cs typeface="Heiti SC Light" charset="-122"/>
              </a:rPr>
              <a:t>投资自然，将杯中一点甜传承几代人；</a:t>
            </a:r>
            <a:endParaRPr lang="en-US" altLang="zh-CN" sz="3200" b="1" dirty="0">
              <a:latin typeface="+mn-ea"/>
              <a:cs typeface="Heiti SC Light" charset="-122"/>
            </a:endParaRPr>
          </a:p>
        </p:txBody>
      </p:sp>
    </p:spTree>
    <p:extLst>
      <p:ext uri="{BB962C8B-B14F-4D97-AF65-F5344CB8AC3E}">
        <p14:creationId xmlns:p14="http://schemas.microsoft.com/office/powerpoint/2010/main" val="4705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626E-5505-48C8-9317-6E8E44C61EC9}"/>
              </a:ext>
            </a:extLst>
          </p:cNvPr>
          <p:cNvSpPr>
            <a:spLocks noGrp="1"/>
          </p:cNvSpPr>
          <p:nvPr>
            <p:ph type="title"/>
          </p:nvPr>
        </p:nvSpPr>
        <p:spPr/>
        <p:txBody>
          <a:bodyPr/>
          <a:lstStyle/>
          <a:p>
            <a:endParaRPr lang="ca-ES"/>
          </a:p>
        </p:txBody>
      </p:sp>
      <p:sp>
        <p:nvSpPr>
          <p:cNvPr id="3" name="灯片编号占位符 2">
            <a:extLst>
              <a:ext uri="{FF2B5EF4-FFF2-40B4-BE49-F238E27FC236}">
                <a16:creationId xmlns:a16="http://schemas.microsoft.com/office/drawing/2014/main" id="{111B9681-18CA-41D3-84EB-7E2240108F06}"/>
              </a:ext>
            </a:extLst>
          </p:cNvPr>
          <p:cNvSpPr>
            <a:spLocks noGrp="1"/>
          </p:cNvSpPr>
          <p:nvPr>
            <p:ph type="sldNum" sz="quarter" idx="14"/>
          </p:nvPr>
        </p:nvSpPr>
        <p:spPr/>
        <p:txBody>
          <a:bodyPr/>
          <a:lstStyle/>
          <a:p>
            <a:fld id="{E6049C3D-CCF1-41B9-A681-D61E0CAE4A17}" type="slidenum">
              <a:rPr lang="en-US" altLang="zh-CN" smtClean="0"/>
              <a:pPr/>
              <a:t>36</a:t>
            </a:fld>
            <a:endParaRPr lang="en-US" dirty="0"/>
          </a:p>
        </p:txBody>
      </p:sp>
      <p:sp>
        <p:nvSpPr>
          <p:cNvPr id="4" name="文本占位符 3">
            <a:extLst>
              <a:ext uri="{FF2B5EF4-FFF2-40B4-BE49-F238E27FC236}">
                <a16:creationId xmlns:a16="http://schemas.microsoft.com/office/drawing/2014/main" id="{7D830077-4266-4D76-AA91-D1570EB0749C}"/>
              </a:ext>
            </a:extLst>
          </p:cNvPr>
          <p:cNvSpPr>
            <a:spLocks noGrp="1"/>
          </p:cNvSpPr>
          <p:nvPr>
            <p:ph type="body" sz="quarter" idx="15"/>
          </p:nvPr>
        </p:nvSpPr>
        <p:spPr/>
        <p:txBody>
          <a:bodyPr/>
          <a:lstStyle/>
          <a:p>
            <a:endParaRPr lang="ca-ES"/>
          </a:p>
        </p:txBody>
      </p:sp>
      <p:sp>
        <p:nvSpPr>
          <p:cNvPr id="5" name="矩形 4">
            <a:extLst>
              <a:ext uri="{FF2B5EF4-FFF2-40B4-BE49-F238E27FC236}">
                <a16:creationId xmlns:a16="http://schemas.microsoft.com/office/drawing/2014/main" id="{6337BD2C-5F3A-401E-B494-B2FAB0CDEB7B}"/>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6" name="文本框 5">
            <a:extLst>
              <a:ext uri="{FF2B5EF4-FFF2-40B4-BE49-F238E27FC236}">
                <a16:creationId xmlns:a16="http://schemas.microsoft.com/office/drawing/2014/main" id="{42417590-2303-4504-96AC-49D0F7AB4BC4}"/>
              </a:ext>
            </a:extLst>
          </p:cNvPr>
          <p:cNvSpPr txBox="1"/>
          <p:nvPr/>
        </p:nvSpPr>
        <p:spPr>
          <a:xfrm>
            <a:off x="5148557" y="3136612"/>
            <a:ext cx="5033749" cy="584775"/>
          </a:xfrm>
          <a:prstGeom prst="rect">
            <a:avLst/>
          </a:prstGeom>
          <a:noFill/>
        </p:spPr>
        <p:txBody>
          <a:bodyPr wrap="square" rtlCol="0">
            <a:spAutoFit/>
          </a:bodyPr>
          <a:lstStyle/>
          <a:p>
            <a:pPr>
              <a:buClr>
                <a:srgbClr val="2D97C8"/>
              </a:buClr>
            </a:pPr>
            <a:r>
              <a:rPr lang="zh-CN" altLang="en-US" sz="3200" b="1" dirty="0">
                <a:solidFill>
                  <a:schemeClr val="bg1"/>
                </a:solidFill>
                <a:latin typeface="+mn-ea"/>
                <a:cs typeface="Heiti SC Light" charset="-122"/>
              </a:rPr>
              <a:t>我们是谁？</a:t>
            </a:r>
            <a:endParaRPr lang="ca-ES" sz="3200" b="1" dirty="0">
              <a:solidFill>
                <a:schemeClr val="bg1"/>
              </a:solidFill>
              <a:latin typeface="+mn-ea"/>
            </a:endParaRPr>
          </a:p>
        </p:txBody>
      </p:sp>
    </p:spTree>
    <p:extLst>
      <p:ext uri="{BB962C8B-B14F-4D97-AF65-F5344CB8AC3E}">
        <p14:creationId xmlns:p14="http://schemas.microsoft.com/office/powerpoint/2010/main" val="172394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3D64DAA-25E1-43B0-B9F6-5CD77D945978}"/>
              </a:ext>
            </a:extLst>
          </p:cNvPr>
          <p:cNvSpPr>
            <a:spLocks noGrp="1"/>
          </p:cNvSpPr>
          <p:nvPr>
            <p:ph type="sldNum" sz="quarter" idx="14"/>
          </p:nvPr>
        </p:nvSpPr>
        <p:spPr/>
        <p:txBody>
          <a:bodyPr/>
          <a:lstStyle/>
          <a:p>
            <a:fld id="{E6049C3D-CCF1-41B9-A681-D61E0CAE4A17}" type="slidenum">
              <a:rPr lang="en-US" altLang="zh-CN" smtClean="0"/>
              <a:pPr/>
              <a:t>37</a:t>
            </a:fld>
            <a:endParaRPr lang="en-US" dirty="0"/>
          </a:p>
        </p:txBody>
      </p:sp>
      <p:sp>
        <p:nvSpPr>
          <p:cNvPr id="4" name="文本占位符 3">
            <a:extLst>
              <a:ext uri="{FF2B5EF4-FFF2-40B4-BE49-F238E27FC236}">
                <a16:creationId xmlns:a16="http://schemas.microsoft.com/office/drawing/2014/main" id="{744CE84E-5F5D-4F62-8C76-7CA5FBD9B060}"/>
              </a:ext>
            </a:extLst>
          </p:cNvPr>
          <p:cNvSpPr>
            <a:spLocks noGrp="1"/>
          </p:cNvSpPr>
          <p:nvPr>
            <p:ph type="body" sz="quarter" idx="15"/>
          </p:nvPr>
        </p:nvSpPr>
        <p:spPr/>
        <p:txBody>
          <a:bodyPr/>
          <a:lstStyle/>
          <a:p>
            <a:endParaRPr lang="ca-ES"/>
          </a:p>
        </p:txBody>
      </p:sp>
      <p:pic>
        <p:nvPicPr>
          <p:cNvPr id="5" name="图片 4">
            <a:extLst>
              <a:ext uri="{FF2B5EF4-FFF2-40B4-BE49-F238E27FC236}">
                <a16:creationId xmlns:a16="http://schemas.microsoft.com/office/drawing/2014/main" id="{481A671C-E2E7-4FE5-8A1A-14C66C31DBD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71625" y="0"/>
            <a:ext cx="10620375" cy="6858000"/>
          </a:xfrm>
          <a:prstGeom prst="rect">
            <a:avLst/>
          </a:prstGeom>
        </p:spPr>
      </p:pic>
      <p:sp>
        <p:nvSpPr>
          <p:cNvPr id="7" name="矩形 6">
            <a:extLst>
              <a:ext uri="{FF2B5EF4-FFF2-40B4-BE49-F238E27FC236}">
                <a16:creationId xmlns:a16="http://schemas.microsoft.com/office/drawing/2014/main" id="{AD1412AD-AE7A-4A3A-80BB-1511A7377A83}"/>
              </a:ext>
            </a:extLst>
          </p:cNvPr>
          <p:cNvSpPr/>
          <p:nvPr/>
        </p:nvSpPr>
        <p:spPr>
          <a:xfrm>
            <a:off x="601434" y="6123398"/>
            <a:ext cx="1278737" cy="606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9" name="文本框 8">
            <a:extLst>
              <a:ext uri="{FF2B5EF4-FFF2-40B4-BE49-F238E27FC236}">
                <a16:creationId xmlns:a16="http://schemas.microsoft.com/office/drawing/2014/main" id="{67897266-458E-4D2B-A5A3-65DD994E3223}"/>
              </a:ext>
            </a:extLst>
          </p:cNvPr>
          <p:cNvSpPr txBox="1"/>
          <p:nvPr/>
        </p:nvSpPr>
        <p:spPr>
          <a:xfrm>
            <a:off x="601434" y="374668"/>
            <a:ext cx="5033749" cy="1482650"/>
          </a:xfrm>
          <a:prstGeom prst="rect">
            <a:avLst/>
          </a:prstGeom>
          <a:noFill/>
        </p:spPr>
        <p:txBody>
          <a:bodyPr wrap="square" rtlCol="0">
            <a:spAutoFit/>
          </a:bodyPr>
          <a:lstStyle/>
          <a:p>
            <a:pPr>
              <a:lnSpc>
                <a:spcPct val="150000"/>
              </a:lnSpc>
              <a:buClr>
                <a:srgbClr val="2D97C8"/>
              </a:buClr>
            </a:pPr>
            <a:r>
              <a:rPr lang="zh-CN" altLang="en-US" sz="3200" b="1" dirty="0">
                <a:latin typeface="+mn-ea"/>
                <a:cs typeface="Heiti SC Light" charset="-122"/>
              </a:rPr>
              <a:t>我们是千岛湖</a:t>
            </a:r>
            <a:r>
              <a:rPr lang="zh-CN" altLang="en-US" sz="3200" b="1" dirty="0">
                <a:latin typeface="+mn-ea"/>
              </a:rPr>
              <a:t>水基金</a:t>
            </a:r>
            <a:endParaRPr lang="en-US" altLang="zh-CN" sz="3200" b="1" dirty="0">
              <a:latin typeface="+mn-ea"/>
            </a:endParaRPr>
          </a:p>
          <a:p>
            <a:pPr>
              <a:lnSpc>
                <a:spcPct val="150000"/>
              </a:lnSpc>
              <a:buClr>
                <a:srgbClr val="2D97C8"/>
              </a:buClr>
            </a:pPr>
            <a:r>
              <a:rPr lang="zh-CN" altLang="en-US" sz="3200" b="1" dirty="0">
                <a:latin typeface="+mn-ea"/>
              </a:rPr>
              <a:t>欢迎来到</a:t>
            </a:r>
            <a:r>
              <a:rPr lang="en-US" altLang="zh-CN" sz="3200" b="1" dirty="0">
                <a:latin typeface="+mn-ea"/>
              </a:rPr>
              <a:t>——</a:t>
            </a:r>
            <a:r>
              <a:rPr lang="zh-CN" altLang="en-US" sz="3200" b="1" dirty="0">
                <a:latin typeface="+mn-ea"/>
              </a:rPr>
              <a:t>水基金学院</a:t>
            </a:r>
            <a:endParaRPr lang="ca-ES" sz="3200" b="1" dirty="0">
              <a:latin typeface="+mn-ea"/>
            </a:endParaRPr>
          </a:p>
        </p:txBody>
      </p:sp>
    </p:spTree>
    <p:extLst>
      <p:ext uri="{BB962C8B-B14F-4D97-AF65-F5344CB8AC3E}">
        <p14:creationId xmlns:p14="http://schemas.microsoft.com/office/powerpoint/2010/main" val="257703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9FE1095-33E6-491E-B4BF-B9DAD820894D}"/>
              </a:ext>
            </a:extLst>
          </p:cNvPr>
          <p:cNvSpPr>
            <a:spLocks noGrp="1"/>
          </p:cNvSpPr>
          <p:nvPr>
            <p:ph type="sldNum" sz="quarter" idx="14"/>
          </p:nvPr>
        </p:nvSpPr>
        <p:spPr/>
        <p:txBody>
          <a:bodyPr/>
          <a:lstStyle/>
          <a:p>
            <a:fld id="{E6049C3D-CCF1-41B9-A681-D61E0CAE4A17}" type="slidenum">
              <a:rPr lang="en-US" altLang="zh-CN" smtClean="0"/>
              <a:pPr/>
              <a:t>38</a:t>
            </a:fld>
            <a:endParaRPr lang="en-US" dirty="0"/>
          </a:p>
        </p:txBody>
      </p:sp>
      <p:sp>
        <p:nvSpPr>
          <p:cNvPr id="4" name="文本占位符 3">
            <a:extLst>
              <a:ext uri="{FF2B5EF4-FFF2-40B4-BE49-F238E27FC236}">
                <a16:creationId xmlns:a16="http://schemas.microsoft.com/office/drawing/2014/main" id="{09B1AE52-3F91-4BC1-8788-EBFA5ACB66CB}"/>
              </a:ext>
            </a:extLst>
          </p:cNvPr>
          <p:cNvSpPr>
            <a:spLocks noGrp="1"/>
          </p:cNvSpPr>
          <p:nvPr>
            <p:ph type="body" sz="quarter" idx="15"/>
          </p:nvPr>
        </p:nvSpPr>
        <p:spPr/>
        <p:txBody>
          <a:bodyPr/>
          <a:lstStyle/>
          <a:p>
            <a:endParaRPr lang="ca-ES"/>
          </a:p>
        </p:txBody>
      </p:sp>
      <p:sp>
        <p:nvSpPr>
          <p:cNvPr id="74" name="矩形 73">
            <a:extLst>
              <a:ext uri="{FF2B5EF4-FFF2-40B4-BE49-F238E27FC236}">
                <a16:creationId xmlns:a16="http://schemas.microsoft.com/office/drawing/2014/main" id="{889EFC53-437C-4F40-9405-613688321D84}"/>
              </a:ext>
            </a:extLst>
          </p:cNvPr>
          <p:cNvSpPr/>
          <p:nvPr/>
        </p:nvSpPr>
        <p:spPr>
          <a:xfrm>
            <a:off x="601434" y="6123398"/>
            <a:ext cx="1278737" cy="606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pic>
        <p:nvPicPr>
          <p:cNvPr id="75" name="图片 74">
            <a:extLst>
              <a:ext uri="{FF2B5EF4-FFF2-40B4-BE49-F238E27FC236}">
                <a16:creationId xmlns:a16="http://schemas.microsoft.com/office/drawing/2014/main" id="{955E12C0-4661-45EB-BC9F-F8416339C4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71625" y="0"/>
            <a:ext cx="10620375" cy="6858000"/>
          </a:xfrm>
          <a:prstGeom prst="rect">
            <a:avLst/>
          </a:prstGeom>
        </p:spPr>
      </p:pic>
      <p:sp>
        <p:nvSpPr>
          <p:cNvPr id="31" name="文本框 30">
            <a:extLst>
              <a:ext uri="{FF2B5EF4-FFF2-40B4-BE49-F238E27FC236}">
                <a16:creationId xmlns:a16="http://schemas.microsoft.com/office/drawing/2014/main" id="{0D563EBB-418D-41E3-A6A5-5DCCE21A986C}"/>
              </a:ext>
            </a:extLst>
          </p:cNvPr>
          <p:cNvSpPr txBox="1"/>
          <p:nvPr/>
        </p:nvSpPr>
        <p:spPr>
          <a:xfrm>
            <a:off x="6403310" y="5760463"/>
            <a:ext cx="1719279" cy="584775"/>
          </a:xfrm>
          <a:prstGeom prst="rect">
            <a:avLst/>
          </a:prstGeom>
          <a:solidFill>
            <a:schemeClr val="accent1"/>
          </a:solidFill>
        </p:spPr>
        <p:txBody>
          <a:bodyPr wrap="square" rtlCol="0">
            <a:spAutoFit/>
          </a:bodyPr>
          <a:lstStyle>
            <a:defPPr>
              <a:defRPr lang="en-US"/>
            </a:defPPr>
            <a:lvl1pPr>
              <a:buClr>
                <a:srgbClr val="2D97C8"/>
              </a:buClr>
              <a:defRPr sz="1600" b="1">
                <a:solidFill>
                  <a:schemeClr val="bg1"/>
                </a:solidFill>
                <a:latin typeface="+mn-ea"/>
                <a:cs typeface="Heiti SC Light" charset="-122"/>
              </a:defRPr>
            </a:lvl1pPr>
          </a:lstStyle>
          <a:p>
            <a:pPr algn="ctr"/>
            <a:r>
              <a:rPr lang="zh-CN" altLang="en-US" dirty="0"/>
              <a:t>水源保安室</a:t>
            </a:r>
            <a:endParaRPr lang="en-US" altLang="zh-CN" dirty="0"/>
          </a:p>
          <a:p>
            <a:pPr algn="ctr"/>
            <a:r>
              <a:rPr lang="zh-CN" altLang="en-US" b="0" dirty="0"/>
              <a:t>水源保护工作</a:t>
            </a:r>
            <a:endParaRPr lang="ca-ES" b="0" dirty="0"/>
          </a:p>
        </p:txBody>
      </p:sp>
      <p:sp>
        <p:nvSpPr>
          <p:cNvPr id="33" name="文本框 32">
            <a:extLst>
              <a:ext uri="{FF2B5EF4-FFF2-40B4-BE49-F238E27FC236}">
                <a16:creationId xmlns:a16="http://schemas.microsoft.com/office/drawing/2014/main" id="{9BCCDB69-CC40-4D06-B5FD-2BD57536D0B5}"/>
              </a:ext>
            </a:extLst>
          </p:cNvPr>
          <p:cNvSpPr txBox="1"/>
          <p:nvPr/>
        </p:nvSpPr>
        <p:spPr>
          <a:xfrm>
            <a:off x="6556555" y="4261835"/>
            <a:ext cx="1566034" cy="584775"/>
          </a:xfrm>
          <a:prstGeom prst="rect">
            <a:avLst/>
          </a:prstGeom>
          <a:solidFill>
            <a:schemeClr val="accent1"/>
          </a:solidFill>
        </p:spPr>
        <p:txBody>
          <a:bodyPr wrap="square" rtlCol="0">
            <a:spAutoFit/>
          </a:bodyPr>
          <a:lstStyle/>
          <a:p>
            <a:pPr algn="ctr">
              <a:buClr>
                <a:srgbClr val="2D97C8"/>
              </a:buClr>
            </a:pPr>
            <a:r>
              <a:rPr lang="zh-CN" altLang="en-US" sz="1600" b="1" dirty="0">
                <a:solidFill>
                  <a:schemeClr val="bg1"/>
                </a:solidFill>
                <a:latin typeface="+mn-ea"/>
                <a:cs typeface="Heiti SC Light" charset="-122"/>
              </a:rPr>
              <a:t>教室</a:t>
            </a:r>
            <a:endParaRPr lang="en-US" altLang="zh-CN" sz="1600" b="1" dirty="0">
              <a:solidFill>
                <a:schemeClr val="bg1"/>
              </a:solidFill>
              <a:latin typeface="+mn-ea"/>
              <a:cs typeface="Heiti SC Light" charset="-122"/>
            </a:endParaRPr>
          </a:p>
          <a:p>
            <a:pPr algn="ctr">
              <a:buClr>
                <a:srgbClr val="2D97C8"/>
              </a:buClr>
            </a:pPr>
            <a:r>
              <a:rPr lang="zh-CN" altLang="en-US" sz="1600" dirty="0">
                <a:solidFill>
                  <a:schemeClr val="bg1"/>
                </a:solidFill>
                <a:latin typeface="+mn-ea"/>
                <a:cs typeface="Heiti SC Light" charset="-122"/>
              </a:rPr>
              <a:t>自然教育课程</a:t>
            </a:r>
            <a:endParaRPr lang="ca-ES" sz="1600" dirty="0">
              <a:solidFill>
                <a:schemeClr val="bg1"/>
              </a:solidFill>
              <a:latin typeface="+mn-ea"/>
              <a:cs typeface="Heiti SC Light" charset="-122"/>
            </a:endParaRPr>
          </a:p>
        </p:txBody>
      </p:sp>
      <p:sp>
        <p:nvSpPr>
          <p:cNvPr id="39" name="文本框 38">
            <a:extLst>
              <a:ext uri="{FF2B5EF4-FFF2-40B4-BE49-F238E27FC236}">
                <a16:creationId xmlns:a16="http://schemas.microsoft.com/office/drawing/2014/main" id="{3A46D8D9-1C36-48E1-939C-54BFFEEC24D3}"/>
              </a:ext>
            </a:extLst>
          </p:cNvPr>
          <p:cNvSpPr txBox="1"/>
          <p:nvPr/>
        </p:nvSpPr>
        <p:spPr>
          <a:xfrm>
            <a:off x="5465559" y="3164298"/>
            <a:ext cx="1260882" cy="584775"/>
          </a:xfrm>
          <a:prstGeom prst="rect">
            <a:avLst/>
          </a:prstGeom>
          <a:solidFill>
            <a:schemeClr val="accent1"/>
          </a:solidFill>
        </p:spPr>
        <p:txBody>
          <a:bodyPr wrap="square" rtlCol="0">
            <a:spAutoFit/>
          </a:bodyPr>
          <a:lstStyle>
            <a:defPPr>
              <a:defRPr lang="en-US"/>
            </a:defPPr>
            <a:lvl1pPr>
              <a:buClr>
                <a:srgbClr val="2D97C8"/>
              </a:buClr>
              <a:defRPr sz="1600" b="1">
                <a:solidFill>
                  <a:schemeClr val="bg1"/>
                </a:solidFill>
                <a:latin typeface="+mn-ea"/>
                <a:cs typeface="Heiti SC Light" charset="-122"/>
              </a:defRPr>
            </a:lvl1pPr>
          </a:lstStyle>
          <a:p>
            <a:pPr algn="ctr"/>
            <a:r>
              <a:rPr lang="zh-CN" altLang="en-US" dirty="0"/>
              <a:t>营养食堂</a:t>
            </a:r>
            <a:endParaRPr lang="en-US" altLang="zh-CN" dirty="0"/>
          </a:p>
          <a:p>
            <a:pPr algn="ctr"/>
            <a:r>
              <a:rPr lang="zh-CN" altLang="en-US" b="0" dirty="0"/>
              <a:t>农产品</a:t>
            </a:r>
            <a:endParaRPr lang="ca-ES" b="0" dirty="0"/>
          </a:p>
        </p:txBody>
      </p:sp>
      <p:sp>
        <p:nvSpPr>
          <p:cNvPr id="42" name="文本框 41">
            <a:extLst>
              <a:ext uri="{FF2B5EF4-FFF2-40B4-BE49-F238E27FC236}">
                <a16:creationId xmlns:a16="http://schemas.microsoft.com/office/drawing/2014/main" id="{9E2FD195-3BE2-4E23-A013-91337A968E3F}"/>
              </a:ext>
            </a:extLst>
          </p:cNvPr>
          <p:cNvSpPr txBox="1"/>
          <p:nvPr/>
        </p:nvSpPr>
        <p:spPr>
          <a:xfrm>
            <a:off x="9431950" y="3188847"/>
            <a:ext cx="1188425" cy="584775"/>
          </a:xfrm>
          <a:prstGeom prst="rect">
            <a:avLst/>
          </a:prstGeom>
          <a:solidFill>
            <a:schemeClr val="accent1"/>
          </a:solidFill>
        </p:spPr>
        <p:txBody>
          <a:bodyPr wrap="square" rtlCol="0">
            <a:spAutoFit/>
          </a:bodyPr>
          <a:lstStyle>
            <a:defPPr>
              <a:defRPr lang="en-US"/>
            </a:defPPr>
            <a:lvl1pPr>
              <a:buClr>
                <a:srgbClr val="2D97C8"/>
              </a:buClr>
              <a:defRPr sz="1600" b="1">
                <a:solidFill>
                  <a:schemeClr val="bg1"/>
                </a:solidFill>
                <a:latin typeface="+mn-ea"/>
                <a:cs typeface="Heiti SC Light" charset="-122"/>
              </a:defRPr>
            </a:lvl1pPr>
          </a:lstStyle>
          <a:p>
            <a:pPr algn="ctr"/>
            <a:r>
              <a:rPr lang="zh-CN" altLang="en-US" dirty="0"/>
              <a:t>田径场</a:t>
            </a:r>
            <a:endParaRPr lang="en-US" altLang="zh-CN" dirty="0"/>
          </a:p>
          <a:p>
            <a:pPr algn="ctr"/>
            <a:r>
              <a:rPr lang="zh-CN" altLang="en-US" b="0" dirty="0"/>
              <a:t>体育赛事</a:t>
            </a:r>
            <a:endParaRPr lang="ca-ES" b="0" dirty="0"/>
          </a:p>
        </p:txBody>
      </p:sp>
      <p:sp>
        <p:nvSpPr>
          <p:cNvPr id="14" name="文本框 13">
            <a:extLst>
              <a:ext uri="{FF2B5EF4-FFF2-40B4-BE49-F238E27FC236}">
                <a16:creationId xmlns:a16="http://schemas.microsoft.com/office/drawing/2014/main" id="{6CADD718-37FF-401C-9D1B-1611D4DE570E}"/>
              </a:ext>
            </a:extLst>
          </p:cNvPr>
          <p:cNvSpPr txBox="1"/>
          <p:nvPr/>
        </p:nvSpPr>
        <p:spPr>
          <a:xfrm>
            <a:off x="491442" y="404813"/>
            <a:ext cx="2464733" cy="584775"/>
          </a:xfrm>
          <a:prstGeom prst="rect">
            <a:avLst/>
          </a:prstGeom>
          <a:noFill/>
        </p:spPr>
        <p:txBody>
          <a:bodyPr wrap="square" rtlCol="0">
            <a:spAutoFit/>
          </a:bodyPr>
          <a:lstStyle>
            <a:defPPr>
              <a:defRPr lang="en-US"/>
            </a:defPPr>
            <a:lvl1pPr>
              <a:buClr>
                <a:srgbClr val="2D97C8"/>
              </a:buClr>
              <a:defRPr sz="1600" b="1">
                <a:solidFill>
                  <a:schemeClr val="bg1"/>
                </a:solidFill>
                <a:latin typeface="+mn-ea"/>
                <a:cs typeface="Heiti SC Light" charset="-122"/>
              </a:defRPr>
            </a:lvl1pPr>
          </a:lstStyle>
          <a:p>
            <a:pPr algn="ctr"/>
            <a:r>
              <a:rPr lang="zh-CN" altLang="en-US" sz="3200" dirty="0">
                <a:solidFill>
                  <a:schemeClr val="tx1"/>
                </a:solidFill>
              </a:rPr>
              <a:t>水基金学院</a:t>
            </a:r>
            <a:endParaRPr lang="ca-ES" sz="3200" dirty="0">
              <a:solidFill>
                <a:schemeClr val="tx1"/>
              </a:solidFill>
            </a:endParaRPr>
          </a:p>
        </p:txBody>
      </p:sp>
      <p:sp>
        <p:nvSpPr>
          <p:cNvPr id="12" name="Round Single Corner Rectangle 36">
            <a:extLst>
              <a:ext uri="{FF2B5EF4-FFF2-40B4-BE49-F238E27FC236}">
                <a16:creationId xmlns:a16="http://schemas.microsoft.com/office/drawing/2014/main" id="{8D34039E-47A3-0E41-98C3-802C78359398}"/>
              </a:ext>
            </a:extLst>
          </p:cNvPr>
          <p:cNvSpPr/>
          <p:nvPr/>
        </p:nvSpPr>
        <p:spPr>
          <a:xfrm flipH="1">
            <a:off x="4843849" y="3164298"/>
            <a:ext cx="621710" cy="584775"/>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3" name="Round Single Corner Rectangle 36">
            <a:extLst>
              <a:ext uri="{FF2B5EF4-FFF2-40B4-BE49-F238E27FC236}">
                <a16:creationId xmlns:a16="http://schemas.microsoft.com/office/drawing/2014/main" id="{3175FF69-7CD5-E442-BFF2-78DEEECFFF17}"/>
              </a:ext>
            </a:extLst>
          </p:cNvPr>
          <p:cNvSpPr/>
          <p:nvPr/>
        </p:nvSpPr>
        <p:spPr>
          <a:xfrm flipH="1">
            <a:off x="5934845" y="4261835"/>
            <a:ext cx="621710" cy="584775"/>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5" name="Round Single Corner Rectangle 36">
            <a:extLst>
              <a:ext uri="{FF2B5EF4-FFF2-40B4-BE49-F238E27FC236}">
                <a16:creationId xmlns:a16="http://schemas.microsoft.com/office/drawing/2014/main" id="{9A2DDF27-89CF-B44C-8504-9FF575A88360}"/>
              </a:ext>
            </a:extLst>
          </p:cNvPr>
          <p:cNvSpPr/>
          <p:nvPr/>
        </p:nvSpPr>
        <p:spPr>
          <a:xfrm flipH="1">
            <a:off x="8810240" y="3188847"/>
            <a:ext cx="621710" cy="584775"/>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pic>
        <p:nvPicPr>
          <p:cNvPr id="7" name="Graphic 6" descr="Bug under magnifying glass">
            <a:extLst>
              <a:ext uri="{FF2B5EF4-FFF2-40B4-BE49-F238E27FC236}">
                <a16:creationId xmlns:a16="http://schemas.microsoft.com/office/drawing/2014/main" id="{CBD9F003-4531-0145-8DA5-F24B4123F3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2333" y="4312892"/>
            <a:ext cx="526733" cy="526733"/>
          </a:xfrm>
          <a:prstGeom prst="rect">
            <a:avLst/>
          </a:prstGeom>
        </p:spPr>
      </p:pic>
      <p:pic>
        <p:nvPicPr>
          <p:cNvPr id="18" name="Graphic 17" descr="Table setting">
            <a:extLst>
              <a:ext uri="{FF2B5EF4-FFF2-40B4-BE49-F238E27FC236}">
                <a16:creationId xmlns:a16="http://schemas.microsoft.com/office/drawing/2014/main" id="{9034B368-CC8C-7240-952B-B39B10F260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2316" y="3164298"/>
            <a:ext cx="584775" cy="584775"/>
          </a:xfrm>
          <a:prstGeom prst="rect">
            <a:avLst/>
          </a:prstGeom>
        </p:spPr>
      </p:pic>
      <p:pic>
        <p:nvPicPr>
          <p:cNvPr id="20" name="Graphic 19" descr="Cycling">
            <a:extLst>
              <a:ext uri="{FF2B5EF4-FFF2-40B4-BE49-F238E27FC236}">
                <a16:creationId xmlns:a16="http://schemas.microsoft.com/office/drawing/2014/main" id="{01084CA1-3E35-124B-AE29-CDA84AC4E7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4787" y="3209723"/>
            <a:ext cx="493924" cy="493924"/>
          </a:xfrm>
          <a:prstGeom prst="rect">
            <a:avLst/>
          </a:prstGeom>
        </p:spPr>
      </p:pic>
      <p:sp>
        <p:nvSpPr>
          <p:cNvPr id="27" name="Round Single Corner Rectangle 36">
            <a:extLst>
              <a:ext uri="{FF2B5EF4-FFF2-40B4-BE49-F238E27FC236}">
                <a16:creationId xmlns:a16="http://schemas.microsoft.com/office/drawing/2014/main" id="{46FC2E3F-7279-9349-9460-806941D09F78}"/>
              </a:ext>
            </a:extLst>
          </p:cNvPr>
          <p:cNvSpPr/>
          <p:nvPr/>
        </p:nvSpPr>
        <p:spPr>
          <a:xfrm flipH="1">
            <a:off x="5781600" y="5760463"/>
            <a:ext cx="621710" cy="584775"/>
          </a:xfrm>
          <a:prstGeom prst="rect">
            <a:avLst/>
          </a:prstGeom>
          <a:solidFill>
            <a:schemeClr val="accent2">
              <a:lumMod val="50000"/>
            </a:schemeClr>
          </a:solidFill>
          <a:ln w="9525" cap="flat" cmpd="sng" algn="ctr">
            <a:noFill/>
            <a:prstDash val="solid"/>
            <a:miter lim="800000"/>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NZ" sz="1350" kern="0" dirty="0" err="1">
              <a:solidFill>
                <a:srgbClr val="000000">
                  <a:lumMod val="75000"/>
                  <a:lumOff val="25000"/>
                </a:srgbClr>
              </a:solidFill>
              <a:latin typeface="微软雅黑" panose="020B0503020204020204" pitchFamily="34" charset="-122"/>
              <a:ea typeface="微软雅黑" panose="020B0503020204020204" pitchFamily="34" charset="-122"/>
            </a:endParaRPr>
          </a:p>
        </p:txBody>
      </p:sp>
      <p:pic>
        <p:nvPicPr>
          <p:cNvPr id="22" name="Graphic 21" descr="Pilot">
            <a:extLst>
              <a:ext uri="{FF2B5EF4-FFF2-40B4-BE49-F238E27FC236}">
                <a16:creationId xmlns:a16="http://schemas.microsoft.com/office/drawing/2014/main" id="{99958ECC-58BB-144F-9427-AC49378505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0068" y="5760463"/>
            <a:ext cx="584775" cy="584775"/>
          </a:xfrm>
          <a:prstGeom prst="rect">
            <a:avLst/>
          </a:prstGeom>
        </p:spPr>
      </p:pic>
    </p:spTree>
    <p:extLst>
      <p:ext uri="{BB962C8B-B14F-4D97-AF65-F5344CB8AC3E}">
        <p14:creationId xmlns:p14="http://schemas.microsoft.com/office/powerpoint/2010/main" val="80370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31D52-BDB3-4889-8E60-23A997100072}"/>
              </a:ext>
            </a:extLst>
          </p:cNvPr>
          <p:cNvSpPr>
            <a:spLocks noGrp="1"/>
          </p:cNvSpPr>
          <p:nvPr>
            <p:ph type="title"/>
          </p:nvPr>
        </p:nvSpPr>
        <p:spPr>
          <a:xfrm>
            <a:off x="601433" y="438604"/>
            <a:ext cx="10966679" cy="460800"/>
          </a:xfrm>
        </p:spPr>
        <p:txBody>
          <a:bodyPr>
            <a:noAutofit/>
          </a:bodyPr>
          <a:lstStyle/>
          <a:p>
            <a:r>
              <a:rPr lang="zh-CN" altLang="en-US" dirty="0"/>
              <a:t>微信</a:t>
            </a:r>
            <a:r>
              <a:rPr lang="en-US" altLang="zh-CN" dirty="0"/>
              <a:t>H5</a:t>
            </a:r>
            <a:r>
              <a:rPr lang="zh-CN" altLang="en-US" dirty="0"/>
              <a:t>：使用微信</a:t>
            </a:r>
            <a:r>
              <a:rPr lang="en-US" altLang="zh-CN" dirty="0"/>
              <a:t>H5</a:t>
            </a:r>
            <a:r>
              <a:rPr lang="zh-CN" altLang="en-US" dirty="0"/>
              <a:t>长图插画形式，建立“学院场景”，形象有趣介绍水基金</a:t>
            </a:r>
            <a:endParaRPr lang="ca-ES" dirty="0"/>
          </a:p>
        </p:txBody>
      </p:sp>
      <p:sp>
        <p:nvSpPr>
          <p:cNvPr id="3" name="灯片编号占位符 2">
            <a:extLst>
              <a:ext uri="{FF2B5EF4-FFF2-40B4-BE49-F238E27FC236}">
                <a16:creationId xmlns:a16="http://schemas.microsoft.com/office/drawing/2014/main" id="{189E1260-14BE-47EC-891E-D9C271908C83}"/>
              </a:ext>
            </a:extLst>
          </p:cNvPr>
          <p:cNvSpPr>
            <a:spLocks noGrp="1"/>
          </p:cNvSpPr>
          <p:nvPr>
            <p:ph type="sldNum" sz="quarter" idx="14"/>
          </p:nvPr>
        </p:nvSpPr>
        <p:spPr/>
        <p:txBody>
          <a:bodyPr/>
          <a:lstStyle/>
          <a:p>
            <a:fld id="{E6049C3D-CCF1-41B9-A681-D61E0CAE4A17}" type="slidenum">
              <a:rPr lang="en-US" altLang="zh-CN" smtClean="0"/>
              <a:pPr/>
              <a:t>39</a:t>
            </a:fld>
            <a:endParaRPr lang="en-US" dirty="0"/>
          </a:p>
        </p:txBody>
      </p:sp>
      <p:sp>
        <p:nvSpPr>
          <p:cNvPr id="4" name="文本占位符 3">
            <a:extLst>
              <a:ext uri="{FF2B5EF4-FFF2-40B4-BE49-F238E27FC236}">
                <a16:creationId xmlns:a16="http://schemas.microsoft.com/office/drawing/2014/main" id="{C04F325D-7D54-4A46-813A-832FE1012A37}"/>
              </a:ext>
            </a:extLst>
          </p:cNvPr>
          <p:cNvSpPr>
            <a:spLocks noGrp="1"/>
          </p:cNvSpPr>
          <p:nvPr>
            <p:ph type="body" sz="quarter" idx="15"/>
          </p:nvPr>
        </p:nvSpPr>
        <p:spPr/>
        <p:txBody>
          <a:bodyPr/>
          <a:lstStyle/>
          <a:p>
            <a:endParaRPr lang="ca-ES" dirty="0"/>
          </a:p>
        </p:txBody>
      </p:sp>
      <p:pic>
        <p:nvPicPr>
          <p:cNvPr id="6" name="图片 5">
            <a:extLst>
              <a:ext uri="{FF2B5EF4-FFF2-40B4-BE49-F238E27FC236}">
                <a16:creationId xmlns:a16="http://schemas.microsoft.com/office/drawing/2014/main" id="{904064D5-DDD7-40CF-A38A-C7CA0C471E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1628"/>
          <a:stretch/>
        </p:blipFill>
        <p:spPr>
          <a:xfrm rot="16200000">
            <a:off x="4818116" y="1027146"/>
            <a:ext cx="1839052" cy="2724345"/>
          </a:xfrm>
          <a:prstGeom prst="rect">
            <a:avLst/>
          </a:prstGeom>
        </p:spPr>
      </p:pic>
      <p:pic>
        <p:nvPicPr>
          <p:cNvPr id="11" name="图片 10">
            <a:extLst>
              <a:ext uri="{FF2B5EF4-FFF2-40B4-BE49-F238E27FC236}">
                <a16:creationId xmlns:a16="http://schemas.microsoft.com/office/drawing/2014/main" id="{C10DC7B6-5903-4AA0-B910-CF23DFE788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75"/>
          <a:stretch/>
        </p:blipFill>
        <p:spPr>
          <a:xfrm rot="16200000">
            <a:off x="7884987" y="638653"/>
            <a:ext cx="1819317" cy="3521065"/>
          </a:xfrm>
          <a:prstGeom prst="rect">
            <a:avLst/>
          </a:prstGeom>
        </p:spPr>
      </p:pic>
      <p:pic>
        <p:nvPicPr>
          <p:cNvPr id="14" name="图片 13">
            <a:extLst>
              <a:ext uri="{FF2B5EF4-FFF2-40B4-BE49-F238E27FC236}">
                <a16:creationId xmlns:a16="http://schemas.microsoft.com/office/drawing/2014/main" id="{3B9E0315-99C1-43B9-BB72-9A0BDF05255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4827"/>
          <a:stretch/>
        </p:blipFill>
        <p:spPr>
          <a:xfrm rot="16200000">
            <a:off x="1600520" y="493162"/>
            <a:ext cx="1839053" cy="3792313"/>
          </a:xfrm>
          <a:prstGeom prst="rect">
            <a:avLst/>
          </a:prstGeom>
        </p:spPr>
      </p:pic>
      <p:pic>
        <p:nvPicPr>
          <p:cNvPr id="17" name="图片 16">
            <a:extLst>
              <a:ext uri="{FF2B5EF4-FFF2-40B4-BE49-F238E27FC236}">
                <a16:creationId xmlns:a16="http://schemas.microsoft.com/office/drawing/2014/main" id="{FB8050CF-23A7-4A13-B05E-69243354220A}"/>
              </a:ext>
            </a:extLst>
          </p:cNvPr>
          <p:cNvPicPr>
            <a:picLocks noChangeAspect="1"/>
          </p:cNvPicPr>
          <p:nvPr/>
        </p:nvPicPr>
        <p:blipFill rotWithShape="1">
          <a:blip r:embed="rId5"/>
          <a:srcRect t="7895"/>
          <a:stretch/>
        </p:blipFill>
        <p:spPr>
          <a:xfrm rot="16200000">
            <a:off x="8757548" y="3050184"/>
            <a:ext cx="1819317" cy="3630634"/>
          </a:xfrm>
          <a:prstGeom prst="rect">
            <a:avLst/>
          </a:prstGeom>
        </p:spPr>
      </p:pic>
      <p:pic>
        <p:nvPicPr>
          <p:cNvPr id="19" name="图片 18">
            <a:extLst>
              <a:ext uri="{FF2B5EF4-FFF2-40B4-BE49-F238E27FC236}">
                <a16:creationId xmlns:a16="http://schemas.microsoft.com/office/drawing/2014/main" id="{763A725F-0B6A-4301-AEB9-A8E82ABF3872}"/>
              </a:ext>
            </a:extLst>
          </p:cNvPr>
          <p:cNvPicPr>
            <a:picLocks noChangeAspect="1"/>
          </p:cNvPicPr>
          <p:nvPr/>
        </p:nvPicPr>
        <p:blipFill rotWithShape="1">
          <a:blip r:embed="rId6"/>
          <a:srcRect t="9530" b="1144"/>
          <a:stretch/>
        </p:blipFill>
        <p:spPr>
          <a:xfrm rot="16200000">
            <a:off x="5267078" y="3105253"/>
            <a:ext cx="1819317" cy="3521065"/>
          </a:xfrm>
          <a:prstGeom prst="rect">
            <a:avLst/>
          </a:prstGeom>
        </p:spPr>
      </p:pic>
      <p:pic>
        <p:nvPicPr>
          <p:cNvPr id="34" name="图片 33">
            <a:extLst>
              <a:ext uri="{FF2B5EF4-FFF2-40B4-BE49-F238E27FC236}">
                <a16:creationId xmlns:a16="http://schemas.microsoft.com/office/drawing/2014/main" id="{C26A3E03-86A8-44D2-9E64-E432DC5A2D47}"/>
              </a:ext>
            </a:extLst>
          </p:cNvPr>
          <p:cNvPicPr>
            <a:picLocks noChangeAspect="1"/>
          </p:cNvPicPr>
          <p:nvPr/>
        </p:nvPicPr>
        <p:blipFill>
          <a:blip r:embed="rId7"/>
          <a:stretch>
            <a:fillRect/>
          </a:stretch>
        </p:blipFill>
        <p:spPr>
          <a:xfrm rot="16200000">
            <a:off x="1706948" y="2854395"/>
            <a:ext cx="1856672" cy="4022788"/>
          </a:xfrm>
          <a:prstGeom prst="rect">
            <a:avLst/>
          </a:prstGeom>
        </p:spPr>
      </p:pic>
      <p:sp>
        <p:nvSpPr>
          <p:cNvPr id="50" name="矩形 49">
            <a:extLst>
              <a:ext uri="{FF2B5EF4-FFF2-40B4-BE49-F238E27FC236}">
                <a16:creationId xmlns:a16="http://schemas.microsoft.com/office/drawing/2014/main" id="{33955002-964C-4377-9041-BD87F3CB3AEF}"/>
              </a:ext>
            </a:extLst>
          </p:cNvPr>
          <p:cNvSpPr/>
          <p:nvPr/>
        </p:nvSpPr>
        <p:spPr>
          <a:xfrm rot="20774658">
            <a:off x="364875" y="2174914"/>
            <a:ext cx="1047964" cy="3827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示例</a:t>
            </a:r>
            <a:endParaRPr lang="ca-ES" b="1" dirty="0">
              <a:solidFill>
                <a:srgbClr val="FF0000"/>
              </a:solidFill>
            </a:endParaRPr>
          </a:p>
        </p:txBody>
      </p:sp>
      <p:sp>
        <p:nvSpPr>
          <p:cNvPr id="35" name="文本框 34">
            <a:extLst>
              <a:ext uri="{FF2B5EF4-FFF2-40B4-BE49-F238E27FC236}">
                <a16:creationId xmlns:a16="http://schemas.microsoft.com/office/drawing/2014/main" id="{8F3D8268-4EEB-4495-9AA7-4741DB6BC344}"/>
              </a:ext>
            </a:extLst>
          </p:cNvPr>
          <p:cNvSpPr txBox="1"/>
          <p:nvPr/>
        </p:nvSpPr>
        <p:spPr>
          <a:xfrm>
            <a:off x="601433" y="5947937"/>
            <a:ext cx="3773790" cy="246221"/>
          </a:xfrm>
          <a:prstGeom prst="rect">
            <a:avLst/>
          </a:prstGeom>
          <a:noFill/>
        </p:spPr>
        <p:txBody>
          <a:bodyPr wrap="none" rtlCol="0">
            <a:spAutoFit/>
          </a:bodyPr>
          <a:lstStyle/>
          <a:p>
            <a:pPr>
              <a:buClr>
                <a:srgbClr val="2D97C8"/>
              </a:buClr>
            </a:pPr>
            <a:r>
              <a:rPr lang="ca-ES" sz="1000" dirty="0">
                <a:latin typeface="+mn-ea"/>
                <a:cs typeface="Heiti SC Light" charset="-122"/>
              </a:rPr>
              <a:t>http://s.auto.163.com/web/20180630_xinbaolai/index.html</a:t>
            </a:r>
          </a:p>
        </p:txBody>
      </p:sp>
    </p:spTree>
    <p:extLst>
      <p:ext uri="{BB962C8B-B14F-4D97-AF65-F5344CB8AC3E}">
        <p14:creationId xmlns:p14="http://schemas.microsoft.com/office/powerpoint/2010/main" val="170828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项目进度回顾</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4</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8" name="矩形 17">
            <a:extLst>
              <a:ext uri="{FF2B5EF4-FFF2-40B4-BE49-F238E27FC236}">
                <a16:creationId xmlns:a16="http://schemas.microsoft.com/office/drawing/2014/main" id="{AC6CBC1E-B229-452E-8B21-1024C44D1542}"/>
              </a:ext>
            </a:extLst>
          </p:cNvPr>
          <p:cNvSpPr/>
          <p:nvPr/>
        </p:nvSpPr>
        <p:spPr>
          <a:xfrm>
            <a:off x="2921595" y="4813683"/>
            <a:ext cx="8243710" cy="400095"/>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20" name="矩形 19">
            <a:extLst>
              <a:ext uri="{FF2B5EF4-FFF2-40B4-BE49-F238E27FC236}">
                <a16:creationId xmlns:a16="http://schemas.microsoft.com/office/drawing/2014/main" id="{D0E7C05E-389D-4E2B-BF7D-A884F7C242A3}"/>
              </a:ext>
            </a:extLst>
          </p:cNvPr>
          <p:cNvSpPr/>
          <p:nvPr/>
        </p:nvSpPr>
        <p:spPr>
          <a:xfrm>
            <a:off x="6391694" y="3331641"/>
            <a:ext cx="2991829"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21" name="TextBox 81">
            <a:extLst>
              <a:ext uri="{FF2B5EF4-FFF2-40B4-BE49-F238E27FC236}">
                <a16:creationId xmlns:a16="http://schemas.microsoft.com/office/drawing/2014/main" id="{FCF1B5B4-50E0-4429-B4F5-7A1B6A665AA5}"/>
              </a:ext>
            </a:extLst>
          </p:cNvPr>
          <p:cNvSpPr txBox="1"/>
          <p:nvPr/>
        </p:nvSpPr>
        <p:spPr>
          <a:xfrm>
            <a:off x="2226574" y="1095130"/>
            <a:ext cx="824586" cy="307777"/>
          </a:xfrm>
          <a:prstGeom prst="rect">
            <a:avLst/>
          </a:prstGeom>
          <a:noFill/>
        </p:spPr>
        <p:txBody>
          <a:bodyPr wrap="square" rtlCol="0">
            <a:spAutoFit/>
          </a:bodyPr>
          <a:lstStyle/>
          <a:p>
            <a:r>
              <a:rPr lang="zh-CN" altLang="en-US" sz="1400" b="1" dirty="0">
                <a:solidFill>
                  <a:srgbClr val="717171">
                    <a:lumMod val="75000"/>
                  </a:srgbClr>
                </a:solidFill>
                <a:latin typeface="+mn-ea"/>
              </a:rPr>
              <a:t>周</a:t>
            </a:r>
            <a:endParaRPr lang="en-US" altLang="zh-CN" sz="1400" b="1" dirty="0">
              <a:solidFill>
                <a:srgbClr val="717171">
                  <a:lumMod val="75000"/>
                </a:srgbClr>
              </a:solidFill>
              <a:latin typeface="+mn-ea"/>
            </a:endParaRPr>
          </a:p>
        </p:txBody>
      </p:sp>
      <p:cxnSp>
        <p:nvCxnSpPr>
          <p:cNvPr id="22" name="Straight Connector 185">
            <a:extLst>
              <a:ext uri="{FF2B5EF4-FFF2-40B4-BE49-F238E27FC236}">
                <a16:creationId xmlns:a16="http://schemas.microsoft.com/office/drawing/2014/main" id="{D88F392E-1551-420E-857D-7D1C667A2485}"/>
              </a:ext>
            </a:extLst>
          </p:cNvPr>
          <p:cNvCxnSpPr/>
          <p:nvPr/>
        </p:nvCxnSpPr>
        <p:spPr>
          <a:xfrm>
            <a:off x="11165305" y="1226836"/>
            <a:ext cx="0" cy="4950400"/>
          </a:xfrm>
          <a:prstGeom prst="line">
            <a:avLst/>
          </a:prstGeom>
          <a:noFill/>
          <a:ln w="9525" cap="flat" cmpd="sng" algn="ctr">
            <a:solidFill>
              <a:sysClr val="window" lastClr="FFFFFF">
                <a:lumMod val="85000"/>
              </a:sysClr>
            </a:solidFill>
            <a:prstDash val="dash"/>
          </a:ln>
          <a:effectLst/>
        </p:spPr>
      </p:cxnSp>
      <p:sp>
        <p:nvSpPr>
          <p:cNvPr id="23" name="TextBox 95">
            <a:extLst>
              <a:ext uri="{FF2B5EF4-FFF2-40B4-BE49-F238E27FC236}">
                <a16:creationId xmlns:a16="http://schemas.microsoft.com/office/drawing/2014/main" id="{9EC4B23E-90E2-4D1D-B168-B1DC4560C5E5}"/>
              </a:ext>
            </a:extLst>
          </p:cNvPr>
          <p:cNvSpPr txBox="1"/>
          <p:nvPr/>
        </p:nvSpPr>
        <p:spPr>
          <a:xfrm>
            <a:off x="10621007"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13</a:t>
            </a:r>
          </a:p>
        </p:txBody>
      </p:sp>
      <p:cxnSp>
        <p:nvCxnSpPr>
          <p:cNvPr id="24" name="Straight Connector 57">
            <a:extLst>
              <a:ext uri="{FF2B5EF4-FFF2-40B4-BE49-F238E27FC236}">
                <a16:creationId xmlns:a16="http://schemas.microsoft.com/office/drawing/2014/main" id="{C11B6727-A43D-495F-B900-3FED6551486F}"/>
              </a:ext>
            </a:extLst>
          </p:cNvPr>
          <p:cNvCxnSpPr/>
          <p:nvPr/>
        </p:nvCxnSpPr>
        <p:spPr>
          <a:xfrm>
            <a:off x="9973083" y="1226836"/>
            <a:ext cx="0" cy="4950400"/>
          </a:xfrm>
          <a:prstGeom prst="line">
            <a:avLst/>
          </a:prstGeom>
          <a:noFill/>
          <a:ln w="9525" cap="flat" cmpd="sng" algn="ctr">
            <a:solidFill>
              <a:sysClr val="window" lastClr="FFFFFF">
                <a:lumMod val="85000"/>
              </a:sysClr>
            </a:solidFill>
            <a:prstDash val="dash"/>
          </a:ln>
          <a:effectLst/>
        </p:spPr>
      </p:cxnSp>
      <p:cxnSp>
        <p:nvCxnSpPr>
          <p:cNvPr id="25" name="Straight Connector 146">
            <a:extLst>
              <a:ext uri="{FF2B5EF4-FFF2-40B4-BE49-F238E27FC236}">
                <a16:creationId xmlns:a16="http://schemas.microsoft.com/office/drawing/2014/main" id="{7D7F54A7-241C-4A54-AA42-6B4D0688F6F5}"/>
              </a:ext>
            </a:extLst>
          </p:cNvPr>
          <p:cNvCxnSpPr/>
          <p:nvPr/>
        </p:nvCxnSpPr>
        <p:spPr>
          <a:xfrm>
            <a:off x="4011973" y="1249019"/>
            <a:ext cx="0" cy="4928217"/>
          </a:xfrm>
          <a:prstGeom prst="line">
            <a:avLst/>
          </a:prstGeom>
          <a:noFill/>
          <a:ln w="9525" cap="flat" cmpd="sng" algn="ctr">
            <a:solidFill>
              <a:sysClr val="window" lastClr="FFFFFF">
                <a:lumMod val="85000"/>
              </a:sysClr>
            </a:solidFill>
            <a:prstDash val="dash"/>
          </a:ln>
          <a:effectLst/>
        </p:spPr>
      </p:cxnSp>
      <p:cxnSp>
        <p:nvCxnSpPr>
          <p:cNvPr id="26" name="Straight Connector 186">
            <a:extLst>
              <a:ext uri="{FF2B5EF4-FFF2-40B4-BE49-F238E27FC236}">
                <a16:creationId xmlns:a16="http://schemas.microsoft.com/office/drawing/2014/main" id="{F2FE1D81-2FEC-4FB4-87A3-02EBB7E19082}"/>
              </a:ext>
            </a:extLst>
          </p:cNvPr>
          <p:cNvCxnSpPr/>
          <p:nvPr/>
        </p:nvCxnSpPr>
        <p:spPr>
          <a:xfrm>
            <a:off x="9376972" y="1226836"/>
            <a:ext cx="0" cy="4950400"/>
          </a:xfrm>
          <a:prstGeom prst="line">
            <a:avLst/>
          </a:prstGeom>
          <a:noFill/>
          <a:ln w="9525" cap="flat" cmpd="sng" algn="ctr">
            <a:solidFill>
              <a:sysClr val="window" lastClr="FFFFFF">
                <a:lumMod val="85000"/>
              </a:sysClr>
            </a:solidFill>
            <a:prstDash val="dash"/>
          </a:ln>
          <a:effectLst/>
        </p:spPr>
      </p:cxnSp>
      <p:cxnSp>
        <p:nvCxnSpPr>
          <p:cNvPr id="27" name="Straight Connector 187">
            <a:extLst>
              <a:ext uri="{FF2B5EF4-FFF2-40B4-BE49-F238E27FC236}">
                <a16:creationId xmlns:a16="http://schemas.microsoft.com/office/drawing/2014/main" id="{E843E98C-1F76-4268-9848-6D4D7D818DEF}"/>
              </a:ext>
            </a:extLst>
          </p:cNvPr>
          <p:cNvCxnSpPr/>
          <p:nvPr/>
        </p:nvCxnSpPr>
        <p:spPr>
          <a:xfrm>
            <a:off x="8780861" y="1226836"/>
            <a:ext cx="0" cy="4950400"/>
          </a:xfrm>
          <a:prstGeom prst="line">
            <a:avLst/>
          </a:prstGeom>
          <a:noFill/>
          <a:ln w="9525" cap="flat" cmpd="sng" algn="ctr">
            <a:solidFill>
              <a:sysClr val="window" lastClr="FFFFFF">
                <a:lumMod val="85000"/>
              </a:sysClr>
            </a:solidFill>
            <a:prstDash val="dash"/>
          </a:ln>
          <a:effectLst/>
        </p:spPr>
      </p:cxnSp>
      <p:cxnSp>
        <p:nvCxnSpPr>
          <p:cNvPr id="28" name="Straight Connector 188">
            <a:extLst>
              <a:ext uri="{FF2B5EF4-FFF2-40B4-BE49-F238E27FC236}">
                <a16:creationId xmlns:a16="http://schemas.microsoft.com/office/drawing/2014/main" id="{411975BE-AA37-40EC-B9B1-EEC8B78887E7}"/>
              </a:ext>
            </a:extLst>
          </p:cNvPr>
          <p:cNvCxnSpPr/>
          <p:nvPr/>
        </p:nvCxnSpPr>
        <p:spPr>
          <a:xfrm>
            <a:off x="7588639" y="1226836"/>
            <a:ext cx="0" cy="4874393"/>
          </a:xfrm>
          <a:prstGeom prst="line">
            <a:avLst/>
          </a:prstGeom>
          <a:noFill/>
          <a:ln w="9525" cap="flat" cmpd="sng" algn="ctr">
            <a:solidFill>
              <a:sysClr val="window" lastClr="FFFFFF">
                <a:lumMod val="85000"/>
              </a:sysClr>
            </a:solidFill>
            <a:prstDash val="dash"/>
          </a:ln>
          <a:effectLst/>
        </p:spPr>
      </p:cxnSp>
      <p:cxnSp>
        <p:nvCxnSpPr>
          <p:cNvPr id="29" name="Straight Connector 189">
            <a:extLst>
              <a:ext uri="{FF2B5EF4-FFF2-40B4-BE49-F238E27FC236}">
                <a16:creationId xmlns:a16="http://schemas.microsoft.com/office/drawing/2014/main" id="{8D15D8EE-E2E8-4165-8330-151009C4E2B9}"/>
              </a:ext>
            </a:extLst>
          </p:cNvPr>
          <p:cNvCxnSpPr/>
          <p:nvPr/>
        </p:nvCxnSpPr>
        <p:spPr>
          <a:xfrm>
            <a:off x="5204195" y="1226836"/>
            <a:ext cx="0" cy="4950400"/>
          </a:xfrm>
          <a:prstGeom prst="line">
            <a:avLst/>
          </a:prstGeom>
          <a:noFill/>
          <a:ln w="9525" cap="flat" cmpd="sng" algn="ctr">
            <a:solidFill>
              <a:sysClr val="window" lastClr="FFFFFF">
                <a:lumMod val="85000"/>
              </a:sysClr>
            </a:solidFill>
            <a:prstDash val="dash"/>
          </a:ln>
          <a:effectLst/>
        </p:spPr>
      </p:cxnSp>
      <p:cxnSp>
        <p:nvCxnSpPr>
          <p:cNvPr id="30" name="Straight Connector 39">
            <a:extLst>
              <a:ext uri="{FF2B5EF4-FFF2-40B4-BE49-F238E27FC236}">
                <a16:creationId xmlns:a16="http://schemas.microsoft.com/office/drawing/2014/main" id="{741C8F91-99CE-4197-9E70-120EA801C399}"/>
              </a:ext>
            </a:extLst>
          </p:cNvPr>
          <p:cNvCxnSpPr/>
          <p:nvPr/>
        </p:nvCxnSpPr>
        <p:spPr>
          <a:xfrm>
            <a:off x="3415862" y="1226836"/>
            <a:ext cx="0" cy="4950400"/>
          </a:xfrm>
          <a:prstGeom prst="line">
            <a:avLst/>
          </a:prstGeom>
          <a:noFill/>
          <a:ln w="9525" cap="flat" cmpd="sng" algn="ctr">
            <a:solidFill>
              <a:sysClr val="window" lastClr="FFFFFF">
                <a:lumMod val="85000"/>
              </a:sysClr>
            </a:solidFill>
            <a:prstDash val="dash"/>
          </a:ln>
          <a:effectLst/>
        </p:spPr>
      </p:cxnSp>
      <p:cxnSp>
        <p:nvCxnSpPr>
          <p:cNvPr id="31" name="Straight Connector 52">
            <a:extLst>
              <a:ext uri="{FF2B5EF4-FFF2-40B4-BE49-F238E27FC236}">
                <a16:creationId xmlns:a16="http://schemas.microsoft.com/office/drawing/2014/main" id="{4C54DBF4-5104-4244-AC6D-3BB06602B3FE}"/>
              </a:ext>
            </a:extLst>
          </p:cNvPr>
          <p:cNvCxnSpPr/>
          <p:nvPr/>
        </p:nvCxnSpPr>
        <p:spPr>
          <a:xfrm>
            <a:off x="8184751" y="1226836"/>
            <a:ext cx="0" cy="4950400"/>
          </a:xfrm>
          <a:prstGeom prst="line">
            <a:avLst/>
          </a:prstGeom>
          <a:noFill/>
          <a:ln w="9525" cap="flat" cmpd="sng" algn="ctr">
            <a:solidFill>
              <a:sysClr val="window" lastClr="FFFFFF">
                <a:lumMod val="85000"/>
              </a:sysClr>
            </a:solidFill>
            <a:prstDash val="dash"/>
          </a:ln>
          <a:effectLst/>
        </p:spPr>
      </p:cxnSp>
      <p:cxnSp>
        <p:nvCxnSpPr>
          <p:cNvPr id="32" name="Straight Connector 53">
            <a:extLst>
              <a:ext uri="{FF2B5EF4-FFF2-40B4-BE49-F238E27FC236}">
                <a16:creationId xmlns:a16="http://schemas.microsoft.com/office/drawing/2014/main" id="{F2355633-B80D-4177-B81C-63F6737BAF5B}"/>
              </a:ext>
            </a:extLst>
          </p:cNvPr>
          <p:cNvCxnSpPr/>
          <p:nvPr/>
        </p:nvCxnSpPr>
        <p:spPr>
          <a:xfrm>
            <a:off x="5800306" y="1226836"/>
            <a:ext cx="0" cy="4950400"/>
          </a:xfrm>
          <a:prstGeom prst="line">
            <a:avLst/>
          </a:prstGeom>
          <a:noFill/>
          <a:ln w="9525" cap="flat" cmpd="sng" algn="ctr">
            <a:solidFill>
              <a:sysClr val="window" lastClr="FFFFFF">
                <a:lumMod val="85000"/>
              </a:sysClr>
            </a:solidFill>
            <a:prstDash val="dash"/>
          </a:ln>
          <a:effectLst/>
        </p:spPr>
      </p:cxnSp>
      <p:cxnSp>
        <p:nvCxnSpPr>
          <p:cNvPr id="34" name="Straight Connector 56">
            <a:extLst>
              <a:ext uri="{FF2B5EF4-FFF2-40B4-BE49-F238E27FC236}">
                <a16:creationId xmlns:a16="http://schemas.microsoft.com/office/drawing/2014/main" id="{2A3F9E8D-7B9A-4546-815B-3440AEF32888}"/>
              </a:ext>
            </a:extLst>
          </p:cNvPr>
          <p:cNvCxnSpPr/>
          <p:nvPr/>
        </p:nvCxnSpPr>
        <p:spPr>
          <a:xfrm>
            <a:off x="6992528" y="1226836"/>
            <a:ext cx="0" cy="4950400"/>
          </a:xfrm>
          <a:prstGeom prst="line">
            <a:avLst/>
          </a:prstGeom>
          <a:noFill/>
          <a:ln w="9525" cap="flat" cmpd="sng" algn="ctr">
            <a:solidFill>
              <a:sysClr val="window" lastClr="FFFFFF">
                <a:lumMod val="85000"/>
              </a:sysClr>
            </a:solidFill>
            <a:prstDash val="dash"/>
          </a:ln>
          <a:effectLst/>
        </p:spPr>
      </p:cxnSp>
      <p:cxnSp>
        <p:nvCxnSpPr>
          <p:cNvPr id="35" name="Straight Connector 74">
            <a:extLst>
              <a:ext uri="{FF2B5EF4-FFF2-40B4-BE49-F238E27FC236}">
                <a16:creationId xmlns:a16="http://schemas.microsoft.com/office/drawing/2014/main" id="{45DE3B75-432B-4B0A-B721-CBFB1CF9F5FA}"/>
              </a:ext>
            </a:extLst>
          </p:cNvPr>
          <p:cNvCxnSpPr/>
          <p:nvPr/>
        </p:nvCxnSpPr>
        <p:spPr>
          <a:xfrm>
            <a:off x="4608084" y="1249019"/>
            <a:ext cx="0" cy="4928217"/>
          </a:xfrm>
          <a:prstGeom prst="line">
            <a:avLst/>
          </a:prstGeom>
          <a:noFill/>
          <a:ln w="9525" cap="flat" cmpd="sng" algn="ctr">
            <a:solidFill>
              <a:sysClr val="window" lastClr="FFFFFF">
                <a:lumMod val="85000"/>
              </a:sysClr>
            </a:solidFill>
            <a:prstDash val="dash"/>
          </a:ln>
          <a:effectLst/>
        </p:spPr>
      </p:cxnSp>
      <p:sp>
        <p:nvSpPr>
          <p:cNvPr id="36" name="TextBox 82">
            <a:extLst>
              <a:ext uri="{FF2B5EF4-FFF2-40B4-BE49-F238E27FC236}">
                <a16:creationId xmlns:a16="http://schemas.microsoft.com/office/drawing/2014/main" id="{794E4A54-2EE3-402B-9679-E548C780C893}"/>
              </a:ext>
            </a:extLst>
          </p:cNvPr>
          <p:cNvSpPr txBox="1"/>
          <p:nvPr/>
        </p:nvSpPr>
        <p:spPr>
          <a:xfrm>
            <a:off x="3468372"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a:t>
            </a:r>
          </a:p>
        </p:txBody>
      </p:sp>
      <p:sp>
        <p:nvSpPr>
          <p:cNvPr id="37" name="TextBox 83">
            <a:extLst>
              <a:ext uri="{FF2B5EF4-FFF2-40B4-BE49-F238E27FC236}">
                <a16:creationId xmlns:a16="http://schemas.microsoft.com/office/drawing/2014/main" id="{07C3AD38-3FDE-4917-AD09-919D8E0ECA79}"/>
              </a:ext>
            </a:extLst>
          </p:cNvPr>
          <p:cNvSpPr txBox="1"/>
          <p:nvPr/>
        </p:nvSpPr>
        <p:spPr>
          <a:xfrm>
            <a:off x="4064425"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2</a:t>
            </a:r>
          </a:p>
        </p:txBody>
      </p:sp>
      <p:sp>
        <p:nvSpPr>
          <p:cNvPr id="38" name="TextBox 84">
            <a:extLst>
              <a:ext uri="{FF2B5EF4-FFF2-40B4-BE49-F238E27FC236}">
                <a16:creationId xmlns:a16="http://schemas.microsoft.com/office/drawing/2014/main" id="{C008874B-FE0E-431E-BC10-0C23CCBE5C7B}"/>
              </a:ext>
            </a:extLst>
          </p:cNvPr>
          <p:cNvSpPr txBox="1"/>
          <p:nvPr/>
        </p:nvSpPr>
        <p:spPr>
          <a:xfrm>
            <a:off x="4660478"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3</a:t>
            </a:r>
          </a:p>
        </p:txBody>
      </p:sp>
      <p:sp>
        <p:nvSpPr>
          <p:cNvPr id="39" name="TextBox 85">
            <a:extLst>
              <a:ext uri="{FF2B5EF4-FFF2-40B4-BE49-F238E27FC236}">
                <a16:creationId xmlns:a16="http://schemas.microsoft.com/office/drawing/2014/main" id="{DF510C24-A974-4072-8090-E5CB4BFF57D4}"/>
              </a:ext>
            </a:extLst>
          </p:cNvPr>
          <p:cNvSpPr txBox="1"/>
          <p:nvPr/>
        </p:nvSpPr>
        <p:spPr>
          <a:xfrm>
            <a:off x="5256531"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4</a:t>
            </a:r>
          </a:p>
        </p:txBody>
      </p:sp>
      <p:sp>
        <p:nvSpPr>
          <p:cNvPr id="40" name="TextBox 86">
            <a:extLst>
              <a:ext uri="{FF2B5EF4-FFF2-40B4-BE49-F238E27FC236}">
                <a16:creationId xmlns:a16="http://schemas.microsoft.com/office/drawing/2014/main" id="{D2774771-F5FC-411D-B0EC-C02A205F8D29}"/>
              </a:ext>
            </a:extLst>
          </p:cNvPr>
          <p:cNvSpPr txBox="1"/>
          <p:nvPr/>
        </p:nvSpPr>
        <p:spPr>
          <a:xfrm>
            <a:off x="5852584"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5</a:t>
            </a:r>
          </a:p>
        </p:txBody>
      </p:sp>
      <p:sp>
        <p:nvSpPr>
          <p:cNvPr id="41" name="TextBox 87">
            <a:extLst>
              <a:ext uri="{FF2B5EF4-FFF2-40B4-BE49-F238E27FC236}">
                <a16:creationId xmlns:a16="http://schemas.microsoft.com/office/drawing/2014/main" id="{DC55B836-67C6-49D4-914A-9A18F5F64C1A}"/>
              </a:ext>
            </a:extLst>
          </p:cNvPr>
          <p:cNvSpPr txBox="1"/>
          <p:nvPr/>
        </p:nvSpPr>
        <p:spPr>
          <a:xfrm>
            <a:off x="6448636"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6</a:t>
            </a:r>
          </a:p>
        </p:txBody>
      </p:sp>
      <p:sp>
        <p:nvSpPr>
          <p:cNvPr id="42" name="TextBox 88">
            <a:extLst>
              <a:ext uri="{FF2B5EF4-FFF2-40B4-BE49-F238E27FC236}">
                <a16:creationId xmlns:a16="http://schemas.microsoft.com/office/drawing/2014/main" id="{BBCD5947-E4BD-45C0-B77E-E06F3BC88272}"/>
              </a:ext>
            </a:extLst>
          </p:cNvPr>
          <p:cNvSpPr txBox="1"/>
          <p:nvPr/>
        </p:nvSpPr>
        <p:spPr>
          <a:xfrm>
            <a:off x="7044689"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7</a:t>
            </a:r>
          </a:p>
        </p:txBody>
      </p:sp>
      <p:sp>
        <p:nvSpPr>
          <p:cNvPr id="43" name="TextBox 89">
            <a:extLst>
              <a:ext uri="{FF2B5EF4-FFF2-40B4-BE49-F238E27FC236}">
                <a16:creationId xmlns:a16="http://schemas.microsoft.com/office/drawing/2014/main" id="{E0252851-5AD0-4EEF-8B38-A99D786DEF28}"/>
              </a:ext>
            </a:extLst>
          </p:cNvPr>
          <p:cNvSpPr txBox="1"/>
          <p:nvPr/>
        </p:nvSpPr>
        <p:spPr>
          <a:xfrm>
            <a:off x="7640743"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8</a:t>
            </a:r>
          </a:p>
        </p:txBody>
      </p:sp>
      <p:sp>
        <p:nvSpPr>
          <p:cNvPr id="44" name="TextBox 90">
            <a:extLst>
              <a:ext uri="{FF2B5EF4-FFF2-40B4-BE49-F238E27FC236}">
                <a16:creationId xmlns:a16="http://schemas.microsoft.com/office/drawing/2014/main" id="{AB1E4E9B-8FD1-43D2-8B00-595705687D3E}"/>
              </a:ext>
            </a:extLst>
          </p:cNvPr>
          <p:cNvSpPr txBox="1"/>
          <p:nvPr/>
        </p:nvSpPr>
        <p:spPr>
          <a:xfrm>
            <a:off x="8236795"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9</a:t>
            </a:r>
          </a:p>
        </p:txBody>
      </p:sp>
      <p:sp>
        <p:nvSpPr>
          <p:cNvPr id="45" name="TextBox 91">
            <a:extLst>
              <a:ext uri="{FF2B5EF4-FFF2-40B4-BE49-F238E27FC236}">
                <a16:creationId xmlns:a16="http://schemas.microsoft.com/office/drawing/2014/main" id="{2731E762-6540-453A-9BE7-7AEF9F7AD46C}"/>
              </a:ext>
            </a:extLst>
          </p:cNvPr>
          <p:cNvSpPr txBox="1"/>
          <p:nvPr/>
        </p:nvSpPr>
        <p:spPr>
          <a:xfrm>
            <a:off x="8832848"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10</a:t>
            </a:r>
          </a:p>
        </p:txBody>
      </p:sp>
      <p:sp>
        <p:nvSpPr>
          <p:cNvPr id="46" name="TextBox 93">
            <a:extLst>
              <a:ext uri="{FF2B5EF4-FFF2-40B4-BE49-F238E27FC236}">
                <a16:creationId xmlns:a16="http://schemas.microsoft.com/office/drawing/2014/main" id="{407F1ACB-73F7-4113-95FA-BE30730D541C}"/>
              </a:ext>
            </a:extLst>
          </p:cNvPr>
          <p:cNvSpPr txBox="1"/>
          <p:nvPr/>
        </p:nvSpPr>
        <p:spPr>
          <a:xfrm>
            <a:off x="9428900"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11</a:t>
            </a:r>
          </a:p>
        </p:txBody>
      </p:sp>
      <p:sp>
        <p:nvSpPr>
          <p:cNvPr id="47" name="TextBox 94">
            <a:extLst>
              <a:ext uri="{FF2B5EF4-FFF2-40B4-BE49-F238E27FC236}">
                <a16:creationId xmlns:a16="http://schemas.microsoft.com/office/drawing/2014/main" id="{035BD5D5-EA41-47CF-98C3-5031D4D9D131}"/>
              </a:ext>
            </a:extLst>
          </p:cNvPr>
          <p:cNvSpPr txBox="1"/>
          <p:nvPr/>
        </p:nvSpPr>
        <p:spPr>
          <a:xfrm>
            <a:off x="10024953"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12</a:t>
            </a:r>
          </a:p>
        </p:txBody>
      </p:sp>
      <p:sp>
        <p:nvSpPr>
          <p:cNvPr id="48" name="TextBox 97">
            <a:extLst>
              <a:ext uri="{FF2B5EF4-FFF2-40B4-BE49-F238E27FC236}">
                <a16:creationId xmlns:a16="http://schemas.microsoft.com/office/drawing/2014/main" id="{6FD42892-4783-44E1-B496-9340CBB0B042}"/>
              </a:ext>
            </a:extLst>
          </p:cNvPr>
          <p:cNvSpPr txBox="1"/>
          <p:nvPr/>
        </p:nvSpPr>
        <p:spPr>
          <a:xfrm>
            <a:off x="2921185"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0</a:t>
            </a:r>
          </a:p>
        </p:txBody>
      </p:sp>
      <p:cxnSp>
        <p:nvCxnSpPr>
          <p:cNvPr id="49" name="Straight Connector 117">
            <a:extLst>
              <a:ext uri="{FF2B5EF4-FFF2-40B4-BE49-F238E27FC236}">
                <a16:creationId xmlns:a16="http://schemas.microsoft.com/office/drawing/2014/main" id="{A9E33539-95CE-4B21-BC73-791DC4CFCA29}"/>
              </a:ext>
            </a:extLst>
          </p:cNvPr>
          <p:cNvCxnSpPr>
            <a:cxnSpLocks/>
          </p:cNvCxnSpPr>
          <p:nvPr/>
        </p:nvCxnSpPr>
        <p:spPr>
          <a:xfrm>
            <a:off x="10569194" y="1018290"/>
            <a:ext cx="0" cy="5162588"/>
          </a:xfrm>
          <a:prstGeom prst="line">
            <a:avLst/>
          </a:prstGeom>
          <a:noFill/>
          <a:ln w="9525" cap="flat" cmpd="sng" algn="ctr">
            <a:solidFill>
              <a:sysClr val="window" lastClr="FFFFFF">
                <a:lumMod val="85000"/>
              </a:sysClr>
            </a:solidFill>
            <a:prstDash val="dash"/>
          </a:ln>
          <a:effectLst/>
        </p:spPr>
      </p:cxnSp>
      <p:sp>
        <p:nvSpPr>
          <p:cNvPr id="50" name="TextBox 103">
            <a:extLst>
              <a:ext uri="{FF2B5EF4-FFF2-40B4-BE49-F238E27FC236}">
                <a16:creationId xmlns:a16="http://schemas.microsoft.com/office/drawing/2014/main" id="{53760E90-46CD-4DDD-B60A-4BE550048F9D}"/>
              </a:ext>
            </a:extLst>
          </p:cNvPr>
          <p:cNvSpPr txBox="1"/>
          <p:nvPr/>
        </p:nvSpPr>
        <p:spPr>
          <a:xfrm>
            <a:off x="8574685" y="2929940"/>
            <a:ext cx="1851380" cy="338532"/>
          </a:xfrm>
          <a:prstGeom prst="rect">
            <a:avLst/>
          </a:prstGeom>
          <a:noFill/>
        </p:spPr>
        <p:txBody>
          <a:bodyPr wrap="square" lIns="121899" tIns="60949" rIns="121899" bIns="60949" rtlCol="0">
            <a:spAutoFit/>
          </a:bodyPr>
          <a:lstStyle/>
          <a:p>
            <a:pPr algn="ct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传播策略制定</a:t>
            </a:r>
            <a:endParaRPr 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72">
            <a:extLst>
              <a:ext uri="{FF2B5EF4-FFF2-40B4-BE49-F238E27FC236}">
                <a16:creationId xmlns:a16="http://schemas.microsoft.com/office/drawing/2014/main" id="{6EBC21C8-FB72-497E-96A4-7BC8CA03852A}"/>
              </a:ext>
            </a:extLst>
          </p:cNvPr>
          <p:cNvSpPr/>
          <p:nvPr/>
        </p:nvSpPr>
        <p:spPr>
          <a:xfrm>
            <a:off x="643829" y="1828761"/>
            <a:ext cx="2277356" cy="420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内外分析与品牌定位</a:t>
            </a:r>
            <a:endParaRPr lang="en-GB" altLang="zh-CN" sz="1400" b="1" dirty="0">
              <a:solidFill>
                <a:prstClr val="white"/>
              </a:solidFill>
              <a:latin typeface="+mn-ea"/>
              <a:cs typeface="Arial" panose="020B0604020202020204" pitchFamily="34" charset="0"/>
            </a:endParaRPr>
          </a:p>
        </p:txBody>
      </p:sp>
      <p:sp>
        <p:nvSpPr>
          <p:cNvPr id="52" name="Rectangle 73">
            <a:extLst>
              <a:ext uri="{FF2B5EF4-FFF2-40B4-BE49-F238E27FC236}">
                <a16:creationId xmlns:a16="http://schemas.microsoft.com/office/drawing/2014/main" id="{4441F402-F322-4163-8176-EC8A843F2FEE}"/>
              </a:ext>
            </a:extLst>
          </p:cNvPr>
          <p:cNvSpPr/>
          <p:nvPr/>
        </p:nvSpPr>
        <p:spPr>
          <a:xfrm>
            <a:off x="338704" y="1828761"/>
            <a:ext cx="305125" cy="4206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1</a:t>
            </a:r>
            <a:endParaRPr lang="zh-CN" altLang="en-US" sz="1400" b="1" dirty="0">
              <a:solidFill>
                <a:prstClr val="white"/>
              </a:solidFill>
              <a:latin typeface="+mn-ea"/>
              <a:cs typeface="Arial" panose="020B0604020202020204" pitchFamily="34" charset="0"/>
            </a:endParaRPr>
          </a:p>
        </p:txBody>
      </p:sp>
      <p:sp useBgFill="1">
        <p:nvSpPr>
          <p:cNvPr id="53" name="Text Placeholder 21">
            <a:extLst>
              <a:ext uri="{FF2B5EF4-FFF2-40B4-BE49-F238E27FC236}">
                <a16:creationId xmlns:a16="http://schemas.microsoft.com/office/drawing/2014/main" id="{BAA561D7-6A62-4AD5-9B23-5E6909D34663}"/>
              </a:ext>
            </a:extLst>
          </p:cNvPr>
          <p:cNvSpPr>
            <a:spLocks noGrp="1"/>
          </p:cNvSpPr>
          <p:nvPr>
            <p:custDataLst>
              <p:tags r:id="rId1"/>
            </p:custDataLst>
          </p:nvPr>
        </p:nvSpPr>
        <p:spPr bwMode="auto">
          <a:xfrm>
            <a:off x="9090876" y="2763756"/>
            <a:ext cx="762000" cy="132360"/>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nSpc>
                <a:spcPct val="100000"/>
              </a:lnSpc>
              <a:spcBef>
                <a:spcPct val="0"/>
              </a:spcBef>
              <a:buFont typeface="Wingdings" pitchFamily="2" charset="2"/>
              <a:buNone/>
            </a:pPr>
            <a:r>
              <a:rPr lang="en-US" altLang="zh-CN" sz="1200" i="1" dirty="0">
                <a:solidFill>
                  <a:srgbClr val="000000"/>
                </a:solidFill>
                <a:sym typeface="+mn-lt"/>
              </a:rPr>
              <a:t>31 May 2020</a:t>
            </a:r>
            <a:endParaRPr lang="en-US" sz="1200" i="1" dirty="0">
              <a:solidFill>
                <a:srgbClr val="000000"/>
              </a:solidFill>
              <a:sym typeface="+mn-lt"/>
            </a:endParaRPr>
          </a:p>
        </p:txBody>
      </p:sp>
      <p:sp>
        <p:nvSpPr>
          <p:cNvPr id="54" name="矩形 53">
            <a:extLst>
              <a:ext uri="{FF2B5EF4-FFF2-40B4-BE49-F238E27FC236}">
                <a16:creationId xmlns:a16="http://schemas.microsoft.com/office/drawing/2014/main" id="{D0093378-6A21-4F30-8C0E-FDF063D96B04}"/>
              </a:ext>
            </a:extLst>
          </p:cNvPr>
          <p:cNvSpPr/>
          <p:nvPr/>
        </p:nvSpPr>
        <p:spPr>
          <a:xfrm>
            <a:off x="338704" y="2265165"/>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机构内部梳理</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受众分析</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对标分析</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品牌定位整合与工作坊</a:t>
            </a:r>
          </a:p>
        </p:txBody>
      </p:sp>
      <p:sp>
        <p:nvSpPr>
          <p:cNvPr id="55" name="矩形 54">
            <a:extLst>
              <a:ext uri="{FF2B5EF4-FFF2-40B4-BE49-F238E27FC236}">
                <a16:creationId xmlns:a16="http://schemas.microsoft.com/office/drawing/2014/main" id="{34D1B676-7B34-4CCE-B165-EDCB8583D4B0}"/>
              </a:ext>
            </a:extLst>
          </p:cNvPr>
          <p:cNvSpPr/>
          <p:nvPr/>
        </p:nvSpPr>
        <p:spPr>
          <a:xfrm>
            <a:off x="338704" y="3761211"/>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品牌故事完善</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品牌传播策略制定</a:t>
            </a:r>
          </a:p>
        </p:txBody>
      </p:sp>
      <p:sp>
        <p:nvSpPr>
          <p:cNvPr id="56" name="矩形 55">
            <a:extLst>
              <a:ext uri="{FF2B5EF4-FFF2-40B4-BE49-F238E27FC236}">
                <a16:creationId xmlns:a16="http://schemas.microsoft.com/office/drawing/2014/main" id="{A7362717-B763-4328-9123-412CA5F5C0A2}"/>
              </a:ext>
            </a:extLst>
          </p:cNvPr>
          <p:cNvSpPr/>
          <p:nvPr/>
        </p:nvSpPr>
        <p:spPr>
          <a:xfrm>
            <a:off x="338704" y="5228879"/>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短期传播策略细化及重点活动建议</a:t>
            </a:r>
          </a:p>
        </p:txBody>
      </p:sp>
      <p:sp>
        <p:nvSpPr>
          <p:cNvPr id="57" name="矩形 56">
            <a:extLst>
              <a:ext uri="{FF2B5EF4-FFF2-40B4-BE49-F238E27FC236}">
                <a16:creationId xmlns:a16="http://schemas.microsoft.com/office/drawing/2014/main" id="{236E83F9-DA9D-4B66-A8CA-326F327F9973}"/>
              </a:ext>
            </a:extLst>
          </p:cNvPr>
          <p:cNvSpPr/>
          <p:nvPr/>
        </p:nvSpPr>
        <p:spPr>
          <a:xfrm>
            <a:off x="2921185" y="1850604"/>
            <a:ext cx="4666872" cy="3996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58" name="TextBox 76">
            <a:extLst>
              <a:ext uri="{FF2B5EF4-FFF2-40B4-BE49-F238E27FC236}">
                <a16:creationId xmlns:a16="http://schemas.microsoft.com/office/drawing/2014/main" id="{50B1287B-6206-4AF9-9D03-2840B18EBD9D}"/>
              </a:ext>
            </a:extLst>
          </p:cNvPr>
          <p:cNvSpPr txBox="1"/>
          <p:nvPr/>
        </p:nvSpPr>
        <p:spPr>
          <a:xfrm>
            <a:off x="2899173" y="1542633"/>
            <a:ext cx="2696577" cy="338532"/>
          </a:xfrm>
          <a:prstGeom prst="rect">
            <a:avLst/>
          </a:prstGeom>
          <a:noFill/>
        </p:spPr>
        <p:txBody>
          <a:bodyPr wrap="square" lIns="121899" tIns="60949" rIns="121899" bIns="60949" rtlCol="0">
            <a:spAutoFit/>
          </a:bodyPr>
          <a:lstStyle/>
          <a:p>
            <a:pP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项目启动会</a:t>
            </a:r>
            <a:endParaRPr 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9" name="Straight Connector 78">
            <a:extLst>
              <a:ext uri="{FF2B5EF4-FFF2-40B4-BE49-F238E27FC236}">
                <a16:creationId xmlns:a16="http://schemas.microsoft.com/office/drawing/2014/main" id="{62F3B71E-1655-4567-B962-52D7D709587F}"/>
              </a:ext>
            </a:extLst>
          </p:cNvPr>
          <p:cNvCxnSpPr>
            <a:cxnSpLocks/>
          </p:cNvCxnSpPr>
          <p:nvPr/>
        </p:nvCxnSpPr>
        <p:spPr>
          <a:xfrm>
            <a:off x="3310623" y="2042913"/>
            <a:ext cx="4090655" cy="0"/>
          </a:xfrm>
          <a:prstGeom prst="line">
            <a:avLst/>
          </a:prstGeom>
          <a:noFill/>
          <a:ln w="76200" cap="rnd" cmpd="sng" algn="ctr">
            <a:solidFill>
              <a:schemeClr val="accent1"/>
            </a:solidFill>
            <a:prstDash val="solid"/>
          </a:ln>
          <a:effectLst/>
        </p:spPr>
      </p:cxnSp>
      <p:sp>
        <p:nvSpPr>
          <p:cNvPr id="60" name="Oval 161">
            <a:extLst>
              <a:ext uri="{FF2B5EF4-FFF2-40B4-BE49-F238E27FC236}">
                <a16:creationId xmlns:a16="http://schemas.microsoft.com/office/drawing/2014/main" id="{80E7DDDD-A6B9-44C1-8994-7AB88ACEF69F}"/>
              </a:ext>
            </a:extLst>
          </p:cNvPr>
          <p:cNvSpPr/>
          <p:nvPr/>
        </p:nvSpPr>
        <p:spPr>
          <a:xfrm>
            <a:off x="2938508" y="1862912"/>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00" dirty="0">
              <a:solidFill>
                <a:srgbClr val="FFFFFF"/>
              </a:solidFill>
              <a:latin typeface="Arial" panose="020B0604020202020204" pitchFamily="34" charset="0"/>
              <a:ea typeface="微软雅黑" panose="020B0503020204020204" pitchFamily="34" charset="-122"/>
            </a:endParaRPr>
          </a:p>
        </p:txBody>
      </p:sp>
      <p:sp>
        <p:nvSpPr>
          <p:cNvPr id="61" name="Oval 161">
            <a:extLst>
              <a:ext uri="{FF2B5EF4-FFF2-40B4-BE49-F238E27FC236}">
                <a16:creationId xmlns:a16="http://schemas.microsoft.com/office/drawing/2014/main" id="{50A2DECD-3D40-4390-BAE9-F53F5557D6B5}"/>
              </a:ext>
            </a:extLst>
          </p:cNvPr>
          <p:cNvSpPr/>
          <p:nvPr/>
        </p:nvSpPr>
        <p:spPr>
          <a:xfrm>
            <a:off x="7401278" y="1859297"/>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00" dirty="0">
              <a:solidFill>
                <a:srgbClr val="FFFFFF"/>
              </a:solidFill>
              <a:latin typeface="Arial" panose="020B0604020202020204" pitchFamily="34" charset="0"/>
              <a:ea typeface="微软雅黑" panose="020B0503020204020204" pitchFamily="34" charset="-122"/>
            </a:endParaRPr>
          </a:p>
        </p:txBody>
      </p:sp>
      <p:sp useBgFill="1">
        <p:nvSpPr>
          <p:cNvPr id="62" name="Text Placeholder 21">
            <a:extLst>
              <a:ext uri="{FF2B5EF4-FFF2-40B4-BE49-F238E27FC236}">
                <a16:creationId xmlns:a16="http://schemas.microsoft.com/office/drawing/2014/main" id="{7FE0F22B-3F51-46A7-A3EE-DCA28823F52D}"/>
              </a:ext>
            </a:extLst>
          </p:cNvPr>
          <p:cNvSpPr>
            <a:spLocks noGrp="1"/>
          </p:cNvSpPr>
          <p:nvPr>
            <p:custDataLst>
              <p:tags r:id="rId2"/>
            </p:custDataLst>
          </p:nvPr>
        </p:nvSpPr>
        <p:spPr bwMode="auto">
          <a:xfrm>
            <a:off x="3039519" y="1376074"/>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gn="ctr">
              <a:lnSpc>
                <a:spcPct val="100000"/>
              </a:lnSpc>
              <a:spcBef>
                <a:spcPct val="0"/>
              </a:spcBef>
              <a:buNone/>
            </a:pPr>
            <a:r>
              <a:rPr lang="en-US" altLang="zh-CN" sz="1200" i="1" dirty="0">
                <a:solidFill>
                  <a:srgbClr val="000000"/>
                </a:solidFill>
                <a:sym typeface="+mn-lt"/>
              </a:rPr>
              <a:t>22 Mar 2020</a:t>
            </a:r>
          </a:p>
        </p:txBody>
      </p:sp>
      <p:sp>
        <p:nvSpPr>
          <p:cNvPr id="63" name="矩形 62">
            <a:extLst>
              <a:ext uri="{FF2B5EF4-FFF2-40B4-BE49-F238E27FC236}">
                <a16:creationId xmlns:a16="http://schemas.microsoft.com/office/drawing/2014/main" id="{E3095DAE-3DEE-4EF9-A738-9592E29C056D}"/>
              </a:ext>
            </a:extLst>
          </p:cNvPr>
          <p:cNvSpPr/>
          <p:nvPr/>
        </p:nvSpPr>
        <p:spPr>
          <a:xfrm>
            <a:off x="3414240" y="2332499"/>
            <a:ext cx="2986939"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4" name="矩形 63">
            <a:extLst>
              <a:ext uri="{FF2B5EF4-FFF2-40B4-BE49-F238E27FC236}">
                <a16:creationId xmlns:a16="http://schemas.microsoft.com/office/drawing/2014/main" id="{48CE79A2-7FE2-4E3B-89AF-B405C31B4EEF}"/>
              </a:ext>
            </a:extLst>
          </p:cNvPr>
          <p:cNvSpPr/>
          <p:nvPr/>
        </p:nvSpPr>
        <p:spPr>
          <a:xfrm>
            <a:off x="3414240" y="2568775"/>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5" name="矩形 64">
            <a:extLst>
              <a:ext uri="{FF2B5EF4-FFF2-40B4-BE49-F238E27FC236}">
                <a16:creationId xmlns:a16="http://schemas.microsoft.com/office/drawing/2014/main" id="{4729B3D2-60BA-44A0-91C0-AE0B81ADECFC}"/>
              </a:ext>
            </a:extLst>
          </p:cNvPr>
          <p:cNvSpPr/>
          <p:nvPr/>
        </p:nvSpPr>
        <p:spPr>
          <a:xfrm>
            <a:off x="3414240" y="2805051"/>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6" name="矩形 65">
            <a:extLst>
              <a:ext uri="{FF2B5EF4-FFF2-40B4-BE49-F238E27FC236}">
                <a16:creationId xmlns:a16="http://schemas.microsoft.com/office/drawing/2014/main" id="{775D9DC0-5C39-4624-AC5C-5E39ACA524DA}"/>
              </a:ext>
            </a:extLst>
          </p:cNvPr>
          <p:cNvSpPr/>
          <p:nvPr/>
        </p:nvSpPr>
        <p:spPr>
          <a:xfrm>
            <a:off x="5800305" y="3041328"/>
            <a:ext cx="1794302" cy="1814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7" name="Rectangle 28">
            <a:extLst>
              <a:ext uri="{FF2B5EF4-FFF2-40B4-BE49-F238E27FC236}">
                <a16:creationId xmlns:a16="http://schemas.microsoft.com/office/drawing/2014/main" id="{F530BBF1-6885-44CB-B62A-287F47275D3E}"/>
              </a:ext>
            </a:extLst>
          </p:cNvPr>
          <p:cNvSpPr/>
          <p:nvPr/>
        </p:nvSpPr>
        <p:spPr>
          <a:xfrm>
            <a:off x="643829" y="3321032"/>
            <a:ext cx="2277356" cy="422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品牌传播策略梳理</a:t>
            </a:r>
            <a:endParaRPr lang="en-GB" altLang="zh-CN" sz="1400" b="1" dirty="0">
              <a:solidFill>
                <a:prstClr val="white"/>
              </a:solidFill>
              <a:latin typeface="+mn-ea"/>
              <a:cs typeface="Arial" panose="020B0604020202020204" pitchFamily="34" charset="0"/>
            </a:endParaRPr>
          </a:p>
        </p:txBody>
      </p:sp>
      <p:sp>
        <p:nvSpPr>
          <p:cNvPr id="68" name="Rectangle 29">
            <a:extLst>
              <a:ext uri="{FF2B5EF4-FFF2-40B4-BE49-F238E27FC236}">
                <a16:creationId xmlns:a16="http://schemas.microsoft.com/office/drawing/2014/main" id="{F4BDD95A-EFD4-4471-856E-D8CCB3FE5578}"/>
              </a:ext>
            </a:extLst>
          </p:cNvPr>
          <p:cNvSpPr/>
          <p:nvPr/>
        </p:nvSpPr>
        <p:spPr>
          <a:xfrm>
            <a:off x="338704" y="3321032"/>
            <a:ext cx="305125" cy="4222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2</a:t>
            </a:r>
            <a:endParaRPr lang="zh-CN" altLang="en-US" sz="1400" b="1" dirty="0">
              <a:solidFill>
                <a:prstClr val="white"/>
              </a:solidFill>
              <a:latin typeface="+mn-ea"/>
              <a:cs typeface="Arial" panose="020B0604020202020204" pitchFamily="34" charset="0"/>
            </a:endParaRPr>
          </a:p>
        </p:txBody>
      </p:sp>
      <p:sp>
        <p:nvSpPr>
          <p:cNvPr id="69" name="矩形 68">
            <a:extLst>
              <a:ext uri="{FF2B5EF4-FFF2-40B4-BE49-F238E27FC236}">
                <a16:creationId xmlns:a16="http://schemas.microsoft.com/office/drawing/2014/main" id="{1E5B60A6-2BDE-4AB7-8825-7A9D3E1E967C}"/>
              </a:ext>
            </a:extLst>
          </p:cNvPr>
          <p:cNvSpPr/>
          <p:nvPr/>
        </p:nvSpPr>
        <p:spPr>
          <a:xfrm>
            <a:off x="8780861" y="4797963"/>
            <a:ext cx="2384444"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0" name="Rectangle 40">
            <a:extLst>
              <a:ext uri="{FF2B5EF4-FFF2-40B4-BE49-F238E27FC236}">
                <a16:creationId xmlns:a16="http://schemas.microsoft.com/office/drawing/2014/main" id="{43837CAB-8D99-4342-BD0F-C0E3C981D715}"/>
              </a:ext>
            </a:extLst>
          </p:cNvPr>
          <p:cNvSpPr/>
          <p:nvPr/>
        </p:nvSpPr>
        <p:spPr>
          <a:xfrm>
            <a:off x="643829" y="4797963"/>
            <a:ext cx="2277356" cy="417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短期传播建议</a:t>
            </a:r>
            <a:endParaRPr lang="en-US" altLang="zh-CN" sz="1400" b="1" dirty="0">
              <a:solidFill>
                <a:prstClr val="white"/>
              </a:solidFill>
              <a:latin typeface="+mn-ea"/>
              <a:cs typeface="Arial" panose="020B0604020202020204" pitchFamily="34" charset="0"/>
            </a:endParaRPr>
          </a:p>
        </p:txBody>
      </p:sp>
      <p:sp>
        <p:nvSpPr>
          <p:cNvPr id="71" name="Rectangle 41">
            <a:extLst>
              <a:ext uri="{FF2B5EF4-FFF2-40B4-BE49-F238E27FC236}">
                <a16:creationId xmlns:a16="http://schemas.microsoft.com/office/drawing/2014/main" id="{3CCBF556-1D52-4F28-AD61-7E38215C16FE}"/>
              </a:ext>
            </a:extLst>
          </p:cNvPr>
          <p:cNvSpPr/>
          <p:nvPr/>
        </p:nvSpPr>
        <p:spPr>
          <a:xfrm>
            <a:off x="338704" y="4797963"/>
            <a:ext cx="305125" cy="4178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3</a:t>
            </a:r>
            <a:endParaRPr lang="zh-CN" altLang="en-US" sz="1400" b="1" dirty="0">
              <a:solidFill>
                <a:prstClr val="white"/>
              </a:solidFill>
              <a:latin typeface="+mn-ea"/>
              <a:cs typeface="Arial" panose="020B0604020202020204" pitchFamily="34" charset="0"/>
            </a:endParaRPr>
          </a:p>
        </p:txBody>
      </p:sp>
      <p:sp>
        <p:nvSpPr>
          <p:cNvPr id="72" name="矩形 71">
            <a:extLst>
              <a:ext uri="{FF2B5EF4-FFF2-40B4-BE49-F238E27FC236}">
                <a16:creationId xmlns:a16="http://schemas.microsoft.com/office/drawing/2014/main" id="{F36FC44B-D570-4548-8215-5654E4C82712}"/>
              </a:ext>
            </a:extLst>
          </p:cNvPr>
          <p:cNvSpPr/>
          <p:nvPr/>
        </p:nvSpPr>
        <p:spPr>
          <a:xfrm>
            <a:off x="6396415" y="4065669"/>
            <a:ext cx="239099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3" name="矩形 72">
            <a:extLst>
              <a:ext uri="{FF2B5EF4-FFF2-40B4-BE49-F238E27FC236}">
                <a16:creationId xmlns:a16="http://schemas.microsoft.com/office/drawing/2014/main" id="{DE5F3B34-5060-4B99-B836-E709867B71BE}"/>
              </a:ext>
            </a:extLst>
          </p:cNvPr>
          <p:cNvSpPr/>
          <p:nvPr/>
        </p:nvSpPr>
        <p:spPr>
          <a:xfrm>
            <a:off x="6396416" y="4302744"/>
            <a:ext cx="2974004" cy="210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cxnSp>
        <p:nvCxnSpPr>
          <p:cNvPr id="74" name="Straight Connector 162">
            <a:extLst>
              <a:ext uri="{FF2B5EF4-FFF2-40B4-BE49-F238E27FC236}">
                <a16:creationId xmlns:a16="http://schemas.microsoft.com/office/drawing/2014/main" id="{926130C8-48DB-407E-8181-82819CC94CE1}"/>
              </a:ext>
            </a:extLst>
          </p:cNvPr>
          <p:cNvCxnSpPr>
            <a:cxnSpLocks/>
            <a:stCxn id="69" idx="1"/>
          </p:cNvCxnSpPr>
          <p:nvPr/>
        </p:nvCxnSpPr>
        <p:spPr>
          <a:xfrm>
            <a:off x="8780861" y="5005548"/>
            <a:ext cx="2239828" cy="4166"/>
          </a:xfrm>
          <a:prstGeom prst="line">
            <a:avLst/>
          </a:prstGeom>
          <a:noFill/>
          <a:ln w="76200" cap="rnd" cmpd="sng" algn="ctr">
            <a:solidFill>
              <a:srgbClr val="3E89D8"/>
            </a:solidFill>
            <a:prstDash val="solid"/>
          </a:ln>
          <a:effectLst/>
        </p:spPr>
      </p:cxnSp>
      <p:sp>
        <p:nvSpPr>
          <p:cNvPr id="75" name="TextBox 105">
            <a:extLst>
              <a:ext uri="{FF2B5EF4-FFF2-40B4-BE49-F238E27FC236}">
                <a16:creationId xmlns:a16="http://schemas.microsoft.com/office/drawing/2014/main" id="{9416E05E-B309-48AB-A044-F56ED126E3A8}"/>
              </a:ext>
            </a:extLst>
          </p:cNvPr>
          <p:cNvSpPr txBox="1"/>
          <p:nvPr/>
        </p:nvSpPr>
        <p:spPr>
          <a:xfrm>
            <a:off x="10301809" y="4332327"/>
            <a:ext cx="1624507" cy="338532"/>
          </a:xfrm>
          <a:prstGeom prst="rect">
            <a:avLst/>
          </a:prstGeom>
          <a:noFill/>
        </p:spPr>
        <p:txBody>
          <a:bodyPr wrap="square" lIns="121899" tIns="60949" rIns="121899" bIns="60949" rtlCol="0">
            <a:spAutoFit/>
          </a:bodyPr>
          <a:lstStyle/>
          <a:p>
            <a:pPr algn="ctr" defTabSz="1218620">
              <a:spcAft>
                <a:spcPts val="600"/>
              </a:spcAft>
            </a:pPr>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最终交付</a:t>
            </a:r>
            <a:endParaRPr lang="en-US" altLang="zh-CN"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sp useBgFill="1">
        <p:nvSpPr>
          <p:cNvPr id="76" name="Text Placeholder 21">
            <a:extLst>
              <a:ext uri="{FF2B5EF4-FFF2-40B4-BE49-F238E27FC236}">
                <a16:creationId xmlns:a16="http://schemas.microsoft.com/office/drawing/2014/main" id="{50AB32DC-41F1-487B-94C0-4EB797E0AB31}"/>
              </a:ext>
            </a:extLst>
          </p:cNvPr>
          <p:cNvSpPr>
            <a:spLocks noGrp="1"/>
          </p:cNvSpPr>
          <p:nvPr>
            <p:custDataLst>
              <p:tags r:id="rId3"/>
            </p:custDataLst>
          </p:nvPr>
        </p:nvSpPr>
        <p:spPr bwMode="auto">
          <a:xfrm>
            <a:off x="10761216" y="4168149"/>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nSpc>
                <a:spcPct val="100000"/>
              </a:lnSpc>
              <a:spcBef>
                <a:spcPct val="0"/>
              </a:spcBef>
              <a:buFont typeface="Wingdings" pitchFamily="2" charset="2"/>
              <a:buNone/>
            </a:pPr>
            <a:r>
              <a:rPr lang="en-US" altLang="zh-CN" sz="1200" i="1" dirty="0">
                <a:solidFill>
                  <a:srgbClr val="000000"/>
                </a:solidFill>
                <a:sym typeface="+mn-lt"/>
              </a:rPr>
              <a:t>5 Jul 2020</a:t>
            </a:r>
            <a:endParaRPr lang="en-US" sz="1200" i="1" dirty="0">
              <a:solidFill>
                <a:srgbClr val="000000"/>
              </a:solidFill>
              <a:sym typeface="+mn-lt"/>
            </a:endParaRPr>
          </a:p>
        </p:txBody>
      </p:sp>
      <p:sp>
        <p:nvSpPr>
          <p:cNvPr id="77" name="矩形 76">
            <a:extLst>
              <a:ext uri="{FF2B5EF4-FFF2-40B4-BE49-F238E27FC236}">
                <a16:creationId xmlns:a16="http://schemas.microsoft.com/office/drawing/2014/main" id="{BA96061D-11D1-47B2-9970-6A5FED803C29}"/>
              </a:ext>
            </a:extLst>
          </p:cNvPr>
          <p:cNvSpPr/>
          <p:nvPr/>
        </p:nvSpPr>
        <p:spPr>
          <a:xfrm>
            <a:off x="8780860" y="5463641"/>
            <a:ext cx="1458515"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8" name="矩形 77">
            <a:extLst>
              <a:ext uri="{FF2B5EF4-FFF2-40B4-BE49-F238E27FC236}">
                <a16:creationId xmlns:a16="http://schemas.microsoft.com/office/drawing/2014/main" id="{ED69AB30-8F60-45BB-9ECA-D81A99ABC576}"/>
              </a:ext>
            </a:extLst>
          </p:cNvPr>
          <p:cNvSpPr/>
          <p:nvPr/>
        </p:nvSpPr>
        <p:spPr>
          <a:xfrm>
            <a:off x="8780861" y="5695221"/>
            <a:ext cx="2384444"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9" name="矩形 78">
            <a:extLst>
              <a:ext uri="{FF2B5EF4-FFF2-40B4-BE49-F238E27FC236}">
                <a16:creationId xmlns:a16="http://schemas.microsoft.com/office/drawing/2014/main" id="{DE995A97-CB14-41F9-9DA7-73740932F068}"/>
              </a:ext>
            </a:extLst>
          </p:cNvPr>
          <p:cNvSpPr/>
          <p:nvPr/>
        </p:nvSpPr>
        <p:spPr>
          <a:xfrm>
            <a:off x="2912071" y="3326865"/>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cxnSp>
        <p:nvCxnSpPr>
          <p:cNvPr id="80" name="Straight Connector 75">
            <a:extLst>
              <a:ext uri="{FF2B5EF4-FFF2-40B4-BE49-F238E27FC236}">
                <a16:creationId xmlns:a16="http://schemas.microsoft.com/office/drawing/2014/main" id="{E19F93B0-2F47-4B70-9791-437E90C9522E}"/>
              </a:ext>
            </a:extLst>
          </p:cNvPr>
          <p:cNvCxnSpPr>
            <a:cxnSpLocks/>
            <a:stCxn id="20" idx="1"/>
          </p:cNvCxnSpPr>
          <p:nvPr/>
        </p:nvCxnSpPr>
        <p:spPr>
          <a:xfrm flipV="1">
            <a:off x="6391694" y="3536302"/>
            <a:ext cx="2982306" cy="2924"/>
          </a:xfrm>
          <a:prstGeom prst="line">
            <a:avLst/>
          </a:prstGeom>
          <a:noFill/>
          <a:ln w="76200" cap="rnd" cmpd="sng" algn="ctr">
            <a:solidFill>
              <a:schemeClr val="accent2"/>
            </a:solidFill>
            <a:prstDash val="solid"/>
          </a:ln>
          <a:effectLst/>
        </p:spPr>
      </p:cxnSp>
      <p:sp>
        <p:nvSpPr>
          <p:cNvPr id="81" name="矩形 80">
            <a:extLst>
              <a:ext uri="{FF2B5EF4-FFF2-40B4-BE49-F238E27FC236}">
                <a16:creationId xmlns:a16="http://schemas.microsoft.com/office/drawing/2014/main" id="{A92FFB6F-D0B4-4EFD-A502-9C79AAC757B6}"/>
              </a:ext>
            </a:extLst>
          </p:cNvPr>
          <p:cNvSpPr/>
          <p:nvPr/>
        </p:nvSpPr>
        <p:spPr>
          <a:xfrm>
            <a:off x="2921596" y="1836530"/>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82" name="Oval 122">
            <a:extLst>
              <a:ext uri="{FF2B5EF4-FFF2-40B4-BE49-F238E27FC236}">
                <a16:creationId xmlns:a16="http://schemas.microsoft.com/office/drawing/2014/main" id="{F199DB23-7FE7-49C7-B516-7E0721ADB214}"/>
              </a:ext>
            </a:extLst>
          </p:cNvPr>
          <p:cNvSpPr/>
          <p:nvPr/>
        </p:nvSpPr>
        <p:spPr>
          <a:xfrm>
            <a:off x="9205023" y="3342585"/>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dirty="0">
              <a:solidFill>
                <a:srgbClr val="FFFFFF"/>
              </a:solidFill>
              <a:latin typeface="Arial" panose="020B0604020202020204" pitchFamily="34" charset="0"/>
              <a:ea typeface="微软雅黑" panose="020B0503020204020204" pitchFamily="34" charset="-122"/>
            </a:endParaRPr>
          </a:p>
        </p:txBody>
      </p:sp>
      <p:sp>
        <p:nvSpPr>
          <p:cNvPr id="83" name="Oval 122">
            <a:extLst>
              <a:ext uri="{FF2B5EF4-FFF2-40B4-BE49-F238E27FC236}">
                <a16:creationId xmlns:a16="http://schemas.microsoft.com/office/drawing/2014/main" id="{EFD17BE6-69A8-4450-8376-8A9882F1CA25}"/>
              </a:ext>
            </a:extLst>
          </p:cNvPr>
          <p:cNvSpPr/>
          <p:nvPr/>
        </p:nvSpPr>
        <p:spPr>
          <a:xfrm>
            <a:off x="10981888" y="4826150"/>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dirty="0">
              <a:solidFill>
                <a:srgbClr val="FFFFFF"/>
              </a:solidFill>
              <a:latin typeface="Arial" panose="020B0604020202020204" pitchFamily="34" charset="0"/>
              <a:ea typeface="微软雅黑" panose="020B0503020204020204" pitchFamily="34" charset="-122"/>
            </a:endParaRPr>
          </a:p>
        </p:txBody>
      </p:sp>
      <p:sp>
        <p:nvSpPr>
          <p:cNvPr id="84" name="TextBox 76">
            <a:extLst>
              <a:ext uri="{FF2B5EF4-FFF2-40B4-BE49-F238E27FC236}">
                <a16:creationId xmlns:a16="http://schemas.microsoft.com/office/drawing/2014/main" id="{B73E6A24-4EFB-494E-894C-4254001959B3}"/>
              </a:ext>
            </a:extLst>
          </p:cNvPr>
          <p:cNvSpPr txBox="1"/>
          <p:nvPr/>
        </p:nvSpPr>
        <p:spPr>
          <a:xfrm>
            <a:off x="6200710" y="1524562"/>
            <a:ext cx="2696577" cy="338532"/>
          </a:xfrm>
          <a:prstGeom prst="rect">
            <a:avLst/>
          </a:prstGeom>
          <a:noFill/>
        </p:spPr>
        <p:txBody>
          <a:bodyPr wrap="square" lIns="121899" tIns="60949" rIns="121899" bIns="60949" rtlCol="0">
            <a:spAutoFit/>
          </a:bodyPr>
          <a:lstStyle/>
          <a:p>
            <a:pPr algn="ct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品牌定位工作坊</a:t>
            </a:r>
          </a:p>
        </p:txBody>
      </p:sp>
      <p:sp>
        <p:nvSpPr>
          <p:cNvPr id="85" name="Text Placeholder 21">
            <a:extLst>
              <a:ext uri="{FF2B5EF4-FFF2-40B4-BE49-F238E27FC236}">
                <a16:creationId xmlns:a16="http://schemas.microsoft.com/office/drawing/2014/main" id="{A7C87DCB-4859-4669-9DDB-D94B27681FB8}"/>
              </a:ext>
            </a:extLst>
          </p:cNvPr>
          <p:cNvSpPr>
            <a:spLocks noGrp="1"/>
          </p:cNvSpPr>
          <p:nvPr>
            <p:custDataLst>
              <p:tags r:id="rId4"/>
            </p:custDataLst>
          </p:nvPr>
        </p:nvSpPr>
        <p:spPr bwMode="auto">
          <a:xfrm>
            <a:off x="6200710" y="1391726"/>
            <a:ext cx="2696577" cy="182563"/>
          </a:xfrm>
          <a:prstGeom prst="rect">
            <a:avLst/>
          </a:prstGeom>
          <a:noFill/>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gn="ctr">
              <a:lnSpc>
                <a:spcPct val="100000"/>
              </a:lnSpc>
              <a:spcBef>
                <a:spcPct val="0"/>
              </a:spcBef>
              <a:buFont typeface="Wingdings" pitchFamily="2" charset="2"/>
              <a:buNone/>
            </a:pPr>
            <a:r>
              <a:rPr lang="en-US" altLang="zh-CN" sz="1200" i="1" dirty="0">
                <a:solidFill>
                  <a:srgbClr val="000000"/>
                </a:solidFill>
                <a:sym typeface="+mn-lt"/>
              </a:rPr>
              <a:t>10 May 2020</a:t>
            </a:r>
            <a:endParaRPr lang="en-US" sz="1200" i="1" dirty="0">
              <a:solidFill>
                <a:srgbClr val="000000"/>
              </a:solidFill>
              <a:sym typeface="+mn-lt"/>
            </a:endParaRPr>
          </a:p>
        </p:txBody>
      </p:sp>
      <p:cxnSp>
        <p:nvCxnSpPr>
          <p:cNvPr id="88" name="直接连接符 87">
            <a:extLst>
              <a:ext uri="{FF2B5EF4-FFF2-40B4-BE49-F238E27FC236}">
                <a16:creationId xmlns:a16="http://schemas.microsoft.com/office/drawing/2014/main" id="{71E0DE22-A808-4B46-A7DE-E8099B40E1FB}"/>
              </a:ext>
            </a:extLst>
          </p:cNvPr>
          <p:cNvCxnSpPr/>
          <p:nvPr/>
        </p:nvCxnSpPr>
        <p:spPr>
          <a:xfrm>
            <a:off x="11165246" y="1077024"/>
            <a:ext cx="0" cy="533196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9" name="星形: 五角 88">
            <a:extLst>
              <a:ext uri="{FF2B5EF4-FFF2-40B4-BE49-F238E27FC236}">
                <a16:creationId xmlns:a16="http://schemas.microsoft.com/office/drawing/2014/main" id="{CA165B4C-5539-4F48-BB76-6174A66B0582}"/>
              </a:ext>
            </a:extLst>
          </p:cNvPr>
          <p:cNvSpPr/>
          <p:nvPr/>
        </p:nvSpPr>
        <p:spPr>
          <a:xfrm>
            <a:off x="11052751" y="842831"/>
            <a:ext cx="234193" cy="23419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93" name="Straight Connector 56">
            <a:extLst>
              <a:ext uri="{FF2B5EF4-FFF2-40B4-BE49-F238E27FC236}">
                <a16:creationId xmlns:a16="http://schemas.microsoft.com/office/drawing/2014/main" id="{19EC3DAD-C79E-4D44-82AB-AB9105CF6563}"/>
              </a:ext>
            </a:extLst>
          </p:cNvPr>
          <p:cNvCxnSpPr/>
          <p:nvPr/>
        </p:nvCxnSpPr>
        <p:spPr>
          <a:xfrm>
            <a:off x="6402963" y="1226836"/>
            <a:ext cx="0" cy="4950400"/>
          </a:xfrm>
          <a:prstGeom prst="line">
            <a:avLst/>
          </a:prstGeom>
          <a:noFill/>
          <a:ln w="9525" cap="flat" cmpd="sng" algn="ctr">
            <a:solidFill>
              <a:sysClr val="window" lastClr="FFFFFF">
                <a:lumMod val="85000"/>
              </a:sysClr>
            </a:solidFill>
            <a:prstDash val="dash"/>
          </a:ln>
          <a:effectLst/>
        </p:spPr>
      </p:cxnSp>
      <p:sp>
        <p:nvSpPr>
          <p:cNvPr id="3" name="文本框 2">
            <a:extLst>
              <a:ext uri="{FF2B5EF4-FFF2-40B4-BE49-F238E27FC236}">
                <a16:creationId xmlns:a16="http://schemas.microsoft.com/office/drawing/2014/main" id="{10302973-303B-4455-A46B-427505EEBB83}"/>
              </a:ext>
            </a:extLst>
          </p:cNvPr>
          <p:cNvSpPr txBox="1"/>
          <p:nvPr/>
        </p:nvSpPr>
        <p:spPr>
          <a:xfrm>
            <a:off x="10093926" y="6350944"/>
            <a:ext cx="1547218" cy="246221"/>
          </a:xfrm>
          <a:prstGeom prst="rect">
            <a:avLst/>
          </a:prstGeom>
          <a:noFill/>
        </p:spPr>
        <p:txBody>
          <a:bodyPr wrap="none" rtlCol="0">
            <a:spAutoFit/>
          </a:bodyPr>
          <a:lstStyle/>
          <a:p>
            <a:pPr>
              <a:buClr>
                <a:srgbClr val="2D97C8"/>
              </a:buClr>
            </a:pPr>
            <a:r>
              <a:rPr lang="zh-CN" altLang="en-US" sz="1000" dirty="0">
                <a:latin typeface="+mn-ea"/>
                <a:cs typeface="Heiti SC Light" charset="-122"/>
              </a:rPr>
              <a:t>*终期汇报会暂定</a:t>
            </a:r>
            <a:r>
              <a:rPr lang="en-US" altLang="zh-CN" sz="1000" dirty="0">
                <a:latin typeface="+mn-ea"/>
                <a:cs typeface="Heiti SC Light" charset="-122"/>
              </a:rPr>
              <a:t>7</a:t>
            </a:r>
            <a:r>
              <a:rPr lang="zh-CN" altLang="en-US" sz="1000" dirty="0">
                <a:latin typeface="+mn-ea"/>
                <a:cs typeface="Heiti SC Light" charset="-122"/>
              </a:rPr>
              <a:t>月</a:t>
            </a:r>
            <a:r>
              <a:rPr lang="en-US" altLang="zh-CN" sz="1000" dirty="0">
                <a:latin typeface="+mn-ea"/>
                <a:cs typeface="Heiti SC Light" charset="-122"/>
              </a:rPr>
              <a:t>5</a:t>
            </a:r>
            <a:r>
              <a:rPr lang="zh-CN" altLang="en-US" sz="1000" dirty="0">
                <a:latin typeface="+mn-ea"/>
                <a:cs typeface="Heiti SC Light" charset="-122"/>
              </a:rPr>
              <a:t>日</a:t>
            </a:r>
            <a:endParaRPr lang="ca-ES" sz="1000" dirty="0">
              <a:latin typeface="+mn-ea"/>
              <a:cs typeface="Heiti SC Light" charset="-122"/>
            </a:endParaRPr>
          </a:p>
        </p:txBody>
      </p:sp>
    </p:spTree>
    <p:extLst>
      <p:ext uri="{BB962C8B-B14F-4D97-AF65-F5344CB8AC3E}">
        <p14:creationId xmlns:p14="http://schemas.microsoft.com/office/powerpoint/2010/main" val="77403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47B51-014F-44A6-9587-746AD92EACE8}"/>
              </a:ext>
            </a:extLst>
          </p:cNvPr>
          <p:cNvSpPr>
            <a:spLocks noGrp="1"/>
          </p:cNvSpPr>
          <p:nvPr>
            <p:ph type="title"/>
          </p:nvPr>
        </p:nvSpPr>
        <p:spPr>
          <a:xfrm>
            <a:off x="601433" y="438604"/>
            <a:ext cx="10966679" cy="460800"/>
          </a:xfrm>
        </p:spPr>
        <p:txBody>
          <a:bodyPr>
            <a:noAutofit/>
          </a:bodyPr>
          <a:lstStyle/>
          <a:p>
            <a:r>
              <a:rPr lang="zh-CN" altLang="en-US" dirty="0"/>
              <a:t>联系网站建立：使用浮动式网页，展现“学院”场景，提供机构介绍及联系方式</a:t>
            </a:r>
            <a:endParaRPr lang="ca-ES" dirty="0"/>
          </a:p>
        </p:txBody>
      </p:sp>
      <p:sp>
        <p:nvSpPr>
          <p:cNvPr id="3" name="灯片编号占位符 2">
            <a:extLst>
              <a:ext uri="{FF2B5EF4-FFF2-40B4-BE49-F238E27FC236}">
                <a16:creationId xmlns:a16="http://schemas.microsoft.com/office/drawing/2014/main" id="{2D03B57B-62EF-47AF-B491-748E92512BC6}"/>
              </a:ext>
            </a:extLst>
          </p:cNvPr>
          <p:cNvSpPr>
            <a:spLocks noGrp="1"/>
          </p:cNvSpPr>
          <p:nvPr>
            <p:ph type="sldNum" sz="quarter" idx="14"/>
          </p:nvPr>
        </p:nvSpPr>
        <p:spPr/>
        <p:txBody>
          <a:bodyPr/>
          <a:lstStyle/>
          <a:p>
            <a:fld id="{E6049C3D-CCF1-41B9-A681-D61E0CAE4A17}" type="slidenum">
              <a:rPr lang="en-US" altLang="zh-CN" smtClean="0"/>
              <a:pPr/>
              <a:t>40</a:t>
            </a:fld>
            <a:endParaRPr lang="en-US" dirty="0"/>
          </a:p>
        </p:txBody>
      </p:sp>
      <p:sp>
        <p:nvSpPr>
          <p:cNvPr id="4" name="文本占位符 3">
            <a:extLst>
              <a:ext uri="{FF2B5EF4-FFF2-40B4-BE49-F238E27FC236}">
                <a16:creationId xmlns:a16="http://schemas.microsoft.com/office/drawing/2014/main" id="{F82A4080-21BE-47C4-AD58-5E70800717C0}"/>
              </a:ext>
            </a:extLst>
          </p:cNvPr>
          <p:cNvSpPr>
            <a:spLocks noGrp="1"/>
          </p:cNvSpPr>
          <p:nvPr>
            <p:ph type="body" sz="quarter" idx="15"/>
          </p:nvPr>
        </p:nvSpPr>
        <p:spPr/>
        <p:txBody>
          <a:bodyPr/>
          <a:lstStyle/>
          <a:p>
            <a:endParaRPr lang="ca-ES"/>
          </a:p>
        </p:txBody>
      </p:sp>
      <p:sp>
        <p:nvSpPr>
          <p:cNvPr id="5" name="文本框 4">
            <a:extLst>
              <a:ext uri="{FF2B5EF4-FFF2-40B4-BE49-F238E27FC236}">
                <a16:creationId xmlns:a16="http://schemas.microsoft.com/office/drawing/2014/main" id="{9C2A520C-EED7-455F-AFD9-AA967946BF55}"/>
              </a:ext>
            </a:extLst>
          </p:cNvPr>
          <p:cNvSpPr txBox="1"/>
          <p:nvPr/>
        </p:nvSpPr>
        <p:spPr>
          <a:xfrm>
            <a:off x="8943883" y="1223427"/>
            <a:ext cx="1800493" cy="369332"/>
          </a:xfrm>
          <a:prstGeom prst="rect">
            <a:avLst/>
          </a:prstGeom>
          <a:noFill/>
        </p:spPr>
        <p:txBody>
          <a:bodyPr wrap="none" rtlCol="0">
            <a:spAutoFit/>
          </a:bodyPr>
          <a:lstStyle/>
          <a:p>
            <a:pPr>
              <a:buClr>
                <a:srgbClr val="2D97C8"/>
              </a:buClr>
            </a:pPr>
            <a:r>
              <a:rPr lang="zh-CN" altLang="en-US" b="1" dirty="0">
                <a:solidFill>
                  <a:schemeClr val="accent5">
                    <a:lumMod val="75000"/>
                  </a:schemeClr>
                </a:solidFill>
                <a:latin typeface="+mn-ea"/>
                <a:cs typeface="Heiti SC Light" charset="-122"/>
              </a:rPr>
              <a:t>底部：联系我们</a:t>
            </a:r>
            <a:endParaRPr lang="ca-ES" b="1" dirty="0">
              <a:solidFill>
                <a:schemeClr val="accent5">
                  <a:lumMod val="75000"/>
                </a:schemeClr>
              </a:solidFill>
              <a:latin typeface="+mn-ea"/>
              <a:cs typeface="Heiti SC Light" charset="-122"/>
            </a:endParaRPr>
          </a:p>
        </p:txBody>
      </p:sp>
      <p:sp>
        <p:nvSpPr>
          <p:cNvPr id="8" name="文本框 7">
            <a:extLst>
              <a:ext uri="{FF2B5EF4-FFF2-40B4-BE49-F238E27FC236}">
                <a16:creationId xmlns:a16="http://schemas.microsoft.com/office/drawing/2014/main" id="{C685B078-3E68-484D-8799-A77D00E356E7}"/>
              </a:ext>
            </a:extLst>
          </p:cNvPr>
          <p:cNvSpPr txBox="1"/>
          <p:nvPr/>
        </p:nvSpPr>
        <p:spPr>
          <a:xfrm>
            <a:off x="4819265" y="1115706"/>
            <a:ext cx="2518638" cy="584775"/>
          </a:xfrm>
          <a:prstGeom prst="rect">
            <a:avLst/>
          </a:prstGeom>
          <a:noFill/>
        </p:spPr>
        <p:txBody>
          <a:bodyPr wrap="none" rtlCol="0">
            <a:spAutoFit/>
          </a:bodyPr>
          <a:lstStyle/>
          <a:p>
            <a:pPr>
              <a:buClr>
                <a:srgbClr val="2D97C8"/>
              </a:buClr>
            </a:pPr>
            <a:r>
              <a:rPr lang="zh-CN" altLang="en-US" b="1" dirty="0">
                <a:solidFill>
                  <a:schemeClr val="accent5">
                    <a:lumMod val="75000"/>
                  </a:schemeClr>
                </a:solidFill>
                <a:latin typeface="+mn-ea"/>
                <a:cs typeface="Heiti SC Light" charset="-122"/>
              </a:rPr>
              <a:t>中部：我们在做什么？</a:t>
            </a:r>
            <a:endParaRPr lang="en-US" altLang="zh-CN" sz="1400" b="1" dirty="0">
              <a:solidFill>
                <a:schemeClr val="accent5">
                  <a:lumMod val="75000"/>
                </a:schemeClr>
              </a:solidFill>
              <a:latin typeface="+mn-ea"/>
              <a:cs typeface="Heiti SC Light" charset="-122"/>
            </a:endParaRPr>
          </a:p>
          <a:p>
            <a:pPr>
              <a:buClr>
                <a:srgbClr val="2D97C8"/>
              </a:buClr>
            </a:pPr>
            <a:r>
              <a:rPr lang="zh-CN" altLang="en-US" sz="1400" b="1" dirty="0">
                <a:solidFill>
                  <a:schemeClr val="accent5">
                    <a:lumMod val="75000"/>
                  </a:schemeClr>
                </a:solidFill>
                <a:latin typeface="+mn-ea"/>
                <a:cs typeface="Heiti SC Light" charset="-122"/>
              </a:rPr>
              <a:t>（学院式场景串联整个网页）</a:t>
            </a:r>
            <a:endParaRPr lang="ca-ES" sz="1400" b="1" dirty="0">
              <a:solidFill>
                <a:schemeClr val="accent5">
                  <a:lumMod val="75000"/>
                </a:schemeClr>
              </a:solidFill>
              <a:latin typeface="+mn-ea"/>
              <a:cs typeface="Heiti SC Light" charset="-122"/>
            </a:endParaRPr>
          </a:p>
        </p:txBody>
      </p:sp>
      <p:sp>
        <p:nvSpPr>
          <p:cNvPr id="9" name="文本框 8">
            <a:extLst>
              <a:ext uri="{FF2B5EF4-FFF2-40B4-BE49-F238E27FC236}">
                <a16:creationId xmlns:a16="http://schemas.microsoft.com/office/drawing/2014/main" id="{00AC0EC5-2E85-4483-AA67-B7C4D8406E3D}"/>
              </a:ext>
            </a:extLst>
          </p:cNvPr>
          <p:cNvSpPr txBox="1"/>
          <p:nvPr/>
        </p:nvSpPr>
        <p:spPr>
          <a:xfrm>
            <a:off x="1256163" y="1223427"/>
            <a:ext cx="2262158" cy="369332"/>
          </a:xfrm>
          <a:prstGeom prst="rect">
            <a:avLst/>
          </a:prstGeom>
          <a:noFill/>
        </p:spPr>
        <p:txBody>
          <a:bodyPr wrap="none" rtlCol="0">
            <a:spAutoFit/>
          </a:bodyPr>
          <a:lstStyle/>
          <a:p>
            <a:pPr>
              <a:buClr>
                <a:srgbClr val="2D97C8"/>
              </a:buClr>
            </a:pPr>
            <a:r>
              <a:rPr lang="zh-CN" altLang="en-US" b="1" dirty="0">
                <a:solidFill>
                  <a:schemeClr val="accent5">
                    <a:lumMod val="75000"/>
                  </a:schemeClr>
                </a:solidFill>
                <a:latin typeface="+mn-ea"/>
                <a:cs typeface="Heiti SC Light" charset="-122"/>
              </a:rPr>
              <a:t>顶部：品牌故事呈现</a:t>
            </a:r>
            <a:endParaRPr lang="ca-ES" b="1" dirty="0">
              <a:solidFill>
                <a:schemeClr val="accent5">
                  <a:lumMod val="75000"/>
                </a:schemeClr>
              </a:solidFill>
              <a:latin typeface="+mn-ea"/>
              <a:cs typeface="Heiti SC Light" charset="-122"/>
            </a:endParaRPr>
          </a:p>
        </p:txBody>
      </p:sp>
      <p:pic>
        <p:nvPicPr>
          <p:cNvPr id="7" name="图片 6">
            <a:extLst>
              <a:ext uri="{FF2B5EF4-FFF2-40B4-BE49-F238E27FC236}">
                <a16:creationId xmlns:a16="http://schemas.microsoft.com/office/drawing/2014/main" id="{F774FBEF-4E7F-4F5C-ADAC-71DAD00C36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3807" y="4323008"/>
            <a:ext cx="2700644" cy="1880630"/>
          </a:xfrm>
          <a:prstGeom prst="rect">
            <a:avLst/>
          </a:prstGeom>
          <a:effectLst>
            <a:outerShdw blurRad="50800" dist="38100" dir="2700000" algn="tl" rotWithShape="0">
              <a:prstClr val="black">
                <a:alpha val="40000"/>
              </a:prstClr>
            </a:outerShdw>
          </a:effectLst>
        </p:spPr>
      </p:pic>
      <p:pic>
        <p:nvPicPr>
          <p:cNvPr id="49" name="图片 48">
            <a:extLst>
              <a:ext uri="{FF2B5EF4-FFF2-40B4-BE49-F238E27FC236}">
                <a16:creationId xmlns:a16="http://schemas.microsoft.com/office/drawing/2014/main" id="{C585A94F-6E59-4B73-9DF5-2A00D190A9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921" y="2016048"/>
            <a:ext cx="3460643" cy="1287241"/>
          </a:xfrm>
          <a:prstGeom prst="rect">
            <a:avLst/>
          </a:prstGeom>
          <a:effectLst>
            <a:outerShdw blurRad="50800" dist="38100" dir="2700000" algn="tl" rotWithShape="0">
              <a:prstClr val="black">
                <a:alpha val="40000"/>
              </a:prstClr>
            </a:outerShdw>
          </a:effectLst>
        </p:spPr>
      </p:pic>
      <p:pic>
        <p:nvPicPr>
          <p:cNvPr id="82" name="图片 81">
            <a:extLst>
              <a:ext uri="{FF2B5EF4-FFF2-40B4-BE49-F238E27FC236}">
                <a16:creationId xmlns:a16="http://schemas.microsoft.com/office/drawing/2014/main" id="{63976B38-88C3-4D4D-A059-8167D34DE3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702" y="2147721"/>
            <a:ext cx="2600854" cy="1960815"/>
          </a:xfrm>
          <a:prstGeom prst="rect">
            <a:avLst/>
          </a:prstGeom>
          <a:effectLst>
            <a:outerShdw blurRad="50800" dist="38100" dir="2700000" algn="tl" rotWithShape="0">
              <a:prstClr val="black">
                <a:alpha val="40000"/>
              </a:prstClr>
            </a:outerShdw>
          </a:effectLst>
        </p:spPr>
      </p:pic>
      <p:pic>
        <p:nvPicPr>
          <p:cNvPr id="83" name="图片 82">
            <a:extLst>
              <a:ext uri="{FF2B5EF4-FFF2-40B4-BE49-F238E27FC236}">
                <a16:creationId xmlns:a16="http://schemas.microsoft.com/office/drawing/2014/main" id="{003C16B2-7073-4F94-8A65-59E6E8E2F3C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49280" y="1921256"/>
            <a:ext cx="1857331" cy="1781743"/>
          </a:xfrm>
          <a:prstGeom prst="rect">
            <a:avLst/>
          </a:prstGeom>
          <a:effectLst>
            <a:outerShdw blurRad="50800" dist="38100" dir="2700000" algn="tl" rotWithShape="0">
              <a:prstClr val="black">
                <a:alpha val="40000"/>
              </a:prstClr>
            </a:outerShdw>
          </a:effectLst>
        </p:spPr>
      </p:pic>
      <p:pic>
        <p:nvPicPr>
          <p:cNvPr id="84" name="图片 83">
            <a:extLst>
              <a:ext uri="{FF2B5EF4-FFF2-40B4-BE49-F238E27FC236}">
                <a16:creationId xmlns:a16="http://schemas.microsoft.com/office/drawing/2014/main" id="{B990D721-BCB2-4F75-BFEA-AA203D6CE5D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789441" y="3243740"/>
            <a:ext cx="1885014" cy="1781744"/>
          </a:xfrm>
          <a:prstGeom prst="rect">
            <a:avLst/>
          </a:prstGeom>
          <a:effectLst>
            <a:outerShdw blurRad="50800" dist="38100" dir="2700000" algn="tl" rotWithShape="0">
              <a:prstClr val="black">
                <a:alpha val="40000"/>
              </a:prstClr>
            </a:outerShdw>
          </a:effectLst>
        </p:spPr>
      </p:pic>
      <p:pic>
        <p:nvPicPr>
          <p:cNvPr id="85" name="图片 84">
            <a:extLst>
              <a:ext uri="{FF2B5EF4-FFF2-40B4-BE49-F238E27FC236}">
                <a16:creationId xmlns:a16="http://schemas.microsoft.com/office/drawing/2014/main" id="{EE479812-4EE0-4267-9BE6-6F8AC9C5CC6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34355" y="4382049"/>
            <a:ext cx="2093941" cy="1781744"/>
          </a:xfrm>
          <a:prstGeom prst="rect">
            <a:avLst/>
          </a:prstGeom>
        </p:spPr>
      </p:pic>
      <p:cxnSp>
        <p:nvCxnSpPr>
          <p:cNvPr id="87" name="直接连接符 86">
            <a:extLst>
              <a:ext uri="{FF2B5EF4-FFF2-40B4-BE49-F238E27FC236}">
                <a16:creationId xmlns:a16="http://schemas.microsoft.com/office/drawing/2014/main" id="{FFD8CBB6-BADF-44D7-B600-E9126456D444}"/>
              </a:ext>
            </a:extLst>
          </p:cNvPr>
          <p:cNvCxnSpPr/>
          <p:nvPr/>
        </p:nvCxnSpPr>
        <p:spPr>
          <a:xfrm>
            <a:off x="4253501" y="1792189"/>
            <a:ext cx="0" cy="44114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31C47C04-2D54-48BC-B2F8-2F53E6E0EF66}"/>
              </a:ext>
            </a:extLst>
          </p:cNvPr>
          <p:cNvCxnSpPr/>
          <p:nvPr/>
        </p:nvCxnSpPr>
        <p:spPr>
          <a:xfrm>
            <a:off x="7972746" y="1792189"/>
            <a:ext cx="0" cy="44114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9" name="图片 88">
            <a:extLst>
              <a:ext uri="{FF2B5EF4-FFF2-40B4-BE49-F238E27FC236}">
                <a16:creationId xmlns:a16="http://schemas.microsoft.com/office/drawing/2014/main" id="{DA4D9536-153E-48F6-84C0-DBC18A7068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921" y="3944086"/>
            <a:ext cx="3460643" cy="1744648"/>
          </a:xfrm>
          <a:prstGeom prst="rect">
            <a:avLst/>
          </a:prstGeom>
          <a:effectLst>
            <a:outerShdw blurRad="50800" dist="38100" dir="2700000" algn="tl" rotWithShape="0">
              <a:prstClr val="black">
                <a:alpha val="40000"/>
              </a:prstClr>
            </a:outerShdw>
          </a:effectLst>
        </p:spPr>
      </p:pic>
      <p:sp>
        <p:nvSpPr>
          <p:cNvPr id="90" name="文本框 89">
            <a:extLst>
              <a:ext uri="{FF2B5EF4-FFF2-40B4-BE49-F238E27FC236}">
                <a16:creationId xmlns:a16="http://schemas.microsoft.com/office/drawing/2014/main" id="{230373FD-EF7C-41C3-A1FB-80CF3ACC9C7E}"/>
              </a:ext>
            </a:extLst>
          </p:cNvPr>
          <p:cNvSpPr txBox="1"/>
          <p:nvPr/>
        </p:nvSpPr>
        <p:spPr>
          <a:xfrm>
            <a:off x="8741698" y="6347970"/>
            <a:ext cx="2826415" cy="246221"/>
          </a:xfrm>
          <a:prstGeom prst="rect">
            <a:avLst/>
          </a:prstGeom>
          <a:noFill/>
        </p:spPr>
        <p:txBody>
          <a:bodyPr wrap="none" rtlCol="0">
            <a:spAutoFit/>
          </a:bodyPr>
          <a:lstStyle/>
          <a:p>
            <a:pPr>
              <a:buClr>
                <a:srgbClr val="2D97C8"/>
              </a:buClr>
            </a:pPr>
            <a:r>
              <a:rPr lang="zh-CN" altLang="en-US" sz="1000" dirty="0">
                <a:latin typeface="+mn-ea"/>
                <a:cs typeface="Heiti SC Light" charset="-122"/>
              </a:rPr>
              <a:t>浮动式网站示例：</a:t>
            </a:r>
            <a:r>
              <a:rPr lang="nl-NL" altLang="zh-CN" sz="1000" dirty="0">
                <a:hlinkClick r:id="rId10"/>
              </a:rPr>
              <a:t>https://www.upperquad.com/</a:t>
            </a:r>
            <a:endParaRPr lang="ca-ES" sz="1000" dirty="0">
              <a:latin typeface="+mn-ea"/>
              <a:cs typeface="Heiti SC Light" charset="-122"/>
            </a:endParaRPr>
          </a:p>
        </p:txBody>
      </p:sp>
      <p:cxnSp>
        <p:nvCxnSpPr>
          <p:cNvPr id="93" name="连接符: 曲线 92">
            <a:extLst>
              <a:ext uri="{FF2B5EF4-FFF2-40B4-BE49-F238E27FC236}">
                <a16:creationId xmlns:a16="http://schemas.microsoft.com/office/drawing/2014/main" id="{C120E10D-C089-43E1-8B51-4CB0D8CA6DC0}"/>
              </a:ext>
            </a:extLst>
          </p:cNvPr>
          <p:cNvCxnSpPr/>
          <p:nvPr/>
        </p:nvCxnSpPr>
        <p:spPr>
          <a:xfrm>
            <a:off x="4874352" y="2460320"/>
            <a:ext cx="1772256" cy="1387011"/>
          </a:xfrm>
          <a:prstGeom prst="curvedConnector3">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4" name="连接符: 曲线 93">
            <a:extLst>
              <a:ext uri="{FF2B5EF4-FFF2-40B4-BE49-F238E27FC236}">
                <a16:creationId xmlns:a16="http://schemas.microsoft.com/office/drawing/2014/main" id="{84889DF5-0051-4790-926A-7AD5C8B80A13}"/>
              </a:ext>
            </a:extLst>
          </p:cNvPr>
          <p:cNvCxnSpPr>
            <a:cxnSpLocks/>
          </p:cNvCxnSpPr>
          <p:nvPr/>
        </p:nvCxnSpPr>
        <p:spPr>
          <a:xfrm rot="10800000" flipV="1">
            <a:off x="5032654" y="3869750"/>
            <a:ext cx="1351427" cy="1115890"/>
          </a:xfrm>
          <a:prstGeom prst="curvedConnector3">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E7EE77FC-65D3-4223-ADDB-F54A3E566BC7}"/>
              </a:ext>
            </a:extLst>
          </p:cNvPr>
          <p:cNvCxnSpPr>
            <a:cxnSpLocks/>
          </p:cNvCxnSpPr>
          <p:nvPr/>
        </p:nvCxnSpPr>
        <p:spPr>
          <a:xfrm>
            <a:off x="1256163" y="1664414"/>
            <a:ext cx="2262158"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826B01-8087-4924-86B2-A3B649C9B0B4}"/>
              </a:ext>
            </a:extLst>
          </p:cNvPr>
          <p:cNvCxnSpPr>
            <a:cxnSpLocks/>
          </p:cNvCxnSpPr>
          <p:nvPr/>
        </p:nvCxnSpPr>
        <p:spPr>
          <a:xfrm>
            <a:off x="4947505" y="1664414"/>
            <a:ext cx="2262158"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1FDF93B0-A551-4B22-BDCD-1BE0FBFC646D}"/>
              </a:ext>
            </a:extLst>
          </p:cNvPr>
          <p:cNvCxnSpPr>
            <a:cxnSpLocks/>
          </p:cNvCxnSpPr>
          <p:nvPr/>
        </p:nvCxnSpPr>
        <p:spPr>
          <a:xfrm>
            <a:off x="8713050" y="1664414"/>
            <a:ext cx="2262158"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9BC4E4B4-26FB-41ED-A419-A10905F45F80}"/>
              </a:ext>
            </a:extLst>
          </p:cNvPr>
          <p:cNvSpPr/>
          <p:nvPr/>
        </p:nvSpPr>
        <p:spPr>
          <a:xfrm rot="20774658">
            <a:off x="364875" y="2174914"/>
            <a:ext cx="1047964" cy="3827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示例</a:t>
            </a:r>
            <a:endParaRPr lang="ca-ES" b="1" dirty="0">
              <a:solidFill>
                <a:srgbClr val="FF0000"/>
              </a:solidFill>
            </a:endParaRPr>
          </a:p>
        </p:txBody>
      </p:sp>
    </p:spTree>
    <p:extLst>
      <p:ext uri="{BB962C8B-B14F-4D97-AF65-F5344CB8AC3E}">
        <p14:creationId xmlns:p14="http://schemas.microsoft.com/office/powerpoint/2010/main" val="74883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0920B-CCEA-47D4-825C-023035133147}"/>
              </a:ext>
            </a:extLst>
          </p:cNvPr>
          <p:cNvSpPr>
            <a:spLocks noGrp="1"/>
          </p:cNvSpPr>
          <p:nvPr>
            <p:ph type="title"/>
          </p:nvPr>
        </p:nvSpPr>
        <p:spPr/>
        <p:txBody>
          <a:bodyPr/>
          <a:lstStyle/>
          <a:p>
            <a:r>
              <a:rPr lang="zh-CN" altLang="en-US" dirty="0"/>
              <a:t>为什么“学院”是最适合水基金的概念？</a:t>
            </a:r>
            <a:endParaRPr lang="ca-ES" dirty="0"/>
          </a:p>
        </p:txBody>
      </p:sp>
      <p:sp>
        <p:nvSpPr>
          <p:cNvPr id="3" name="灯片编号占位符 2">
            <a:extLst>
              <a:ext uri="{FF2B5EF4-FFF2-40B4-BE49-F238E27FC236}">
                <a16:creationId xmlns:a16="http://schemas.microsoft.com/office/drawing/2014/main" id="{93D64DAA-25E1-43B0-B9F6-5CD77D945978}"/>
              </a:ext>
            </a:extLst>
          </p:cNvPr>
          <p:cNvSpPr>
            <a:spLocks noGrp="1"/>
          </p:cNvSpPr>
          <p:nvPr>
            <p:ph type="sldNum" sz="quarter" idx="14"/>
          </p:nvPr>
        </p:nvSpPr>
        <p:spPr/>
        <p:txBody>
          <a:bodyPr/>
          <a:lstStyle/>
          <a:p>
            <a:fld id="{E6049C3D-CCF1-41B9-A681-D61E0CAE4A17}" type="slidenum">
              <a:rPr lang="en-US" altLang="zh-CN" smtClean="0"/>
              <a:pPr/>
              <a:t>41</a:t>
            </a:fld>
            <a:endParaRPr lang="en-US" dirty="0"/>
          </a:p>
        </p:txBody>
      </p:sp>
      <p:sp>
        <p:nvSpPr>
          <p:cNvPr id="4" name="文本占位符 3">
            <a:extLst>
              <a:ext uri="{FF2B5EF4-FFF2-40B4-BE49-F238E27FC236}">
                <a16:creationId xmlns:a16="http://schemas.microsoft.com/office/drawing/2014/main" id="{744CE84E-5F5D-4F62-8C76-7CA5FBD9B060}"/>
              </a:ext>
            </a:extLst>
          </p:cNvPr>
          <p:cNvSpPr>
            <a:spLocks noGrp="1"/>
          </p:cNvSpPr>
          <p:nvPr>
            <p:ph type="body" sz="quarter" idx="15"/>
          </p:nvPr>
        </p:nvSpPr>
        <p:spPr/>
        <p:txBody>
          <a:bodyPr/>
          <a:lstStyle/>
          <a:p>
            <a:endParaRPr lang="ca-ES"/>
          </a:p>
        </p:txBody>
      </p:sp>
      <p:sp>
        <p:nvSpPr>
          <p:cNvPr id="28" name="矩形 27">
            <a:extLst>
              <a:ext uri="{FF2B5EF4-FFF2-40B4-BE49-F238E27FC236}">
                <a16:creationId xmlns:a16="http://schemas.microsoft.com/office/drawing/2014/main" id="{B8BF3B4D-45DF-4784-A7B5-F491DE9B1F09}"/>
              </a:ext>
            </a:extLst>
          </p:cNvPr>
          <p:cNvSpPr/>
          <p:nvPr/>
        </p:nvSpPr>
        <p:spPr>
          <a:xfrm>
            <a:off x="1621490" y="1641301"/>
            <a:ext cx="7027525" cy="369332"/>
          </a:xfrm>
          <a:prstGeom prst="rect">
            <a:avLst/>
          </a:prstGeom>
        </p:spPr>
        <p:txBody>
          <a:bodyPr wrap="square">
            <a:spAutoFit/>
          </a:bodyPr>
          <a:lstStyle/>
          <a:p>
            <a:r>
              <a:rPr lang="zh-CN" altLang="en-US" b="1" dirty="0">
                <a:solidFill>
                  <a:schemeClr val="tx1">
                    <a:lumMod val="50000"/>
                    <a:lumOff val="50000"/>
                  </a:schemeClr>
                </a:solidFill>
              </a:rPr>
              <a:t>“学院”概念的普及性：</a:t>
            </a:r>
            <a:r>
              <a:rPr lang="zh-CN" altLang="en-US" dirty="0">
                <a:solidFill>
                  <a:schemeClr val="tx1">
                    <a:lumMod val="50000"/>
                    <a:lumOff val="50000"/>
                  </a:schemeClr>
                </a:solidFill>
              </a:rPr>
              <a:t>无需解释，人人都知道学校的概念</a:t>
            </a:r>
            <a:endParaRPr lang="en-US" altLang="zh-CN" dirty="0">
              <a:solidFill>
                <a:schemeClr val="tx1">
                  <a:lumMod val="50000"/>
                  <a:lumOff val="50000"/>
                </a:schemeClr>
              </a:solidFill>
            </a:endParaRPr>
          </a:p>
        </p:txBody>
      </p:sp>
      <p:sp>
        <p:nvSpPr>
          <p:cNvPr id="29" name="矩形 28">
            <a:extLst>
              <a:ext uri="{FF2B5EF4-FFF2-40B4-BE49-F238E27FC236}">
                <a16:creationId xmlns:a16="http://schemas.microsoft.com/office/drawing/2014/main" id="{92A7F791-D55A-409C-8550-77BECDF6B8D1}"/>
              </a:ext>
            </a:extLst>
          </p:cNvPr>
          <p:cNvSpPr/>
          <p:nvPr/>
        </p:nvSpPr>
        <p:spPr>
          <a:xfrm>
            <a:off x="1621490" y="4217502"/>
            <a:ext cx="7221207" cy="369332"/>
          </a:xfrm>
          <a:prstGeom prst="rect">
            <a:avLst/>
          </a:prstGeom>
        </p:spPr>
        <p:txBody>
          <a:bodyPr wrap="square">
            <a:spAutoFit/>
          </a:bodyPr>
          <a:lstStyle/>
          <a:p>
            <a:r>
              <a:rPr lang="zh-CN" altLang="en-US" b="1" dirty="0">
                <a:solidFill>
                  <a:schemeClr val="tx1">
                    <a:lumMod val="50000"/>
                    <a:lumOff val="50000"/>
                  </a:schemeClr>
                </a:solidFill>
              </a:rPr>
              <a:t>极高的拓展性：</a:t>
            </a:r>
            <a:r>
              <a:rPr lang="zh-CN" altLang="en-US" dirty="0">
                <a:solidFill>
                  <a:schemeClr val="tx1">
                    <a:lumMod val="50000"/>
                    <a:lumOff val="50000"/>
                  </a:schemeClr>
                </a:solidFill>
              </a:rPr>
              <a:t>场景的拓展性极高，方便新场景的设立和融入</a:t>
            </a:r>
            <a:endParaRPr lang="en-US" altLang="zh-CN" dirty="0">
              <a:solidFill>
                <a:schemeClr val="tx1">
                  <a:lumMod val="50000"/>
                  <a:lumOff val="50000"/>
                </a:schemeClr>
              </a:solidFill>
            </a:endParaRPr>
          </a:p>
        </p:txBody>
      </p:sp>
      <p:sp>
        <p:nvSpPr>
          <p:cNvPr id="30" name="矩形 29">
            <a:extLst>
              <a:ext uri="{FF2B5EF4-FFF2-40B4-BE49-F238E27FC236}">
                <a16:creationId xmlns:a16="http://schemas.microsoft.com/office/drawing/2014/main" id="{364BA6C3-B727-4896-B1F5-75ADF8B21F9D}"/>
              </a:ext>
            </a:extLst>
          </p:cNvPr>
          <p:cNvSpPr/>
          <p:nvPr/>
        </p:nvSpPr>
        <p:spPr>
          <a:xfrm>
            <a:off x="1621490" y="2922006"/>
            <a:ext cx="9712303" cy="369332"/>
          </a:xfrm>
          <a:prstGeom prst="rect">
            <a:avLst/>
          </a:prstGeom>
        </p:spPr>
        <p:txBody>
          <a:bodyPr wrap="square">
            <a:spAutoFit/>
          </a:bodyPr>
          <a:lstStyle/>
          <a:p>
            <a:r>
              <a:rPr lang="zh-CN" altLang="en-US" b="1" dirty="0">
                <a:solidFill>
                  <a:schemeClr val="tx1">
                    <a:lumMod val="50000"/>
                    <a:lumOff val="50000"/>
                  </a:schemeClr>
                </a:solidFill>
              </a:rPr>
              <a:t>容易记忆：</a:t>
            </a:r>
            <a:r>
              <a:rPr lang="zh-CN" altLang="en-US" dirty="0">
                <a:solidFill>
                  <a:schemeClr val="tx1">
                    <a:lumMod val="50000"/>
                    <a:lumOff val="50000"/>
                  </a:schemeClr>
                </a:solidFill>
              </a:rPr>
              <a:t>由于对于该场景的熟悉性，任何人都能迅速理解并记住该场景下及其所代表的产品</a:t>
            </a:r>
            <a:endParaRPr lang="en-US" altLang="zh-CN" dirty="0">
              <a:solidFill>
                <a:schemeClr val="tx1">
                  <a:lumMod val="50000"/>
                  <a:lumOff val="50000"/>
                </a:schemeClr>
              </a:solidFill>
            </a:endParaRPr>
          </a:p>
        </p:txBody>
      </p:sp>
      <p:grpSp>
        <p:nvGrpSpPr>
          <p:cNvPr id="31" name="组合 30">
            <a:extLst>
              <a:ext uri="{FF2B5EF4-FFF2-40B4-BE49-F238E27FC236}">
                <a16:creationId xmlns:a16="http://schemas.microsoft.com/office/drawing/2014/main" id="{49EB2362-1682-40D8-84F6-CCDBE3DD8D30}"/>
              </a:ext>
            </a:extLst>
          </p:cNvPr>
          <p:cNvGrpSpPr/>
          <p:nvPr/>
        </p:nvGrpSpPr>
        <p:grpSpPr>
          <a:xfrm>
            <a:off x="668793" y="1481572"/>
            <a:ext cx="723729" cy="723729"/>
            <a:chOff x="669865" y="1806995"/>
            <a:chExt cx="723729" cy="723729"/>
          </a:xfrm>
        </p:grpSpPr>
        <p:sp>
          <p:nvSpPr>
            <p:cNvPr id="32" name="椭圆 31">
              <a:extLst>
                <a:ext uri="{FF2B5EF4-FFF2-40B4-BE49-F238E27FC236}">
                  <a16:creationId xmlns:a16="http://schemas.microsoft.com/office/drawing/2014/main" id="{6E2D47A5-6C7F-48C7-AA92-C92EA7504DB1}"/>
                </a:ext>
              </a:extLst>
            </p:cNvPr>
            <p:cNvSpPr/>
            <p:nvPr/>
          </p:nvSpPr>
          <p:spPr>
            <a:xfrm>
              <a:off x="669865" y="1806995"/>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33" name="Freeform 45">
              <a:extLst>
                <a:ext uri="{FF2B5EF4-FFF2-40B4-BE49-F238E27FC236}">
                  <a16:creationId xmlns:a16="http://schemas.microsoft.com/office/drawing/2014/main" id="{27106BF0-3DFC-41E0-BD2C-DF54DC8D89CC}"/>
                </a:ext>
              </a:extLst>
            </p:cNvPr>
            <p:cNvSpPr>
              <a:spLocks noEditPoints="1"/>
            </p:cNvSpPr>
            <p:nvPr/>
          </p:nvSpPr>
          <p:spPr bwMode="auto">
            <a:xfrm>
              <a:off x="740636" y="1886468"/>
              <a:ext cx="566131" cy="529845"/>
            </a:xfrm>
            <a:custGeom>
              <a:avLst/>
              <a:gdLst>
                <a:gd name="T0" fmla="*/ 194 w 241"/>
                <a:gd name="T1" fmla="*/ 138 h 234"/>
                <a:gd name="T2" fmla="*/ 163 w 241"/>
                <a:gd name="T3" fmla="*/ 150 h 234"/>
                <a:gd name="T4" fmla="*/ 132 w 241"/>
                <a:gd name="T5" fmla="*/ 127 h 234"/>
                <a:gd name="T6" fmla="*/ 132 w 241"/>
                <a:gd name="T7" fmla="*/ 92 h 234"/>
                <a:gd name="T8" fmla="*/ 170 w 241"/>
                <a:gd name="T9" fmla="*/ 46 h 234"/>
                <a:gd name="T10" fmla="*/ 124 w 241"/>
                <a:gd name="T11" fmla="*/ 0 h 234"/>
                <a:gd name="T12" fmla="*/ 78 w 241"/>
                <a:gd name="T13" fmla="*/ 46 h 234"/>
                <a:gd name="T14" fmla="*/ 116 w 241"/>
                <a:gd name="T15" fmla="*/ 92 h 234"/>
                <a:gd name="T16" fmla="*/ 116 w 241"/>
                <a:gd name="T17" fmla="*/ 127 h 234"/>
                <a:gd name="T18" fmla="*/ 83 w 241"/>
                <a:gd name="T19" fmla="*/ 151 h 234"/>
                <a:gd name="T20" fmla="*/ 61 w 241"/>
                <a:gd name="T21" fmla="*/ 139 h 234"/>
                <a:gd name="T22" fmla="*/ 4 w 241"/>
                <a:gd name="T23" fmla="*/ 190 h 234"/>
                <a:gd name="T24" fmla="*/ 44 w 241"/>
                <a:gd name="T25" fmla="*/ 230 h 234"/>
                <a:gd name="T26" fmla="*/ 96 w 241"/>
                <a:gd name="T27" fmla="*/ 174 h 234"/>
                <a:gd name="T28" fmla="*/ 92 w 241"/>
                <a:gd name="T29" fmla="*/ 164 h 234"/>
                <a:gd name="T30" fmla="*/ 124 w 241"/>
                <a:gd name="T31" fmla="*/ 141 h 234"/>
                <a:gd name="T32" fmla="*/ 153 w 241"/>
                <a:gd name="T33" fmla="*/ 163 h 234"/>
                <a:gd name="T34" fmla="*/ 148 w 241"/>
                <a:gd name="T35" fmla="*/ 184 h 234"/>
                <a:gd name="T36" fmla="*/ 194 w 241"/>
                <a:gd name="T37" fmla="*/ 230 h 234"/>
                <a:gd name="T38" fmla="*/ 241 w 241"/>
                <a:gd name="T39" fmla="*/ 184 h 234"/>
                <a:gd name="T40" fmla="*/ 194 w 241"/>
                <a:gd name="T41" fmla="*/ 138 h 234"/>
                <a:gd name="T42" fmla="*/ 50 w 241"/>
                <a:gd name="T43" fmla="*/ 154 h 234"/>
                <a:gd name="T44" fmla="*/ 64 w 241"/>
                <a:gd name="T45" fmla="*/ 168 h 234"/>
                <a:gd name="T46" fmla="*/ 50 w 241"/>
                <a:gd name="T47" fmla="*/ 182 h 234"/>
                <a:gd name="T48" fmla="*/ 36 w 241"/>
                <a:gd name="T49" fmla="*/ 168 h 234"/>
                <a:gd name="T50" fmla="*/ 50 w 241"/>
                <a:gd name="T51" fmla="*/ 154 h 234"/>
                <a:gd name="T52" fmla="*/ 71 w 241"/>
                <a:gd name="T53" fmla="*/ 208 h 234"/>
                <a:gd name="T54" fmla="*/ 30 w 241"/>
                <a:gd name="T55" fmla="*/ 208 h 234"/>
                <a:gd name="T56" fmla="*/ 30 w 241"/>
                <a:gd name="T57" fmla="*/ 202 h 234"/>
                <a:gd name="T58" fmla="*/ 44 w 241"/>
                <a:gd name="T59" fmla="*/ 186 h 234"/>
                <a:gd name="T60" fmla="*/ 57 w 241"/>
                <a:gd name="T61" fmla="*/ 186 h 234"/>
                <a:gd name="T62" fmla="*/ 71 w 241"/>
                <a:gd name="T63" fmla="*/ 202 h 234"/>
                <a:gd name="T64" fmla="*/ 71 w 241"/>
                <a:gd name="T65" fmla="*/ 208 h 234"/>
                <a:gd name="T66" fmla="*/ 124 w 241"/>
                <a:gd name="T67" fmla="*/ 16 h 234"/>
                <a:gd name="T68" fmla="*/ 138 w 241"/>
                <a:gd name="T69" fmla="*/ 30 h 234"/>
                <a:gd name="T70" fmla="*/ 124 w 241"/>
                <a:gd name="T71" fmla="*/ 44 h 234"/>
                <a:gd name="T72" fmla="*/ 110 w 241"/>
                <a:gd name="T73" fmla="*/ 30 h 234"/>
                <a:gd name="T74" fmla="*/ 124 w 241"/>
                <a:gd name="T75" fmla="*/ 16 h 234"/>
                <a:gd name="T76" fmla="*/ 103 w 241"/>
                <a:gd name="T77" fmla="*/ 70 h 234"/>
                <a:gd name="T78" fmla="*/ 103 w 241"/>
                <a:gd name="T79" fmla="*/ 64 h 234"/>
                <a:gd name="T80" fmla="*/ 118 w 241"/>
                <a:gd name="T81" fmla="*/ 48 h 234"/>
                <a:gd name="T82" fmla="*/ 130 w 241"/>
                <a:gd name="T83" fmla="*/ 48 h 234"/>
                <a:gd name="T84" fmla="*/ 145 w 241"/>
                <a:gd name="T85" fmla="*/ 64 h 234"/>
                <a:gd name="T86" fmla="*/ 145 w 241"/>
                <a:gd name="T87" fmla="*/ 70 h 234"/>
                <a:gd name="T88" fmla="*/ 103 w 241"/>
                <a:gd name="T89" fmla="*/ 70 h 234"/>
                <a:gd name="T90" fmla="*/ 194 w 241"/>
                <a:gd name="T91" fmla="*/ 154 h 234"/>
                <a:gd name="T92" fmla="*/ 208 w 241"/>
                <a:gd name="T93" fmla="*/ 168 h 234"/>
                <a:gd name="T94" fmla="*/ 194 w 241"/>
                <a:gd name="T95" fmla="*/ 182 h 234"/>
                <a:gd name="T96" fmla="*/ 180 w 241"/>
                <a:gd name="T97" fmla="*/ 168 h 234"/>
                <a:gd name="T98" fmla="*/ 194 w 241"/>
                <a:gd name="T99" fmla="*/ 154 h 234"/>
                <a:gd name="T100" fmla="*/ 215 w 241"/>
                <a:gd name="T101" fmla="*/ 208 h 234"/>
                <a:gd name="T102" fmla="*/ 174 w 241"/>
                <a:gd name="T103" fmla="*/ 208 h 234"/>
                <a:gd name="T104" fmla="*/ 174 w 241"/>
                <a:gd name="T105" fmla="*/ 202 h 234"/>
                <a:gd name="T106" fmla="*/ 188 w 241"/>
                <a:gd name="T107" fmla="*/ 186 h 234"/>
                <a:gd name="T108" fmla="*/ 201 w 241"/>
                <a:gd name="T109" fmla="*/ 186 h 234"/>
                <a:gd name="T110" fmla="*/ 215 w 241"/>
                <a:gd name="T111" fmla="*/ 202 h 234"/>
                <a:gd name="T112" fmla="*/ 215 w 241"/>
                <a:gd name="T113" fmla="*/ 20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34">
                  <a:moveTo>
                    <a:pt x="194" y="138"/>
                  </a:moveTo>
                  <a:cubicBezTo>
                    <a:pt x="182" y="138"/>
                    <a:pt x="171" y="142"/>
                    <a:pt x="163" y="150"/>
                  </a:cubicBezTo>
                  <a:cubicBezTo>
                    <a:pt x="132" y="127"/>
                    <a:pt x="132" y="127"/>
                    <a:pt x="132" y="127"/>
                  </a:cubicBezTo>
                  <a:cubicBezTo>
                    <a:pt x="132" y="92"/>
                    <a:pt x="132" y="92"/>
                    <a:pt x="132" y="92"/>
                  </a:cubicBezTo>
                  <a:cubicBezTo>
                    <a:pt x="154" y="88"/>
                    <a:pt x="170" y="69"/>
                    <a:pt x="170" y="46"/>
                  </a:cubicBezTo>
                  <a:cubicBezTo>
                    <a:pt x="170" y="21"/>
                    <a:pt x="150" y="0"/>
                    <a:pt x="124" y="0"/>
                  </a:cubicBezTo>
                  <a:cubicBezTo>
                    <a:pt x="98" y="0"/>
                    <a:pt x="78" y="21"/>
                    <a:pt x="78" y="46"/>
                  </a:cubicBezTo>
                  <a:cubicBezTo>
                    <a:pt x="78" y="69"/>
                    <a:pt x="94" y="88"/>
                    <a:pt x="116" y="92"/>
                  </a:cubicBezTo>
                  <a:cubicBezTo>
                    <a:pt x="116" y="127"/>
                    <a:pt x="116" y="127"/>
                    <a:pt x="116" y="127"/>
                  </a:cubicBezTo>
                  <a:cubicBezTo>
                    <a:pt x="83" y="151"/>
                    <a:pt x="83" y="151"/>
                    <a:pt x="83" y="151"/>
                  </a:cubicBezTo>
                  <a:cubicBezTo>
                    <a:pt x="77" y="145"/>
                    <a:pt x="69" y="141"/>
                    <a:pt x="61" y="139"/>
                  </a:cubicBezTo>
                  <a:cubicBezTo>
                    <a:pt x="28" y="132"/>
                    <a:pt x="0" y="158"/>
                    <a:pt x="4" y="190"/>
                  </a:cubicBezTo>
                  <a:cubicBezTo>
                    <a:pt x="7" y="211"/>
                    <a:pt x="24" y="227"/>
                    <a:pt x="44" y="230"/>
                  </a:cubicBezTo>
                  <a:cubicBezTo>
                    <a:pt x="76" y="234"/>
                    <a:pt x="103" y="206"/>
                    <a:pt x="96" y="174"/>
                  </a:cubicBezTo>
                  <a:cubicBezTo>
                    <a:pt x="95" y="170"/>
                    <a:pt x="94" y="167"/>
                    <a:pt x="92" y="164"/>
                  </a:cubicBezTo>
                  <a:cubicBezTo>
                    <a:pt x="124" y="141"/>
                    <a:pt x="124" y="141"/>
                    <a:pt x="124" y="141"/>
                  </a:cubicBezTo>
                  <a:cubicBezTo>
                    <a:pt x="153" y="163"/>
                    <a:pt x="153" y="163"/>
                    <a:pt x="153" y="163"/>
                  </a:cubicBezTo>
                  <a:cubicBezTo>
                    <a:pt x="150" y="169"/>
                    <a:pt x="148" y="176"/>
                    <a:pt x="148" y="184"/>
                  </a:cubicBezTo>
                  <a:cubicBezTo>
                    <a:pt x="148" y="210"/>
                    <a:pt x="169" y="230"/>
                    <a:pt x="194" y="230"/>
                  </a:cubicBezTo>
                  <a:cubicBezTo>
                    <a:pt x="220" y="230"/>
                    <a:pt x="241" y="210"/>
                    <a:pt x="241" y="184"/>
                  </a:cubicBezTo>
                  <a:cubicBezTo>
                    <a:pt x="241" y="158"/>
                    <a:pt x="220" y="138"/>
                    <a:pt x="194" y="138"/>
                  </a:cubicBezTo>
                  <a:close/>
                  <a:moveTo>
                    <a:pt x="50" y="154"/>
                  </a:moveTo>
                  <a:cubicBezTo>
                    <a:pt x="58" y="154"/>
                    <a:pt x="64" y="160"/>
                    <a:pt x="64" y="168"/>
                  </a:cubicBezTo>
                  <a:cubicBezTo>
                    <a:pt x="64" y="175"/>
                    <a:pt x="58" y="182"/>
                    <a:pt x="50" y="182"/>
                  </a:cubicBezTo>
                  <a:cubicBezTo>
                    <a:pt x="43" y="182"/>
                    <a:pt x="36" y="175"/>
                    <a:pt x="36" y="168"/>
                  </a:cubicBezTo>
                  <a:cubicBezTo>
                    <a:pt x="36" y="160"/>
                    <a:pt x="43" y="154"/>
                    <a:pt x="50" y="154"/>
                  </a:cubicBezTo>
                  <a:close/>
                  <a:moveTo>
                    <a:pt x="71" y="208"/>
                  </a:moveTo>
                  <a:cubicBezTo>
                    <a:pt x="30" y="208"/>
                    <a:pt x="30" y="208"/>
                    <a:pt x="30" y="208"/>
                  </a:cubicBezTo>
                  <a:cubicBezTo>
                    <a:pt x="30" y="202"/>
                    <a:pt x="30" y="202"/>
                    <a:pt x="30" y="202"/>
                  </a:cubicBezTo>
                  <a:cubicBezTo>
                    <a:pt x="30" y="193"/>
                    <a:pt x="36" y="186"/>
                    <a:pt x="44" y="186"/>
                  </a:cubicBezTo>
                  <a:cubicBezTo>
                    <a:pt x="57" y="186"/>
                    <a:pt x="57" y="186"/>
                    <a:pt x="57" y="186"/>
                  </a:cubicBezTo>
                  <a:cubicBezTo>
                    <a:pt x="65" y="186"/>
                    <a:pt x="71" y="193"/>
                    <a:pt x="71" y="202"/>
                  </a:cubicBezTo>
                  <a:lnTo>
                    <a:pt x="71" y="208"/>
                  </a:lnTo>
                  <a:close/>
                  <a:moveTo>
                    <a:pt x="124" y="16"/>
                  </a:moveTo>
                  <a:cubicBezTo>
                    <a:pt x="132" y="16"/>
                    <a:pt x="138" y="22"/>
                    <a:pt x="138" y="30"/>
                  </a:cubicBezTo>
                  <a:cubicBezTo>
                    <a:pt x="138" y="38"/>
                    <a:pt x="132" y="44"/>
                    <a:pt x="124" y="44"/>
                  </a:cubicBezTo>
                  <a:cubicBezTo>
                    <a:pt x="116" y="44"/>
                    <a:pt x="110" y="38"/>
                    <a:pt x="110" y="30"/>
                  </a:cubicBezTo>
                  <a:cubicBezTo>
                    <a:pt x="110" y="22"/>
                    <a:pt x="116" y="16"/>
                    <a:pt x="124" y="16"/>
                  </a:cubicBezTo>
                  <a:close/>
                  <a:moveTo>
                    <a:pt x="103" y="70"/>
                  </a:moveTo>
                  <a:cubicBezTo>
                    <a:pt x="103" y="64"/>
                    <a:pt x="103" y="64"/>
                    <a:pt x="103" y="64"/>
                  </a:cubicBezTo>
                  <a:cubicBezTo>
                    <a:pt x="103" y="56"/>
                    <a:pt x="109" y="48"/>
                    <a:pt x="118" y="48"/>
                  </a:cubicBezTo>
                  <a:cubicBezTo>
                    <a:pt x="130" y="48"/>
                    <a:pt x="130" y="48"/>
                    <a:pt x="130" y="48"/>
                  </a:cubicBezTo>
                  <a:cubicBezTo>
                    <a:pt x="139" y="48"/>
                    <a:pt x="145" y="56"/>
                    <a:pt x="145" y="64"/>
                  </a:cubicBezTo>
                  <a:cubicBezTo>
                    <a:pt x="145" y="70"/>
                    <a:pt x="145" y="70"/>
                    <a:pt x="145" y="70"/>
                  </a:cubicBezTo>
                  <a:lnTo>
                    <a:pt x="103" y="70"/>
                  </a:lnTo>
                  <a:close/>
                  <a:moveTo>
                    <a:pt x="194" y="154"/>
                  </a:moveTo>
                  <a:cubicBezTo>
                    <a:pt x="202" y="154"/>
                    <a:pt x="208" y="160"/>
                    <a:pt x="208" y="168"/>
                  </a:cubicBezTo>
                  <a:cubicBezTo>
                    <a:pt x="208" y="175"/>
                    <a:pt x="202" y="182"/>
                    <a:pt x="194" y="182"/>
                  </a:cubicBezTo>
                  <a:cubicBezTo>
                    <a:pt x="187" y="182"/>
                    <a:pt x="180" y="175"/>
                    <a:pt x="180" y="168"/>
                  </a:cubicBezTo>
                  <a:cubicBezTo>
                    <a:pt x="180" y="160"/>
                    <a:pt x="187" y="154"/>
                    <a:pt x="194" y="154"/>
                  </a:cubicBezTo>
                  <a:close/>
                  <a:moveTo>
                    <a:pt x="215" y="208"/>
                  </a:moveTo>
                  <a:cubicBezTo>
                    <a:pt x="174" y="208"/>
                    <a:pt x="174" y="208"/>
                    <a:pt x="174" y="208"/>
                  </a:cubicBezTo>
                  <a:cubicBezTo>
                    <a:pt x="174" y="202"/>
                    <a:pt x="174" y="202"/>
                    <a:pt x="174" y="202"/>
                  </a:cubicBezTo>
                  <a:cubicBezTo>
                    <a:pt x="174" y="193"/>
                    <a:pt x="180" y="186"/>
                    <a:pt x="188" y="186"/>
                  </a:cubicBezTo>
                  <a:cubicBezTo>
                    <a:pt x="201" y="186"/>
                    <a:pt x="201" y="186"/>
                    <a:pt x="201" y="186"/>
                  </a:cubicBezTo>
                  <a:cubicBezTo>
                    <a:pt x="209" y="186"/>
                    <a:pt x="215" y="193"/>
                    <a:pt x="215" y="202"/>
                  </a:cubicBezTo>
                  <a:lnTo>
                    <a:pt x="215" y="208"/>
                  </a:ln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schemeClr val="tx1">
                    <a:lumMod val="50000"/>
                    <a:lumOff val="50000"/>
                  </a:schemeClr>
                </a:solidFill>
              </a:endParaRPr>
            </a:p>
          </p:txBody>
        </p:sp>
      </p:grpSp>
      <p:grpSp>
        <p:nvGrpSpPr>
          <p:cNvPr id="34" name="组合 33">
            <a:extLst>
              <a:ext uri="{FF2B5EF4-FFF2-40B4-BE49-F238E27FC236}">
                <a16:creationId xmlns:a16="http://schemas.microsoft.com/office/drawing/2014/main" id="{C22FD03B-8107-44A0-A525-FF6FB318BD18}"/>
              </a:ext>
            </a:extLst>
          </p:cNvPr>
          <p:cNvGrpSpPr/>
          <p:nvPr/>
        </p:nvGrpSpPr>
        <p:grpSpPr>
          <a:xfrm>
            <a:off x="668793" y="5271284"/>
            <a:ext cx="723729" cy="723729"/>
            <a:chOff x="686784" y="4303356"/>
            <a:chExt cx="723729" cy="723729"/>
          </a:xfrm>
        </p:grpSpPr>
        <p:sp>
          <p:nvSpPr>
            <p:cNvPr id="35" name="椭圆 34">
              <a:extLst>
                <a:ext uri="{FF2B5EF4-FFF2-40B4-BE49-F238E27FC236}">
                  <a16:creationId xmlns:a16="http://schemas.microsoft.com/office/drawing/2014/main" id="{C12DB4E7-BEC0-4D01-B5D1-A364F811A9E1}"/>
                </a:ext>
              </a:extLst>
            </p:cNvPr>
            <p:cNvSpPr/>
            <p:nvPr/>
          </p:nvSpPr>
          <p:spPr>
            <a:xfrm>
              <a:off x="686784" y="4303356"/>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36" name="Freeform 49">
              <a:extLst>
                <a:ext uri="{FF2B5EF4-FFF2-40B4-BE49-F238E27FC236}">
                  <a16:creationId xmlns:a16="http://schemas.microsoft.com/office/drawing/2014/main" id="{6FB82928-E016-45A4-AF52-E782BF32CB60}"/>
                </a:ext>
              </a:extLst>
            </p:cNvPr>
            <p:cNvSpPr>
              <a:spLocks noEditPoints="1"/>
            </p:cNvSpPr>
            <p:nvPr/>
          </p:nvSpPr>
          <p:spPr bwMode="auto">
            <a:xfrm>
              <a:off x="828804" y="4451122"/>
              <a:ext cx="439689" cy="428197"/>
            </a:xfrm>
            <a:custGeom>
              <a:avLst/>
              <a:gdLst>
                <a:gd name="T0" fmla="*/ 147 w 211"/>
                <a:gd name="T1" fmla="*/ 42 h 213"/>
                <a:gd name="T2" fmla="*/ 106 w 211"/>
                <a:gd name="T3" fmla="*/ 83 h 213"/>
                <a:gd name="T4" fmla="*/ 64 w 211"/>
                <a:gd name="T5" fmla="*/ 42 h 213"/>
                <a:gd name="T6" fmla="*/ 106 w 211"/>
                <a:gd name="T7" fmla="*/ 0 h 213"/>
                <a:gd name="T8" fmla="*/ 147 w 211"/>
                <a:gd name="T9" fmla="*/ 42 h 213"/>
                <a:gd name="T10" fmla="*/ 106 w 211"/>
                <a:gd name="T11" fmla="*/ 112 h 213"/>
                <a:gd name="T12" fmla="*/ 113 w 211"/>
                <a:gd name="T13" fmla="*/ 110 h 213"/>
                <a:gd name="T14" fmla="*/ 118 w 211"/>
                <a:gd name="T15" fmla="*/ 99 h 213"/>
                <a:gd name="T16" fmla="*/ 106 w 211"/>
                <a:gd name="T17" fmla="*/ 94 h 213"/>
                <a:gd name="T18" fmla="*/ 93 w 211"/>
                <a:gd name="T19" fmla="*/ 99 h 213"/>
                <a:gd name="T20" fmla="*/ 98 w 211"/>
                <a:gd name="T21" fmla="*/ 110 h 213"/>
                <a:gd name="T22" fmla="*/ 106 w 211"/>
                <a:gd name="T23" fmla="*/ 112 h 213"/>
                <a:gd name="T24" fmla="*/ 211 w 211"/>
                <a:gd name="T25" fmla="*/ 213 h 213"/>
                <a:gd name="T26" fmla="*/ 176 w 211"/>
                <a:gd name="T27" fmla="*/ 213 h 213"/>
                <a:gd name="T28" fmla="*/ 165 w 211"/>
                <a:gd name="T29" fmla="*/ 165 h 213"/>
                <a:gd name="T30" fmla="*/ 162 w 211"/>
                <a:gd name="T31" fmla="*/ 213 h 213"/>
                <a:gd name="T32" fmla="*/ 50 w 211"/>
                <a:gd name="T33" fmla="*/ 213 h 213"/>
                <a:gd name="T34" fmla="*/ 46 w 211"/>
                <a:gd name="T35" fmla="*/ 165 h 213"/>
                <a:gd name="T36" fmla="*/ 35 w 211"/>
                <a:gd name="T37" fmla="*/ 213 h 213"/>
                <a:gd name="T38" fmla="*/ 0 w 211"/>
                <a:gd name="T39" fmla="*/ 213 h 213"/>
                <a:gd name="T40" fmla="*/ 20 w 211"/>
                <a:gd name="T41" fmla="*/ 123 h 213"/>
                <a:gd name="T42" fmla="*/ 41 w 211"/>
                <a:gd name="T43" fmla="*/ 103 h 213"/>
                <a:gd name="T44" fmla="*/ 78 w 211"/>
                <a:gd name="T45" fmla="*/ 98 h 213"/>
                <a:gd name="T46" fmla="*/ 97 w 211"/>
                <a:gd name="T47" fmla="*/ 140 h 213"/>
                <a:gd name="T48" fmla="*/ 99 w 211"/>
                <a:gd name="T49" fmla="*/ 119 h 213"/>
                <a:gd name="T50" fmla="*/ 100 w 211"/>
                <a:gd name="T51" fmla="*/ 118 h 213"/>
                <a:gd name="T52" fmla="*/ 111 w 211"/>
                <a:gd name="T53" fmla="*/ 118 h 213"/>
                <a:gd name="T54" fmla="*/ 112 w 211"/>
                <a:gd name="T55" fmla="*/ 119 h 213"/>
                <a:gd name="T56" fmla="*/ 114 w 211"/>
                <a:gd name="T57" fmla="*/ 140 h 213"/>
                <a:gd name="T58" fmla="*/ 133 w 211"/>
                <a:gd name="T59" fmla="*/ 98 h 213"/>
                <a:gd name="T60" fmla="*/ 170 w 211"/>
                <a:gd name="T61" fmla="*/ 103 h 213"/>
                <a:gd name="T62" fmla="*/ 191 w 211"/>
                <a:gd name="T63" fmla="*/ 123 h 213"/>
                <a:gd name="T64" fmla="*/ 211 w 211"/>
                <a:gd name="T65" fmla="*/ 213 h 213"/>
                <a:gd name="T66" fmla="*/ 154 w 211"/>
                <a:gd name="T67" fmla="*/ 155 h 213"/>
                <a:gd name="T68" fmla="*/ 147 w 211"/>
                <a:gd name="T69" fmla="*/ 142 h 213"/>
                <a:gd name="T70" fmla="*/ 128 w 211"/>
                <a:gd name="T71" fmla="*/ 155 h 213"/>
                <a:gd name="T72" fmla="*/ 154 w 211"/>
                <a:gd name="T73" fmla="*/ 1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1" h="213">
                  <a:moveTo>
                    <a:pt x="147" y="42"/>
                  </a:moveTo>
                  <a:cubicBezTo>
                    <a:pt x="147" y="65"/>
                    <a:pt x="129" y="83"/>
                    <a:pt x="106" y="83"/>
                  </a:cubicBezTo>
                  <a:cubicBezTo>
                    <a:pt x="83" y="83"/>
                    <a:pt x="64" y="65"/>
                    <a:pt x="64" y="42"/>
                  </a:cubicBezTo>
                  <a:cubicBezTo>
                    <a:pt x="64" y="19"/>
                    <a:pt x="83" y="0"/>
                    <a:pt x="106" y="0"/>
                  </a:cubicBezTo>
                  <a:cubicBezTo>
                    <a:pt x="129" y="0"/>
                    <a:pt x="147" y="19"/>
                    <a:pt x="147" y="42"/>
                  </a:cubicBezTo>
                  <a:close/>
                  <a:moveTo>
                    <a:pt x="106" y="112"/>
                  </a:moveTo>
                  <a:cubicBezTo>
                    <a:pt x="108" y="112"/>
                    <a:pt x="111" y="112"/>
                    <a:pt x="113" y="110"/>
                  </a:cubicBezTo>
                  <a:cubicBezTo>
                    <a:pt x="115" y="108"/>
                    <a:pt x="118" y="103"/>
                    <a:pt x="118" y="99"/>
                  </a:cubicBezTo>
                  <a:cubicBezTo>
                    <a:pt x="118" y="95"/>
                    <a:pt x="111" y="94"/>
                    <a:pt x="106" y="94"/>
                  </a:cubicBezTo>
                  <a:cubicBezTo>
                    <a:pt x="101" y="94"/>
                    <a:pt x="93" y="95"/>
                    <a:pt x="93" y="99"/>
                  </a:cubicBezTo>
                  <a:cubicBezTo>
                    <a:pt x="93" y="103"/>
                    <a:pt x="96" y="108"/>
                    <a:pt x="98" y="110"/>
                  </a:cubicBezTo>
                  <a:cubicBezTo>
                    <a:pt x="100" y="112"/>
                    <a:pt x="103" y="112"/>
                    <a:pt x="106" y="112"/>
                  </a:cubicBezTo>
                  <a:close/>
                  <a:moveTo>
                    <a:pt x="211" y="213"/>
                  </a:moveTo>
                  <a:cubicBezTo>
                    <a:pt x="176" y="213"/>
                    <a:pt x="176" y="213"/>
                    <a:pt x="176" y="213"/>
                  </a:cubicBezTo>
                  <a:cubicBezTo>
                    <a:pt x="165" y="165"/>
                    <a:pt x="165" y="165"/>
                    <a:pt x="165" y="165"/>
                  </a:cubicBezTo>
                  <a:cubicBezTo>
                    <a:pt x="162" y="213"/>
                    <a:pt x="162" y="213"/>
                    <a:pt x="162" y="213"/>
                  </a:cubicBezTo>
                  <a:cubicBezTo>
                    <a:pt x="50" y="213"/>
                    <a:pt x="50" y="213"/>
                    <a:pt x="50" y="213"/>
                  </a:cubicBezTo>
                  <a:cubicBezTo>
                    <a:pt x="46" y="165"/>
                    <a:pt x="46" y="165"/>
                    <a:pt x="46" y="165"/>
                  </a:cubicBezTo>
                  <a:cubicBezTo>
                    <a:pt x="35" y="213"/>
                    <a:pt x="35" y="213"/>
                    <a:pt x="35" y="213"/>
                  </a:cubicBezTo>
                  <a:cubicBezTo>
                    <a:pt x="0" y="213"/>
                    <a:pt x="0" y="213"/>
                    <a:pt x="0" y="213"/>
                  </a:cubicBezTo>
                  <a:cubicBezTo>
                    <a:pt x="20" y="123"/>
                    <a:pt x="20" y="123"/>
                    <a:pt x="20" y="123"/>
                  </a:cubicBezTo>
                  <a:cubicBezTo>
                    <a:pt x="22" y="112"/>
                    <a:pt x="31" y="105"/>
                    <a:pt x="41" y="103"/>
                  </a:cubicBezTo>
                  <a:cubicBezTo>
                    <a:pt x="78" y="98"/>
                    <a:pt x="78" y="98"/>
                    <a:pt x="78" y="98"/>
                  </a:cubicBezTo>
                  <a:cubicBezTo>
                    <a:pt x="97" y="140"/>
                    <a:pt x="97" y="140"/>
                    <a:pt x="97" y="140"/>
                  </a:cubicBezTo>
                  <a:cubicBezTo>
                    <a:pt x="99" y="119"/>
                    <a:pt x="99" y="119"/>
                    <a:pt x="99" y="119"/>
                  </a:cubicBezTo>
                  <a:cubicBezTo>
                    <a:pt x="99" y="118"/>
                    <a:pt x="100" y="118"/>
                    <a:pt x="100" y="118"/>
                  </a:cubicBezTo>
                  <a:cubicBezTo>
                    <a:pt x="111" y="118"/>
                    <a:pt x="111" y="118"/>
                    <a:pt x="111" y="118"/>
                  </a:cubicBezTo>
                  <a:cubicBezTo>
                    <a:pt x="112" y="118"/>
                    <a:pt x="112" y="118"/>
                    <a:pt x="112" y="119"/>
                  </a:cubicBezTo>
                  <a:cubicBezTo>
                    <a:pt x="114" y="140"/>
                    <a:pt x="114" y="140"/>
                    <a:pt x="114" y="140"/>
                  </a:cubicBezTo>
                  <a:cubicBezTo>
                    <a:pt x="133" y="98"/>
                    <a:pt x="133" y="98"/>
                    <a:pt x="133" y="98"/>
                  </a:cubicBezTo>
                  <a:cubicBezTo>
                    <a:pt x="170" y="103"/>
                    <a:pt x="170" y="103"/>
                    <a:pt x="170" y="103"/>
                  </a:cubicBezTo>
                  <a:cubicBezTo>
                    <a:pt x="180" y="105"/>
                    <a:pt x="189" y="112"/>
                    <a:pt x="191" y="123"/>
                  </a:cubicBezTo>
                  <a:lnTo>
                    <a:pt x="211" y="213"/>
                  </a:lnTo>
                  <a:close/>
                  <a:moveTo>
                    <a:pt x="154" y="155"/>
                  </a:moveTo>
                  <a:cubicBezTo>
                    <a:pt x="147" y="142"/>
                    <a:pt x="147" y="142"/>
                    <a:pt x="147" y="142"/>
                  </a:cubicBezTo>
                  <a:cubicBezTo>
                    <a:pt x="128" y="155"/>
                    <a:pt x="128" y="155"/>
                    <a:pt x="128" y="155"/>
                  </a:cubicBezTo>
                  <a:lnTo>
                    <a:pt x="154" y="155"/>
                  </a:ln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schemeClr val="tx1">
                    <a:lumMod val="50000"/>
                    <a:lumOff val="50000"/>
                  </a:schemeClr>
                </a:solidFill>
              </a:endParaRPr>
            </a:p>
          </p:txBody>
        </p:sp>
      </p:grpSp>
      <p:sp>
        <p:nvSpPr>
          <p:cNvPr id="42" name="矩形 41">
            <a:extLst>
              <a:ext uri="{FF2B5EF4-FFF2-40B4-BE49-F238E27FC236}">
                <a16:creationId xmlns:a16="http://schemas.microsoft.com/office/drawing/2014/main" id="{E16C4E93-9991-41E9-B638-27E353AE04AE}"/>
              </a:ext>
            </a:extLst>
          </p:cNvPr>
          <p:cNvSpPr/>
          <p:nvPr/>
        </p:nvSpPr>
        <p:spPr>
          <a:xfrm>
            <a:off x="1621490" y="5448482"/>
            <a:ext cx="9946623" cy="369332"/>
          </a:xfrm>
          <a:prstGeom prst="rect">
            <a:avLst/>
          </a:prstGeom>
        </p:spPr>
        <p:txBody>
          <a:bodyPr wrap="square">
            <a:spAutoFit/>
          </a:bodyPr>
          <a:lstStyle/>
          <a:p>
            <a:r>
              <a:rPr lang="zh-CN" altLang="en-US" b="1" dirty="0">
                <a:solidFill>
                  <a:schemeClr val="tx1">
                    <a:lumMod val="50000"/>
                    <a:lumOff val="50000"/>
                  </a:schemeClr>
                </a:solidFill>
              </a:rPr>
              <a:t>形象气质吻合：</a:t>
            </a:r>
            <a:r>
              <a:rPr lang="zh-CN" altLang="en-US" dirty="0">
                <a:solidFill>
                  <a:schemeClr val="tx1">
                    <a:lumMod val="50000"/>
                    <a:lumOff val="50000"/>
                  </a:schemeClr>
                </a:solidFill>
              </a:rPr>
              <a:t>学校场景的形象与水基金所希望设立的品牌形象非常吻合，兼具专业性与陪伴性</a:t>
            </a:r>
            <a:endParaRPr lang="en-US" altLang="zh-CN" dirty="0">
              <a:solidFill>
                <a:schemeClr val="tx1">
                  <a:lumMod val="50000"/>
                  <a:lumOff val="50000"/>
                </a:schemeClr>
              </a:solidFill>
            </a:endParaRPr>
          </a:p>
        </p:txBody>
      </p:sp>
      <p:grpSp>
        <p:nvGrpSpPr>
          <p:cNvPr id="58" name="组合 57">
            <a:extLst>
              <a:ext uri="{FF2B5EF4-FFF2-40B4-BE49-F238E27FC236}">
                <a16:creationId xmlns:a16="http://schemas.microsoft.com/office/drawing/2014/main" id="{02A63BEB-31D0-4F71-BB09-1F53A9F88386}"/>
              </a:ext>
            </a:extLst>
          </p:cNvPr>
          <p:cNvGrpSpPr/>
          <p:nvPr/>
        </p:nvGrpSpPr>
        <p:grpSpPr>
          <a:xfrm>
            <a:off x="668793" y="2744809"/>
            <a:ext cx="723729" cy="723729"/>
            <a:chOff x="672268" y="2773764"/>
            <a:chExt cx="723729" cy="723729"/>
          </a:xfrm>
        </p:grpSpPr>
        <p:sp>
          <p:nvSpPr>
            <p:cNvPr id="49" name="椭圆 48">
              <a:extLst>
                <a:ext uri="{FF2B5EF4-FFF2-40B4-BE49-F238E27FC236}">
                  <a16:creationId xmlns:a16="http://schemas.microsoft.com/office/drawing/2014/main" id="{52500A06-069D-414A-8E31-F79A1426E6D5}"/>
                </a:ext>
              </a:extLst>
            </p:cNvPr>
            <p:cNvSpPr/>
            <p:nvPr/>
          </p:nvSpPr>
          <p:spPr>
            <a:xfrm>
              <a:off x="672268" y="2773764"/>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55" name="Freeform 9">
              <a:extLst>
                <a:ext uri="{FF2B5EF4-FFF2-40B4-BE49-F238E27FC236}">
                  <a16:creationId xmlns:a16="http://schemas.microsoft.com/office/drawing/2014/main" id="{D58E5EA1-1FA0-410D-97AA-20F4FA71B2CD}"/>
                </a:ext>
              </a:extLst>
            </p:cNvPr>
            <p:cNvSpPr>
              <a:spLocks noEditPoints="1"/>
            </p:cNvSpPr>
            <p:nvPr/>
          </p:nvSpPr>
          <p:spPr bwMode="auto">
            <a:xfrm>
              <a:off x="823199" y="2880107"/>
              <a:ext cx="439856" cy="511041"/>
            </a:xfrm>
            <a:custGeom>
              <a:avLst/>
              <a:gdLst>
                <a:gd name="T0" fmla="*/ 117 w 172"/>
                <a:gd name="T1" fmla="*/ 58 h 201"/>
                <a:gd name="T2" fmla="*/ 85 w 172"/>
                <a:gd name="T3" fmla="*/ 54 h 201"/>
                <a:gd name="T4" fmla="*/ 77 w 172"/>
                <a:gd name="T5" fmla="*/ 62 h 201"/>
                <a:gd name="T6" fmla="*/ 88 w 172"/>
                <a:gd name="T7" fmla="*/ 92 h 201"/>
                <a:gd name="T8" fmla="*/ 97 w 172"/>
                <a:gd name="T9" fmla="*/ 88 h 201"/>
                <a:gd name="T10" fmla="*/ 125 w 172"/>
                <a:gd name="T11" fmla="*/ 188 h 201"/>
                <a:gd name="T12" fmla="*/ 57 w 172"/>
                <a:gd name="T13" fmla="*/ 188 h 201"/>
                <a:gd name="T14" fmla="*/ 22 w 172"/>
                <a:gd name="T15" fmla="*/ 147 h 201"/>
                <a:gd name="T16" fmla="*/ 3 w 172"/>
                <a:gd name="T17" fmla="*/ 96 h 201"/>
                <a:gd name="T18" fmla="*/ 172 w 172"/>
                <a:gd name="T19" fmla="*/ 76 h 201"/>
                <a:gd name="T20" fmla="*/ 82 w 172"/>
                <a:gd name="T21" fmla="*/ 70 h 201"/>
                <a:gd name="T22" fmla="*/ 96 w 172"/>
                <a:gd name="T23" fmla="*/ 69 h 201"/>
                <a:gd name="T24" fmla="*/ 101 w 172"/>
                <a:gd name="T25" fmla="*/ 57 h 201"/>
                <a:gd name="T26" fmla="*/ 92 w 172"/>
                <a:gd name="T27" fmla="*/ 46 h 201"/>
                <a:gd name="T28" fmla="*/ 85 w 172"/>
                <a:gd name="T29" fmla="*/ 39 h 201"/>
                <a:gd name="T30" fmla="*/ 74 w 172"/>
                <a:gd name="T31" fmla="*/ 29 h 201"/>
                <a:gd name="T32" fmla="*/ 62 w 172"/>
                <a:gd name="T33" fmla="*/ 34 h 201"/>
                <a:gd name="T34" fmla="*/ 61 w 172"/>
                <a:gd name="T35" fmla="*/ 49 h 201"/>
                <a:gd name="T36" fmla="*/ 61 w 172"/>
                <a:gd name="T37" fmla="*/ 59 h 201"/>
                <a:gd name="T38" fmla="*/ 62 w 172"/>
                <a:gd name="T39" fmla="*/ 73 h 201"/>
                <a:gd name="T40" fmla="*/ 74 w 172"/>
                <a:gd name="T41" fmla="*/ 78 h 201"/>
                <a:gd name="T42" fmla="*/ 108 w 172"/>
                <a:gd name="T43" fmla="*/ 93 h 201"/>
                <a:gd name="T44" fmla="*/ 105 w 172"/>
                <a:gd name="T45" fmla="*/ 85 h 201"/>
                <a:gd name="T46" fmla="*/ 99 w 172"/>
                <a:gd name="T47" fmla="*/ 74 h 201"/>
                <a:gd name="T48" fmla="*/ 89 w 172"/>
                <a:gd name="T49" fmla="*/ 74 h 201"/>
                <a:gd name="T50" fmla="*/ 83 w 172"/>
                <a:gd name="T51" fmla="*/ 85 h 201"/>
                <a:gd name="T52" fmla="*/ 80 w 172"/>
                <a:gd name="T53" fmla="*/ 93 h 201"/>
                <a:gd name="T54" fmla="*/ 76 w 172"/>
                <a:gd name="T55" fmla="*/ 105 h 201"/>
                <a:gd name="T56" fmla="*/ 84 w 172"/>
                <a:gd name="T57" fmla="*/ 112 h 201"/>
                <a:gd name="T58" fmla="*/ 95 w 172"/>
                <a:gd name="T59" fmla="*/ 108 h 201"/>
                <a:gd name="T60" fmla="*/ 103 w 172"/>
                <a:gd name="T61" fmla="*/ 105 h 201"/>
                <a:gd name="T62" fmla="*/ 114 w 172"/>
                <a:gd name="T63" fmla="*/ 100 h 201"/>
                <a:gd name="T64" fmla="*/ 144 w 172"/>
                <a:gd name="T65" fmla="*/ 52 h 201"/>
                <a:gd name="T66" fmla="*/ 134 w 172"/>
                <a:gd name="T67" fmla="*/ 46 h 201"/>
                <a:gd name="T68" fmla="*/ 126 w 172"/>
                <a:gd name="T69" fmla="*/ 42 h 201"/>
                <a:gd name="T70" fmla="*/ 114 w 172"/>
                <a:gd name="T71" fmla="*/ 37 h 201"/>
                <a:gd name="T72" fmla="*/ 106 w 172"/>
                <a:gd name="T73" fmla="*/ 44 h 201"/>
                <a:gd name="T74" fmla="*/ 109 w 172"/>
                <a:gd name="T75" fmla="*/ 56 h 201"/>
                <a:gd name="T76" fmla="*/ 112 w 172"/>
                <a:gd name="T77" fmla="*/ 65 h 201"/>
                <a:gd name="T78" fmla="*/ 116 w 172"/>
                <a:gd name="T79" fmla="*/ 76 h 201"/>
                <a:gd name="T80" fmla="*/ 127 w 172"/>
                <a:gd name="T81" fmla="*/ 77 h 201"/>
                <a:gd name="T82" fmla="*/ 134 w 172"/>
                <a:gd name="T83" fmla="*/ 67 h 201"/>
                <a:gd name="T84" fmla="*/ 138 w 172"/>
                <a:gd name="T85" fmla="*/ 5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2" h="201">
                  <a:moveTo>
                    <a:pt x="130" y="54"/>
                  </a:moveTo>
                  <a:cubicBezTo>
                    <a:pt x="131" y="58"/>
                    <a:pt x="129" y="62"/>
                    <a:pt x="126" y="63"/>
                  </a:cubicBezTo>
                  <a:cubicBezTo>
                    <a:pt x="122" y="64"/>
                    <a:pt x="118" y="62"/>
                    <a:pt x="117" y="58"/>
                  </a:cubicBezTo>
                  <a:cubicBezTo>
                    <a:pt x="115" y="55"/>
                    <a:pt x="117" y="51"/>
                    <a:pt x="121" y="50"/>
                  </a:cubicBezTo>
                  <a:cubicBezTo>
                    <a:pt x="125" y="48"/>
                    <a:pt x="129" y="50"/>
                    <a:pt x="130" y="54"/>
                  </a:cubicBezTo>
                  <a:close/>
                  <a:moveTo>
                    <a:pt x="85" y="54"/>
                  </a:moveTo>
                  <a:cubicBezTo>
                    <a:pt x="85" y="49"/>
                    <a:pt x="81" y="46"/>
                    <a:pt x="77" y="46"/>
                  </a:cubicBezTo>
                  <a:cubicBezTo>
                    <a:pt x="72" y="46"/>
                    <a:pt x="69" y="49"/>
                    <a:pt x="69" y="54"/>
                  </a:cubicBezTo>
                  <a:cubicBezTo>
                    <a:pt x="69" y="58"/>
                    <a:pt x="72" y="62"/>
                    <a:pt x="77" y="62"/>
                  </a:cubicBezTo>
                  <a:cubicBezTo>
                    <a:pt x="81" y="62"/>
                    <a:pt x="85" y="58"/>
                    <a:pt x="85" y="54"/>
                  </a:cubicBezTo>
                  <a:close/>
                  <a:moveTo>
                    <a:pt x="97" y="88"/>
                  </a:moveTo>
                  <a:cubicBezTo>
                    <a:pt x="93" y="87"/>
                    <a:pt x="89" y="88"/>
                    <a:pt x="88" y="92"/>
                  </a:cubicBezTo>
                  <a:cubicBezTo>
                    <a:pt x="86" y="95"/>
                    <a:pt x="88" y="99"/>
                    <a:pt x="91" y="101"/>
                  </a:cubicBezTo>
                  <a:cubicBezTo>
                    <a:pt x="95" y="102"/>
                    <a:pt x="99" y="100"/>
                    <a:pt x="100" y="97"/>
                  </a:cubicBezTo>
                  <a:cubicBezTo>
                    <a:pt x="102" y="93"/>
                    <a:pt x="100" y="89"/>
                    <a:pt x="97" y="88"/>
                  </a:cubicBezTo>
                  <a:close/>
                  <a:moveTo>
                    <a:pt x="172" y="76"/>
                  </a:moveTo>
                  <a:cubicBezTo>
                    <a:pt x="172" y="107"/>
                    <a:pt x="152" y="134"/>
                    <a:pt x="125" y="146"/>
                  </a:cubicBezTo>
                  <a:cubicBezTo>
                    <a:pt x="125" y="188"/>
                    <a:pt x="125" y="188"/>
                    <a:pt x="125" y="188"/>
                  </a:cubicBezTo>
                  <a:cubicBezTo>
                    <a:pt x="125" y="195"/>
                    <a:pt x="119" y="201"/>
                    <a:pt x="112" y="201"/>
                  </a:cubicBezTo>
                  <a:cubicBezTo>
                    <a:pt x="70" y="201"/>
                    <a:pt x="70" y="201"/>
                    <a:pt x="70" y="201"/>
                  </a:cubicBezTo>
                  <a:cubicBezTo>
                    <a:pt x="63" y="201"/>
                    <a:pt x="57" y="195"/>
                    <a:pt x="57" y="188"/>
                  </a:cubicBezTo>
                  <a:cubicBezTo>
                    <a:pt x="57" y="162"/>
                    <a:pt x="57" y="162"/>
                    <a:pt x="57" y="162"/>
                  </a:cubicBezTo>
                  <a:cubicBezTo>
                    <a:pt x="44" y="164"/>
                    <a:pt x="44" y="164"/>
                    <a:pt x="44" y="164"/>
                  </a:cubicBezTo>
                  <a:cubicBezTo>
                    <a:pt x="33" y="167"/>
                    <a:pt x="22" y="159"/>
                    <a:pt x="22" y="147"/>
                  </a:cubicBezTo>
                  <a:cubicBezTo>
                    <a:pt x="22" y="108"/>
                    <a:pt x="22" y="108"/>
                    <a:pt x="22" y="108"/>
                  </a:cubicBezTo>
                  <a:cubicBezTo>
                    <a:pt x="10" y="108"/>
                    <a:pt x="10" y="108"/>
                    <a:pt x="10" y="108"/>
                  </a:cubicBezTo>
                  <a:cubicBezTo>
                    <a:pt x="4" y="108"/>
                    <a:pt x="0" y="101"/>
                    <a:pt x="3" y="96"/>
                  </a:cubicBezTo>
                  <a:cubicBezTo>
                    <a:pt x="21" y="64"/>
                    <a:pt x="21" y="64"/>
                    <a:pt x="21" y="64"/>
                  </a:cubicBezTo>
                  <a:cubicBezTo>
                    <a:pt x="27" y="28"/>
                    <a:pt x="58" y="0"/>
                    <a:pt x="96" y="0"/>
                  </a:cubicBezTo>
                  <a:cubicBezTo>
                    <a:pt x="138" y="0"/>
                    <a:pt x="172" y="34"/>
                    <a:pt x="172" y="76"/>
                  </a:cubicBezTo>
                  <a:close/>
                  <a:moveTo>
                    <a:pt x="74" y="78"/>
                  </a:moveTo>
                  <a:cubicBezTo>
                    <a:pt x="80" y="78"/>
                    <a:pt x="80" y="78"/>
                    <a:pt x="80" y="78"/>
                  </a:cubicBezTo>
                  <a:cubicBezTo>
                    <a:pt x="82" y="70"/>
                    <a:pt x="82" y="70"/>
                    <a:pt x="82" y="70"/>
                  </a:cubicBezTo>
                  <a:cubicBezTo>
                    <a:pt x="83" y="70"/>
                    <a:pt x="84" y="69"/>
                    <a:pt x="85" y="69"/>
                  </a:cubicBezTo>
                  <a:cubicBezTo>
                    <a:pt x="92" y="73"/>
                    <a:pt x="92" y="73"/>
                    <a:pt x="92" y="73"/>
                  </a:cubicBezTo>
                  <a:cubicBezTo>
                    <a:pt x="96" y="69"/>
                    <a:pt x="96" y="69"/>
                    <a:pt x="96" y="69"/>
                  </a:cubicBezTo>
                  <a:cubicBezTo>
                    <a:pt x="92" y="62"/>
                    <a:pt x="92" y="62"/>
                    <a:pt x="92" y="62"/>
                  </a:cubicBezTo>
                  <a:cubicBezTo>
                    <a:pt x="92" y="61"/>
                    <a:pt x="93" y="60"/>
                    <a:pt x="93" y="59"/>
                  </a:cubicBezTo>
                  <a:cubicBezTo>
                    <a:pt x="101" y="57"/>
                    <a:pt x="101" y="57"/>
                    <a:pt x="101" y="57"/>
                  </a:cubicBezTo>
                  <a:cubicBezTo>
                    <a:pt x="101" y="51"/>
                    <a:pt x="101" y="51"/>
                    <a:pt x="101" y="51"/>
                  </a:cubicBezTo>
                  <a:cubicBezTo>
                    <a:pt x="93" y="49"/>
                    <a:pt x="93" y="49"/>
                    <a:pt x="93" y="49"/>
                  </a:cubicBezTo>
                  <a:cubicBezTo>
                    <a:pt x="93" y="48"/>
                    <a:pt x="92" y="47"/>
                    <a:pt x="92" y="46"/>
                  </a:cubicBezTo>
                  <a:cubicBezTo>
                    <a:pt x="96" y="39"/>
                    <a:pt x="96" y="39"/>
                    <a:pt x="96" y="39"/>
                  </a:cubicBezTo>
                  <a:cubicBezTo>
                    <a:pt x="92" y="34"/>
                    <a:pt x="92" y="34"/>
                    <a:pt x="92" y="34"/>
                  </a:cubicBezTo>
                  <a:cubicBezTo>
                    <a:pt x="85" y="39"/>
                    <a:pt x="85" y="39"/>
                    <a:pt x="85" y="39"/>
                  </a:cubicBezTo>
                  <a:cubicBezTo>
                    <a:pt x="84" y="38"/>
                    <a:pt x="83" y="38"/>
                    <a:pt x="82" y="38"/>
                  </a:cubicBezTo>
                  <a:cubicBezTo>
                    <a:pt x="80" y="29"/>
                    <a:pt x="80" y="29"/>
                    <a:pt x="80" y="29"/>
                  </a:cubicBezTo>
                  <a:cubicBezTo>
                    <a:pt x="74" y="29"/>
                    <a:pt x="74" y="29"/>
                    <a:pt x="74" y="29"/>
                  </a:cubicBezTo>
                  <a:cubicBezTo>
                    <a:pt x="72" y="38"/>
                    <a:pt x="72" y="38"/>
                    <a:pt x="72" y="38"/>
                  </a:cubicBezTo>
                  <a:cubicBezTo>
                    <a:pt x="71" y="38"/>
                    <a:pt x="70" y="38"/>
                    <a:pt x="69" y="39"/>
                  </a:cubicBezTo>
                  <a:cubicBezTo>
                    <a:pt x="62" y="34"/>
                    <a:pt x="62" y="34"/>
                    <a:pt x="62" y="34"/>
                  </a:cubicBezTo>
                  <a:cubicBezTo>
                    <a:pt x="57" y="39"/>
                    <a:pt x="57" y="39"/>
                    <a:pt x="57" y="39"/>
                  </a:cubicBezTo>
                  <a:cubicBezTo>
                    <a:pt x="62" y="46"/>
                    <a:pt x="62" y="46"/>
                    <a:pt x="62" y="46"/>
                  </a:cubicBezTo>
                  <a:cubicBezTo>
                    <a:pt x="61" y="47"/>
                    <a:pt x="61" y="48"/>
                    <a:pt x="61" y="49"/>
                  </a:cubicBezTo>
                  <a:cubicBezTo>
                    <a:pt x="52" y="51"/>
                    <a:pt x="52" y="51"/>
                    <a:pt x="52" y="51"/>
                  </a:cubicBezTo>
                  <a:cubicBezTo>
                    <a:pt x="52" y="57"/>
                    <a:pt x="52" y="57"/>
                    <a:pt x="52" y="57"/>
                  </a:cubicBezTo>
                  <a:cubicBezTo>
                    <a:pt x="61" y="59"/>
                    <a:pt x="61" y="59"/>
                    <a:pt x="61" y="59"/>
                  </a:cubicBezTo>
                  <a:cubicBezTo>
                    <a:pt x="61" y="60"/>
                    <a:pt x="61" y="61"/>
                    <a:pt x="62" y="62"/>
                  </a:cubicBezTo>
                  <a:cubicBezTo>
                    <a:pt x="57" y="69"/>
                    <a:pt x="57" y="69"/>
                    <a:pt x="57" y="69"/>
                  </a:cubicBezTo>
                  <a:cubicBezTo>
                    <a:pt x="62" y="73"/>
                    <a:pt x="62" y="73"/>
                    <a:pt x="62" y="73"/>
                  </a:cubicBezTo>
                  <a:cubicBezTo>
                    <a:pt x="69" y="69"/>
                    <a:pt x="69" y="69"/>
                    <a:pt x="69" y="69"/>
                  </a:cubicBezTo>
                  <a:cubicBezTo>
                    <a:pt x="70" y="69"/>
                    <a:pt x="71" y="70"/>
                    <a:pt x="72" y="70"/>
                  </a:cubicBezTo>
                  <a:lnTo>
                    <a:pt x="74" y="78"/>
                  </a:lnTo>
                  <a:close/>
                  <a:moveTo>
                    <a:pt x="114" y="100"/>
                  </a:moveTo>
                  <a:cubicBezTo>
                    <a:pt x="108" y="95"/>
                    <a:pt x="108" y="95"/>
                    <a:pt x="108" y="95"/>
                  </a:cubicBezTo>
                  <a:cubicBezTo>
                    <a:pt x="108" y="95"/>
                    <a:pt x="108" y="94"/>
                    <a:pt x="108" y="93"/>
                  </a:cubicBezTo>
                  <a:cubicBezTo>
                    <a:pt x="114" y="89"/>
                    <a:pt x="114" y="89"/>
                    <a:pt x="114" y="89"/>
                  </a:cubicBezTo>
                  <a:cubicBezTo>
                    <a:pt x="112" y="84"/>
                    <a:pt x="112" y="84"/>
                    <a:pt x="112" y="84"/>
                  </a:cubicBezTo>
                  <a:cubicBezTo>
                    <a:pt x="105" y="85"/>
                    <a:pt x="105" y="85"/>
                    <a:pt x="105" y="85"/>
                  </a:cubicBezTo>
                  <a:cubicBezTo>
                    <a:pt x="104" y="85"/>
                    <a:pt x="104" y="84"/>
                    <a:pt x="103" y="84"/>
                  </a:cubicBezTo>
                  <a:cubicBezTo>
                    <a:pt x="104" y="76"/>
                    <a:pt x="104" y="76"/>
                    <a:pt x="104" y="76"/>
                  </a:cubicBezTo>
                  <a:cubicBezTo>
                    <a:pt x="99" y="74"/>
                    <a:pt x="99" y="74"/>
                    <a:pt x="99" y="74"/>
                  </a:cubicBezTo>
                  <a:cubicBezTo>
                    <a:pt x="95" y="80"/>
                    <a:pt x="95" y="80"/>
                    <a:pt x="95" y="80"/>
                  </a:cubicBezTo>
                  <a:cubicBezTo>
                    <a:pt x="94" y="80"/>
                    <a:pt x="94" y="80"/>
                    <a:pt x="93" y="80"/>
                  </a:cubicBezTo>
                  <a:cubicBezTo>
                    <a:pt x="89" y="74"/>
                    <a:pt x="89" y="74"/>
                    <a:pt x="89" y="74"/>
                  </a:cubicBezTo>
                  <a:cubicBezTo>
                    <a:pt x="84" y="77"/>
                    <a:pt x="84" y="77"/>
                    <a:pt x="84" y="77"/>
                  </a:cubicBezTo>
                  <a:cubicBezTo>
                    <a:pt x="85" y="84"/>
                    <a:pt x="85" y="84"/>
                    <a:pt x="85" y="84"/>
                  </a:cubicBezTo>
                  <a:cubicBezTo>
                    <a:pt x="84" y="84"/>
                    <a:pt x="84" y="85"/>
                    <a:pt x="83" y="85"/>
                  </a:cubicBezTo>
                  <a:cubicBezTo>
                    <a:pt x="76" y="84"/>
                    <a:pt x="76" y="84"/>
                    <a:pt x="76" y="84"/>
                  </a:cubicBezTo>
                  <a:cubicBezTo>
                    <a:pt x="74" y="89"/>
                    <a:pt x="74" y="89"/>
                    <a:pt x="74" y="89"/>
                  </a:cubicBezTo>
                  <a:cubicBezTo>
                    <a:pt x="80" y="93"/>
                    <a:pt x="80" y="93"/>
                    <a:pt x="80" y="93"/>
                  </a:cubicBezTo>
                  <a:cubicBezTo>
                    <a:pt x="80" y="94"/>
                    <a:pt x="80" y="95"/>
                    <a:pt x="80" y="96"/>
                  </a:cubicBezTo>
                  <a:cubicBezTo>
                    <a:pt x="74" y="100"/>
                    <a:pt x="74" y="100"/>
                    <a:pt x="74" y="100"/>
                  </a:cubicBezTo>
                  <a:cubicBezTo>
                    <a:pt x="76" y="105"/>
                    <a:pt x="76" y="105"/>
                    <a:pt x="76" y="105"/>
                  </a:cubicBezTo>
                  <a:cubicBezTo>
                    <a:pt x="83" y="103"/>
                    <a:pt x="83" y="103"/>
                    <a:pt x="83" y="103"/>
                  </a:cubicBezTo>
                  <a:cubicBezTo>
                    <a:pt x="84" y="104"/>
                    <a:pt x="84" y="105"/>
                    <a:pt x="85" y="105"/>
                  </a:cubicBezTo>
                  <a:cubicBezTo>
                    <a:pt x="84" y="112"/>
                    <a:pt x="84" y="112"/>
                    <a:pt x="84" y="112"/>
                  </a:cubicBezTo>
                  <a:cubicBezTo>
                    <a:pt x="89" y="114"/>
                    <a:pt x="89" y="114"/>
                    <a:pt x="89" y="114"/>
                  </a:cubicBezTo>
                  <a:cubicBezTo>
                    <a:pt x="93" y="108"/>
                    <a:pt x="93" y="108"/>
                    <a:pt x="93" y="108"/>
                  </a:cubicBezTo>
                  <a:cubicBezTo>
                    <a:pt x="94" y="108"/>
                    <a:pt x="95" y="108"/>
                    <a:pt x="95" y="108"/>
                  </a:cubicBezTo>
                  <a:cubicBezTo>
                    <a:pt x="99" y="114"/>
                    <a:pt x="99" y="114"/>
                    <a:pt x="99" y="114"/>
                  </a:cubicBezTo>
                  <a:cubicBezTo>
                    <a:pt x="104" y="112"/>
                    <a:pt x="104" y="112"/>
                    <a:pt x="104" y="112"/>
                  </a:cubicBezTo>
                  <a:cubicBezTo>
                    <a:pt x="103" y="105"/>
                    <a:pt x="103" y="105"/>
                    <a:pt x="103" y="105"/>
                  </a:cubicBezTo>
                  <a:cubicBezTo>
                    <a:pt x="104" y="104"/>
                    <a:pt x="104" y="104"/>
                    <a:pt x="105" y="103"/>
                  </a:cubicBezTo>
                  <a:cubicBezTo>
                    <a:pt x="112" y="105"/>
                    <a:pt x="112" y="105"/>
                    <a:pt x="112" y="105"/>
                  </a:cubicBezTo>
                  <a:lnTo>
                    <a:pt x="114" y="100"/>
                  </a:lnTo>
                  <a:close/>
                  <a:moveTo>
                    <a:pt x="138" y="59"/>
                  </a:moveTo>
                  <a:cubicBezTo>
                    <a:pt x="138" y="58"/>
                    <a:pt x="138" y="57"/>
                    <a:pt x="138" y="56"/>
                  </a:cubicBezTo>
                  <a:cubicBezTo>
                    <a:pt x="144" y="52"/>
                    <a:pt x="144" y="52"/>
                    <a:pt x="144" y="52"/>
                  </a:cubicBezTo>
                  <a:cubicBezTo>
                    <a:pt x="143" y="47"/>
                    <a:pt x="143" y="47"/>
                    <a:pt x="143" y="47"/>
                  </a:cubicBezTo>
                  <a:cubicBezTo>
                    <a:pt x="135" y="48"/>
                    <a:pt x="135" y="48"/>
                    <a:pt x="135" y="48"/>
                  </a:cubicBezTo>
                  <a:cubicBezTo>
                    <a:pt x="135" y="47"/>
                    <a:pt x="134" y="47"/>
                    <a:pt x="134" y="46"/>
                  </a:cubicBezTo>
                  <a:cubicBezTo>
                    <a:pt x="135" y="39"/>
                    <a:pt x="135" y="39"/>
                    <a:pt x="135" y="39"/>
                  </a:cubicBezTo>
                  <a:cubicBezTo>
                    <a:pt x="130" y="36"/>
                    <a:pt x="130" y="36"/>
                    <a:pt x="130" y="36"/>
                  </a:cubicBezTo>
                  <a:cubicBezTo>
                    <a:pt x="126" y="42"/>
                    <a:pt x="126" y="42"/>
                    <a:pt x="126" y="42"/>
                  </a:cubicBezTo>
                  <a:cubicBezTo>
                    <a:pt x="125" y="42"/>
                    <a:pt x="124" y="42"/>
                    <a:pt x="123" y="42"/>
                  </a:cubicBezTo>
                  <a:cubicBezTo>
                    <a:pt x="120" y="35"/>
                    <a:pt x="120" y="35"/>
                    <a:pt x="120" y="35"/>
                  </a:cubicBezTo>
                  <a:cubicBezTo>
                    <a:pt x="114" y="37"/>
                    <a:pt x="114" y="37"/>
                    <a:pt x="114" y="37"/>
                  </a:cubicBezTo>
                  <a:cubicBezTo>
                    <a:pt x="115" y="45"/>
                    <a:pt x="115" y="45"/>
                    <a:pt x="115" y="45"/>
                  </a:cubicBezTo>
                  <a:cubicBezTo>
                    <a:pt x="114" y="45"/>
                    <a:pt x="114" y="46"/>
                    <a:pt x="113" y="46"/>
                  </a:cubicBezTo>
                  <a:cubicBezTo>
                    <a:pt x="106" y="44"/>
                    <a:pt x="106" y="44"/>
                    <a:pt x="106" y="44"/>
                  </a:cubicBezTo>
                  <a:cubicBezTo>
                    <a:pt x="103" y="49"/>
                    <a:pt x="103" y="49"/>
                    <a:pt x="103" y="49"/>
                  </a:cubicBezTo>
                  <a:cubicBezTo>
                    <a:pt x="109" y="54"/>
                    <a:pt x="109" y="54"/>
                    <a:pt x="109" y="54"/>
                  </a:cubicBezTo>
                  <a:cubicBezTo>
                    <a:pt x="109" y="55"/>
                    <a:pt x="109" y="56"/>
                    <a:pt x="109" y="56"/>
                  </a:cubicBezTo>
                  <a:cubicBezTo>
                    <a:pt x="102" y="60"/>
                    <a:pt x="102" y="60"/>
                    <a:pt x="102" y="60"/>
                  </a:cubicBezTo>
                  <a:cubicBezTo>
                    <a:pt x="104" y="65"/>
                    <a:pt x="104" y="65"/>
                    <a:pt x="104" y="65"/>
                  </a:cubicBezTo>
                  <a:cubicBezTo>
                    <a:pt x="112" y="65"/>
                    <a:pt x="112" y="65"/>
                    <a:pt x="112" y="65"/>
                  </a:cubicBezTo>
                  <a:cubicBezTo>
                    <a:pt x="112" y="65"/>
                    <a:pt x="113" y="66"/>
                    <a:pt x="113" y="67"/>
                  </a:cubicBezTo>
                  <a:cubicBezTo>
                    <a:pt x="111" y="74"/>
                    <a:pt x="111" y="74"/>
                    <a:pt x="111" y="74"/>
                  </a:cubicBezTo>
                  <a:cubicBezTo>
                    <a:pt x="116" y="76"/>
                    <a:pt x="116" y="76"/>
                    <a:pt x="116" y="76"/>
                  </a:cubicBezTo>
                  <a:cubicBezTo>
                    <a:pt x="121" y="71"/>
                    <a:pt x="121" y="71"/>
                    <a:pt x="121" y="71"/>
                  </a:cubicBezTo>
                  <a:cubicBezTo>
                    <a:pt x="122" y="71"/>
                    <a:pt x="123" y="71"/>
                    <a:pt x="123" y="71"/>
                  </a:cubicBezTo>
                  <a:cubicBezTo>
                    <a:pt x="127" y="77"/>
                    <a:pt x="127" y="77"/>
                    <a:pt x="127" y="77"/>
                  </a:cubicBezTo>
                  <a:cubicBezTo>
                    <a:pt x="133" y="75"/>
                    <a:pt x="133" y="75"/>
                    <a:pt x="133" y="75"/>
                  </a:cubicBezTo>
                  <a:cubicBezTo>
                    <a:pt x="132" y="68"/>
                    <a:pt x="132" y="68"/>
                    <a:pt x="132" y="68"/>
                  </a:cubicBezTo>
                  <a:cubicBezTo>
                    <a:pt x="132" y="68"/>
                    <a:pt x="133" y="67"/>
                    <a:pt x="134" y="67"/>
                  </a:cubicBezTo>
                  <a:cubicBezTo>
                    <a:pt x="141" y="68"/>
                    <a:pt x="141" y="68"/>
                    <a:pt x="141" y="68"/>
                  </a:cubicBezTo>
                  <a:cubicBezTo>
                    <a:pt x="143" y="63"/>
                    <a:pt x="143" y="63"/>
                    <a:pt x="143" y="63"/>
                  </a:cubicBezTo>
                  <a:lnTo>
                    <a:pt x="138" y="59"/>
                  </a:ln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grpSp>
      <p:grpSp>
        <p:nvGrpSpPr>
          <p:cNvPr id="57" name="组合 56">
            <a:extLst>
              <a:ext uri="{FF2B5EF4-FFF2-40B4-BE49-F238E27FC236}">
                <a16:creationId xmlns:a16="http://schemas.microsoft.com/office/drawing/2014/main" id="{59581121-7970-4FDB-BAAB-78B4DD322E98}"/>
              </a:ext>
            </a:extLst>
          </p:cNvPr>
          <p:cNvGrpSpPr/>
          <p:nvPr/>
        </p:nvGrpSpPr>
        <p:grpSpPr>
          <a:xfrm>
            <a:off x="668793" y="4008046"/>
            <a:ext cx="723729" cy="723729"/>
            <a:chOff x="614477" y="4269090"/>
            <a:chExt cx="723729" cy="723729"/>
          </a:xfrm>
        </p:grpSpPr>
        <p:sp>
          <p:nvSpPr>
            <p:cNvPr id="38" name="椭圆 37">
              <a:extLst>
                <a:ext uri="{FF2B5EF4-FFF2-40B4-BE49-F238E27FC236}">
                  <a16:creationId xmlns:a16="http://schemas.microsoft.com/office/drawing/2014/main" id="{74EE618F-84D8-4640-BB9F-04FBA738A8CD}"/>
                </a:ext>
              </a:extLst>
            </p:cNvPr>
            <p:cNvSpPr/>
            <p:nvPr/>
          </p:nvSpPr>
          <p:spPr>
            <a:xfrm>
              <a:off x="614477" y="4269090"/>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56" name="Freeform 33">
              <a:extLst>
                <a:ext uri="{FF2B5EF4-FFF2-40B4-BE49-F238E27FC236}">
                  <a16:creationId xmlns:a16="http://schemas.microsoft.com/office/drawing/2014/main" id="{0BA689AB-3BAB-4B55-87C6-3DA43D4445EC}"/>
                </a:ext>
              </a:extLst>
            </p:cNvPr>
            <p:cNvSpPr>
              <a:spLocks noEditPoints="1"/>
            </p:cNvSpPr>
            <p:nvPr/>
          </p:nvSpPr>
          <p:spPr bwMode="auto">
            <a:xfrm>
              <a:off x="726383" y="4414686"/>
              <a:ext cx="499916" cy="486182"/>
            </a:xfrm>
            <a:custGeom>
              <a:avLst/>
              <a:gdLst>
                <a:gd name="T0" fmla="*/ 152 w 228"/>
                <a:gd name="T1" fmla="*/ 113 h 222"/>
                <a:gd name="T2" fmla="*/ 114 w 228"/>
                <a:gd name="T3" fmla="*/ 151 h 222"/>
                <a:gd name="T4" fmla="*/ 76 w 228"/>
                <a:gd name="T5" fmla="*/ 113 h 222"/>
                <a:gd name="T6" fmla="*/ 114 w 228"/>
                <a:gd name="T7" fmla="*/ 76 h 222"/>
                <a:gd name="T8" fmla="*/ 152 w 228"/>
                <a:gd name="T9" fmla="*/ 113 h 222"/>
                <a:gd name="T10" fmla="*/ 172 w 228"/>
                <a:gd name="T11" fmla="*/ 205 h 222"/>
                <a:gd name="T12" fmla="*/ 131 w 228"/>
                <a:gd name="T13" fmla="*/ 163 h 222"/>
                <a:gd name="T14" fmla="*/ 97 w 228"/>
                <a:gd name="T15" fmla="*/ 163 h 222"/>
                <a:gd name="T16" fmla="*/ 56 w 228"/>
                <a:gd name="T17" fmla="*/ 205 h 222"/>
                <a:gd name="T18" fmla="*/ 56 w 228"/>
                <a:gd name="T19" fmla="*/ 222 h 222"/>
                <a:gd name="T20" fmla="*/ 172 w 228"/>
                <a:gd name="T21" fmla="*/ 222 h 222"/>
                <a:gd name="T22" fmla="*/ 172 w 228"/>
                <a:gd name="T23" fmla="*/ 205 h 222"/>
                <a:gd name="T24" fmla="*/ 141 w 228"/>
                <a:gd name="T25" fmla="*/ 28 h 222"/>
                <a:gd name="T26" fmla="*/ 116 w 228"/>
                <a:gd name="T27" fmla="*/ 0 h 222"/>
                <a:gd name="T28" fmla="*/ 90 w 228"/>
                <a:gd name="T29" fmla="*/ 28 h 222"/>
                <a:gd name="T30" fmla="*/ 94 w 228"/>
                <a:gd name="T31" fmla="*/ 32 h 222"/>
                <a:gd name="T32" fmla="*/ 109 w 228"/>
                <a:gd name="T33" fmla="*/ 16 h 222"/>
                <a:gd name="T34" fmla="*/ 109 w 228"/>
                <a:gd name="T35" fmla="*/ 63 h 222"/>
                <a:gd name="T36" fmla="*/ 122 w 228"/>
                <a:gd name="T37" fmla="*/ 63 h 222"/>
                <a:gd name="T38" fmla="*/ 122 w 228"/>
                <a:gd name="T39" fmla="*/ 16 h 222"/>
                <a:gd name="T40" fmla="*/ 137 w 228"/>
                <a:gd name="T41" fmla="*/ 32 h 222"/>
                <a:gd name="T42" fmla="*/ 141 w 228"/>
                <a:gd name="T43" fmla="*/ 28 h 222"/>
                <a:gd name="T44" fmla="*/ 200 w 228"/>
                <a:gd name="T45" fmla="*/ 139 h 222"/>
                <a:gd name="T46" fmla="*/ 228 w 228"/>
                <a:gd name="T47" fmla="*/ 113 h 222"/>
                <a:gd name="T48" fmla="*/ 200 w 228"/>
                <a:gd name="T49" fmla="*/ 87 h 222"/>
                <a:gd name="T50" fmla="*/ 196 w 228"/>
                <a:gd name="T51" fmla="*/ 92 h 222"/>
                <a:gd name="T52" fmla="*/ 212 w 228"/>
                <a:gd name="T53" fmla="*/ 107 h 222"/>
                <a:gd name="T54" fmla="*/ 165 w 228"/>
                <a:gd name="T55" fmla="*/ 107 h 222"/>
                <a:gd name="T56" fmla="*/ 165 w 228"/>
                <a:gd name="T57" fmla="*/ 120 h 222"/>
                <a:gd name="T58" fmla="*/ 212 w 228"/>
                <a:gd name="T59" fmla="*/ 120 h 222"/>
                <a:gd name="T60" fmla="*/ 196 w 228"/>
                <a:gd name="T61" fmla="*/ 134 h 222"/>
                <a:gd name="T62" fmla="*/ 200 w 228"/>
                <a:gd name="T63" fmla="*/ 139 h 222"/>
                <a:gd name="T64" fmla="*/ 32 w 228"/>
                <a:gd name="T65" fmla="*/ 134 h 222"/>
                <a:gd name="T66" fmla="*/ 16 w 228"/>
                <a:gd name="T67" fmla="*/ 120 h 222"/>
                <a:gd name="T68" fmla="*/ 63 w 228"/>
                <a:gd name="T69" fmla="*/ 120 h 222"/>
                <a:gd name="T70" fmla="*/ 63 w 228"/>
                <a:gd name="T71" fmla="*/ 107 h 222"/>
                <a:gd name="T72" fmla="*/ 16 w 228"/>
                <a:gd name="T73" fmla="*/ 107 h 222"/>
                <a:gd name="T74" fmla="*/ 32 w 228"/>
                <a:gd name="T75" fmla="*/ 92 h 222"/>
                <a:gd name="T76" fmla="*/ 28 w 228"/>
                <a:gd name="T77" fmla="*/ 87 h 222"/>
                <a:gd name="T78" fmla="*/ 0 w 228"/>
                <a:gd name="T79" fmla="*/ 113 h 222"/>
                <a:gd name="T80" fmla="*/ 28 w 228"/>
                <a:gd name="T81" fmla="*/ 139 h 222"/>
                <a:gd name="T82" fmla="*/ 32 w 228"/>
                <a:gd name="T83"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222">
                  <a:moveTo>
                    <a:pt x="152" y="113"/>
                  </a:moveTo>
                  <a:cubicBezTo>
                    <a:pt x="152" y="134"/>
                    <a:pt x="135" y="151"/>
                    <a:pt x="114" y="151"/>
                  </a:cubicBezTo>
                  <a:cubicBezTo>
                    <a:pt x="93" y="151"/>
                    <a:pt x="76" y="134"/>
                    <a:pt x="76" y="113"/>
                  </a:cubicBezTo>
                  <a:cubicBezTo>
                    <a:pt x="76" y="92"/>
                    <a:pt x="93" y="76"/>
                    <a:pt x="114" y="76"/>
                  </a:cubicBezTo>
                  <a:cubicBezTo>
                    <a:pt x="135" y="76"/>
                    <a:pt x="152" y="92"/>
                    <a:pt x="152" y="113"/>
                  </a:cubicBezTo>
                  <a:close/>
                  <a:moveTo>
                    <a:pt x="172" y="205"/>
                  </a:moveTo>
                  <a:cubicBezTo>
                    <a:pt x="172" y="182"/>
                    <a:pt x="154" y="163"/>
                    <a:pt x="131" y="163"/>
                  </a:cubicBezTo>
                  <a:cubicBezTo>
                    <a:pt x="97" y="163"/>
                    <a:pt x="97" y="163"/>
                    <a:pt x="97" y="163"/>
                  </a:cubicBezTo>
                  <a:cubicBezTo>
                    <a:pt x="74" y="163"/>
                    <a:pt x="56" y="182"/>
                    <a:pt x="56" y="205"/>
                  </a:cubicBezTo>
                  <a:cubicBezTo>
                    <a:pt x="56" y="222"/>
                    <a:pt x="56" y="222"/>
                    <a:pt x="56" y="222"/>
                  </a:cubicBezTo>
                  <a:cubicBezTo>
                    <a:pt x="172" y="222"/>
                    <a:pt x="172" y="222"/>
                    <a:pt x="172" y="222"/>
                  </a:cubicBezTo>
                  <a:lnTo>
                    <a:pt x="172" y="205"/>
                  </a:lnTo>
                  <a:close/>
                  <a:moveTo>
                    <a:pt x="141" y="28"/>
                  </a:moveTo>
                  <a:cubicBezTo>
                    <a:pt x="116" y="0"/>
                    <a:pt x="116" y="0"/>
                    <a:pt x="116" y="0"/>
                  </a:cubicBezTo>
                  <a:cubicBezTo>
                    <a:pt x="90" y="28"/>
                    <a:pt x="90" y="28"/>
                    <a:pt x="90" y="28"/>
                  </a:cubicBezTo>
                  <a:cubicBezTo>
                    <a:pt x="94" y="32"/>
                    <a:pt x="94" y="32"/>
                    <a:pt x="94" y="32"/>
                  </a:cubicBezTo>
                  <a:cubicBezTo>
                    <a:pt x="109" y="16"/>
                    <a:pt x="109" y="16"/>
                    <a:pt x="109" y="16"/>
                  </a:cubicBezTo>
                  <a:cubicBezTo>
                    <a:pt x="109" y="63"/>
                    <a:pt x="109" y="63"/>
                    <a:pt x="109" y="63"/>
                  </a:cubicBezTo>
                  <a:cubicBezTo>
                    <a:pt x="122" y="63"/>
                    <a:pt x="122" y="63"/>
                    <a:pt x="122" y="63"/>
                  </a:cubicBezTo>
                  <a:cubicBezTo>
                    <a:pt x="122" y="16"/>
                    <a:pt x="122" y="16"/>
                    <a:pt x="122" y="16"/>
                  </a:cubicBezTo>
                  <a:cubicBezTo>
                    <a:pt x="137" y="32"/>
                    <a:pt x="137" y="32"/>
                    <a:pt x="137" y="32"/>
                  </a:cubicBezTo>
                  <a:lnTo>
                    <a:pt x="141" y="28"/>
                  </a:lnTo>
                  <a:close/>
                  <a:moveTo>
                    <a:pt x="200" y="139"/>
                  </a:moveTo>
                  <a:cubicBezTo>
                    <a:pt x="228" y="113"/>
                    <a:pt x="228" y="113"/>
                    <a:pt x="228" y="113"/>
                  </a:cubicBezTo>
                  <a:cubicBezTo>
                    <a:pt x="200" y="87"/>
                    <a:pt x="200" y="87"/>
                    <a:pt x="200" y="87"/>
                  </a:cubicBezTo>
                  <a:cubicBezTo>
                    <a:pt x="196" y="92"/>
                    <a:pt x="196" y="92"/>
                    <a:pt x="196" y="92"/>
                  </a:cubicBezTo>
                  <a:cubicBezTo>
                    <a:pt x="212" y="107"/>
                    <a:pt x="212" y="107"/>
                    <a:pt x="212" y="107"/>
                  </a:cubicBezTo>
                  <a:cubicBezTo>
                    <a:pt x="165" y="107"/>
                    <a:pt x="165" y="107"/>
                    <a:pt x="165" y="107"/>
                  </a:cubicBezTo>
                  <a:cubicBezTo>
                    <a:pt x="165" y="120"/>
                    <a:pt x="165" y="120"/>
                    <a:pt x="165" y="120"/>
                  </a:cubicBezTo>
                  <a:cubicBezTo>
                    <a:pt x="212" y="120"/>
                    <a:pt x="212" y="120"/>
                    <a:pt x="212" y="120"/>
                  </a:cubicBezTo>
                  <a:cubicBezTo>
                    <a:pt x="196" y="134"/>
                    <a:pt x="196" y="134"/>
                    <a:pt x="196" y="134"/>
                  </a:cubicBezTo>
                  <a:lnTo>
                    <a:pt x="200" y="139"/>
                  </a:lnTo>
                  <a:close/>
                  <a:moveTo>
                    <a:pt x="32" y="134"/>
                  </a:moveTo>
                  <a:cubicBezTo>
                    <a:pt x="16" y="120"/>
                    <a:pt x="16" y="120"/>
                    <a:pt x="16" y="120"/>
                  </a:cubicBezTo>
                  <a:cubicBezTo>
                    <a:pt x="63" y="120"/>
                    <a:pt x="63" y="120"/>
                    <a:pt x="63" y="120"/>
                  </a:cubicBezTo>
                  <a:cubicBezTo>
                    <a:pt x="63" y="107"/>
                    <a:pt x="63" y="107"/>
                    <a:pt x="63" y="107"/>
                  </a:cubicBezTo>
                  <a:cubicBezTo>
                    <a:pt x="16" y="107"/>
                    <a:pt x="16" y="107"/>
                    <a:pt x="16" y="107"/>
                  </a:cubicBezTo>
                  <a:cubicBezTo>
                    <a:pt x="32" y="92"/>
                    <a:pt x="32" y="92"/>
                    <a:pt x="32" y="92"/>
                  </a:cubicBezTo>
                  <a:cubicBezTo>
                    <a:pt x="28" y="87"/>
                    <a:pt x="28" y="87"/>
                    <a:pt x="28" y="87"/>
                  </a:cubicBezTo>
                  <a:cubicBezTo>
                    <a:pt x="0" y="113"/>
                    <a:pt x="0" y="113"/>
                    <a:pt x="0" y="113"/>
                  </a:cubicBezTo>
                  <a:cubicBezTo>
                    <a:pt x="28" y="139"/>
                    <a:pt x="28" y="139"/>
                    <a:pt x="28" y="139"/>
                  </a:cubicBezTo>
                  <a:lnTo>
                    <a:pt x="32" y="134"/>
                  </a:ln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grpSp>
    </p:spTree>
    <p:extLst>
      <p:ext uri="{BB962C8B-B14F-4D97-AF65-F5344CB8AC3E}">
        <p14:creationId xmlns:p14="http://schemas.microsoft.com/office/powerpoint/2010/main" val="83680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42</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sp>
        <p:nvSpPr>
          <p:cNvPr id="10" name="文本框 9">
            <a:extLst>
              <a:ext uri="{FF2B5EF4-FFF2-40B4-BE49-F238E27FC236}">
                <a16:creationId xmlns:a16="http://schemas.microsoft.com/office/drawing/2014/main" id="{323FA5AA-CBFF-4389-99B7-62370B7F6733}"/>
              </a:ext>
            </a:extLst>
          </p:cNvPr>
          <p:cNvSpPr txBox="1"/>
          <p:nvPr/>
        </p:nvSpPr>
        <p:spPr>
          <a:xfrm>
            <a:off x="2828806" y="3101167"/>
            <a:ext cx="1723549" cy="1415772"/>
          </a:xfrm>
          <a:prstGeom prst="rect">
            <a:avLst/>
          </a:prstGeom>
          <a:noFill/>
        </p:spPr>
        <p:txBody>
          <a:bodyPr wrap="none" rtlCol="0">
            <a:spAutoFit/>
          </a:bodyPr>
          <a:lstStyle/>
          <a:p>
            <a:pPr>
              <a:spcBef>
                <a:spcPts val="600"/>
              </a:spcBef>
              <a:buClr>
                <a:srgbClr val="2D97C8"/>
              </a:buClr>
            </a:pPr>
            <a:r>
              <a:rPr lang="ca-ES" b="1" dirty="0">
                <a:solidFill>
                  <a:schemeClr val="accent1"/>
                </a:solidFill>
                <a:latin typeface="+mn-ea"/>
                <a:cs typeface="Heiti SC Light" charset="-122"/>
              </a:rPr>
              <a:t>01</a:t>
            </a:r>
          </a:p>
          <a:p>
            <a:pPr>
              <a:spcBef>
                <a:spcPts val="600"/>
              </a:spcBef>
              <a:buClr>
                <a:srgbClr val="2D97C8"/>
              </a:buClr>
            </a:pPr>
            <a:r>
              <a:rPr lang="zh-CN" altLang="en-US" sz="4000" b="1" dirty="0">
                <a:solidFill>
                  <a:schemeClr val="accent1"/>
                </a:solidFill>
                <a:latin typeface="+mn-ea"/>
                <a:cs typeface="Heiti SC Light" charset="-122"/>
              </a:rPr>
              <a:t>说什么</a:t>
            </a:r>
            <a:endParaRPr lang="en-US" altLang="zh-CN" sz="4000" b="1" dirty="0">
              <a:solidFill>
                <a:schemeClr val="accent1"/>
              </a:solidFill>
              <a:latin typeface="+mn-ea"/>
              <a:cs typeface="Heiti SC Light" charset="-122"/>
            </a:endParaRPr>
          </a:p>
          <a:p>
            <a:pPr>
              <a:spcBef>
                <a:spcPts val="600"/>
              </a:spcBef>
              <a:buClr>
                <a:srgbClr val="2D97C8"/>
              </a:buClr>
            </a:pPr>
            <a:r>
              <a:rPr lang="zh-CN" altLang="en-US" dirty="0">
                <a:solidFill>
                  <a:schemeClr val="tx1">
                    <a:lumMod val="65000"/>
                    <a:lumOff val="35000"/>
                  </a:schemeClr>
                </a:solidFill>
                <a:latin typeface="+mn-ea"/>
                <a:cs typeface="Heiti SC Light" charset="-122"/>
              </a:rPr>
              <a:t>内容建议</a:t>
            </a:r>
            <a:endParaRPr lang="ca-ES" dirty="0">
              <a:solidFill>
                <a:schemeClr val="tx1">
                  <a:lumMod val="65000"/>
                  <a:lumOff val="35000"/>
                </a:schemeClr>
              </a:solidFill>
              <a:latin typeface="+mn-ea"/>
              <a:cs typeface="Heiti SC Light" charset="-122"/>
            </a:endParaRPr>
          </a:p>
        </p:txBody>
      </p:sp>
      <p:sp>
        <p:nvSpPr>
          <p:cNvPr id="24" name="文本框 23">
            <a:extLst>
              <a:ext uri="{FF2B5EF4-FFF2-40B4-BE49-F238E27FC236}">
                <a16:creationId xmlns:a16="http://schemas.microsoft.com/office/drawing/2014/main" id="{1907B210-2CD0-4A3E-861F-C6B68E3A4730}"/>
              </a:ext>
            </a:extLst>
          </p:cNvPr>
          <p:cNvSpPr txBox="1"/>
          <p:nvPr/>
        </p:nvSpPr>
        <p:spPr>
          <a:xfrm>
            <a:off x="6984997" y="3101167"/>
            <a:ext cx="2262158" cy="2123658"/>
          </a:xfrm>
          <a:prstGeom prst="rect">
            <a:avLst/>
          </a:prstGeom>
          <a:noFill/>
        </p:spPr>
        <p:txBody>
          <a:bodyPr wrap="none" rtlCol="0">
            <a:spAutoFit/>
          </a:bodyPr>
          <a:lstStyle/>
          <a:p>
            <a:pPr>
              <a:spcBef>
                <a:spcPts val="600"/>
              </a:spcBef>
              <a:buClr>
                <a:srgbClr val="2D97C8"/>
              </a:buClr>
            </a:pPr>
            <a:r>
              <a:rPr lang="ca-ES" b="1" dirty="0">
                <a:solidFill>
                  <a:schemeClr val="accent1"/>
                </a:solidFill>
                <a:latin typeface="+mn-ea"/>
                <a:cs typeface="Heiti SC Light" charset="-122"/>
              </a:rPr>
              <a:t>02</a:t>
            </a:r>
          </a:p>
          <a:p>
            <a:pPr>
              <a:spcBef>
                <a:spcPts val="600"/>
              </a:spcBef>
              <a:buClr>
                <a:srgbClr val="2D97C8"/>
              </a:buClr>
            </a:pPr>
            <a:r>
              <a:rPr lang="zh-CN" altLang="en-US" sz="4000" b="1" dirty="0">
                <a:solidFill>
                  <a:schemeClr val="accent1"/>
                </a:solidFill>
                <a:latin typeface="+mn-ea"/>
              </a:rPr>
              <a:t>怎么说</a:t>
            </a:r>
            <a:endParaRPr lang="en-US" altLang="zh-CN" sz="4000" b="1" dirty="0">
              <a:solidFill>
                <a:schemeClr val="accent1"/>
              </a:solidFill>
              <a:latin typeface="+mn-ea"/>
            </a:endParaRPr>
          </a:p>
          <a:p>
            <a:pPr>
              <a:spcBef>
                <a:spcPts val="600"/>
              </a:spcBef>
              <a:buClr>
                <a:srgbClr val="2D97C8"/>
              </a:buClr>
            </a:pPr>
            <a:r>
              <a:rPr lang="zh-CN" altLang="en-US" dirty="0">
                <a:solidFill>
                  <a:schemeClr val="tx1">
                    <a:lumMod val="65000"/>
                    <a:lumOff val="35000"/>
                  </a:schemeClr>
                </a:solidFill>
                <a:latin typeface="+mn-ea"/>
                <a:cs typeface="Heiti SC Light" charset="-122"/>
              </a:rPr>
              <a:t>基于产品的沟通策略</a:t>
            </a:r>
            <a:endParaRPr lang="en-US" altLang="zh-CN" dirty="0">
              <a:solidFill>
                <a:schemeClr val="tx1">
                  <a:lumMod val="65000"/>
                  <a:lumOff val="35000"/>
                </a:schemeClr>
              </a:solidFill>
              <a:latin typeface="+mn-ea"/>
              <a:cs typeface="Heiti SC Light" charset="-122"/>
            </a:endParaRPr>
          </a:p>
          <a:p>
            <a:pPr>
              <a:spcBef>
                <a:spcPts val="600"/>
              </a:spcBef>
              <a:buClr>
                <a:srgbClr val="2D97C8"/>
              </a:buClr>
            </a:pPr>
            <a:r>
              <a:rPr lang="zh-CN" altLang="en-US" dirty="0">
                <a:solidFill>
                  <a:schemeClr val="tx1">
                    <a:lumMod val="65000"/>
                    <a:lumOff val="35000"/>
                  </a:schemeClr>
                </a:solidFill>
                <a:latin typeface="+mn-ea"/>
                <a:cs typeface="Heiti SC Light" charset="-122"/>
              </a:rPr>
              <a:t>渠道建议</a:t>
            </a:r>
            <a:endParaRPr lang="en-US" altLang="zh-CN" dirty="0">
              <a:solidFill>
                <a:schemeClr val="tx1">
                  <a:lumMod val="65000"/>
                  <a:lumOff val="35000"/>
                </a:schemeClr>
              </a:solidFill>
              <a:latin typeface="+mn-ea"/>
              <a:cs typeface="Heiti SC Light" charset="-122"/>
            </a:endParaRPr>
          </a:p>
          <a:p>
            <a:pPr>
              <a:spcBef>
                <a:spcPts val="600"/>
              </a:spcBef>
              <a:buClr>
                <a:srgbClr val="2D97C8"/>
              </a:buClr>
            </a:pPr>
            <a:r>
              <a:rPr lang="zh-CN" altLang="en-US" dirty="0">
                <a:solidFill>
                  <a:schemeClr val="tx1">
                    <a:lumMod val="65000"/>
                    <a:lumOff val="35000"/>
                  </a:schemeClr>
                </a:solidFill>
                <a:latin typeface="+mn-ea"/>
                <a:cs typeface="Heiti SC Light" charset="-122"/>
              </a:rPr>
              <a:t>仪式感塑造</a:t>
            </a:r>
            <a:endParaRPr lang="ca-ES" dirty="0">
              <a:solidFill>
                <a:schemeClr val="tx1">
                  <a:lumMod val="65000"/>
                  <a:lumOff val="35000"/>
                </a:schemeClr>
              </a:solidFill>
              <a:latin typeface="+mn-ea"/>
              <a:cs typeface="Heiti SC Light" charset="-122"/>
            </a:endParaRPr>
          </a:p>
        </p:txBody>
      </p:sp>
      <p:sp>
        <p:nvSpPr>
          <p:cNvPr id="12" name="矩形 11">
            <a:extLst>
              <a:ext uri="{FF2B5EF4-FFF2-40B4-BE49-F238E27FC236}">
                <a16:creationId xmlns:a16="http://schemas.microsoft.com/office/drawing/2014/main" id="{0FA7B138-310D-4EE1-AF0F-956EBCDE63FD}"/>
              </a:ext>
            </a:extLst>
          </p:cNvPr>
          <p:cNvSpPr/>
          <p:nvPr/>
        </p:nvSpPr>
        <p:spPr>
          <a:xfrm>
            <a:off x="2842299" y="1683333"/>
            <a:ext cx="1232899" cy="12328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6" name="矩形 25">
            <a:extLst>
              <a:ext uri="{FF2B5EF4-FFF2-40B4-BE49-F238E27FC236}">
                <a16:creationId xmlns:a16="http://schemas.microsoft.com/office/drawing/2014/main" id="{947D9887-008B-407C-950A-589BCD685BB0}"/>
              </a:ext>
            </a:extLst>
          </p:cNvPr>
          <p:cNvSpPr/>
          <p:nvPr/>
        </p:nvSpPr>
        <p:spPr>
          <a:xfrm>
            <a:off x="6973609" y="1683333"/>
            <a:ext cx="1232899" cy="12328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9" name="Shape 2570">
            <a:extLst>
              <a:ext uri="{FF2B5EF4-FFF2-40B4-BE49-F238E27FC236}">
                <a16:creationId xmlns:a16="http://schemas.microsoft.com/office/drawing/2014/main" id="{7FDB7107-8C37-4487-83F3-2E2375815AF5}"/>
              </a:ext>
            </a:extLst>
          </p:cNvPr>
          <p:cNvSpPr/>
          <p:nvPr/>
        </p:nvSpPr>
        <p:spPr>
          <a:xfrm>
            <a:off x="3087080" y="1899123"/>
            <a:ext cx="819948" cy="801318"/>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30" name="Shape 2568">
            <a:extLst>
              <a:ext uri="{FF2B5EF4-FFF2-40B4-BE49-F238E27FC236}">
                <a16:creationId xmlns:a16="http://schemas.microsoft.com/office/drawing/2014/main" id="{45AEFCF9-5F4E-4760-8763-DEB8489EB3F7}"/>
              </a:ext>
            </a:extLst>
          </p:cNvPr>
          <p:cNvSpPr/>
          <p:nvPr/>
        </p:nvSpPr>
        <p:spPr>
          <a:xfrm>
            <a:off x="7180084" y="1889794"/>
            <a:ext cx="819948" cy="819976"/>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4" name="矩形 13">
            <a:extLst>
              <a:ext uri="{FF2B5EF4-FFF2-40B4-BE49-F238E27FC236}">
                <a16:creationId xmlns:a16="http://schemas.microsoft.com/office/drawing/2014/main" id="{9C39B923-99C2-413C-A6F3-B78A568BD037}"/>
              </a:ext>
            </a:extLst>
          </p:cNvPr>
          <p:cNvSpPr/>
          <p:nvPr/>
        </p:nvSpPr>
        <p:spPr>
          <a:xfrm>
            <a:off x="1618213" y="981075"/>
            <a:ext cx="3366216" cy="431514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110744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6C3FF-4DA1-43A1-94B7-B8A6439192C2}"/>
              </a:ext>
            </a:extLst>
          </p:cNvPr>
          <p:cNvSpPr>
            <a:spLocks noGrp="1"/>
          </p:cNvSpPr>
          <p:nvPr>
            <p:ph type="title"/>
          </p:nvPr>
        </p:nvSpPr>
        <p:spPr/>
        <p:txBody>
          <a:bodyPr/>
          <a:lstStyle/>
          <a:p>
            <a:r>
              <a:rPr lang="zh-CN" altLang="en-US" dirty="0"/>
              <a:t>基于产品的沟通策略</a:t>
            </a:r>
            <a:endParaRPr lang="ca-ES" dirty="0"/>
          </a:p>
        </p:txBody>
      </p:sp>
      <p:sp>
        <p:nvSpPr>
          <p:cNvPr id="6" name="灯片编号占位符 5">
            <a:extLst>
              <a:ext uri="{FF2B5EF4-FFF2-40B4-BE49-F238E27FC236}">
                <a16:creationId xmlns:a16="http://schemas.microsoft.com/office/drawing/2014/main" id="{A10CA714-931C-4346-A745-522A684AB260}"/>
              </a:ext>
            </a:extLst>
          </p:cNvPr>
          <p:cNvSpPr>
            <a:spLocks noGrp="1"/>
          </p:cNvSpPr>
          <p:nvPr>
            <p:ph type="sldNum" sz="quarter" idx="14"/>
          </p:nvPr>
        </p:nvSpPr>
        <p:spPr/>
        <p:txBody>
          <a:bodyPr/>
          <a:lstStyle/>
          <a:p>
            <a:fld id="{E6049C3D-CCF1-41B9-A681-D61E0CAE4A17}" type="slidenum">
              <a:rPr lang="en-US" altLang="zh-CN" smtClean="0"/>
              <a:pPr/>
              <a:t>43</a:t>
            </a:fld>
            <a:endParaRPr lang="en-US" dirty="0"/>
          </a:p>
        </p:txBody>
      </p:sp>
      <p:sp>
        <p:nvSpPr>
          <p:cNvPr id="7" name="文本占位符 6">
            <a:extLst>
              <a:ext uri="{FF2B5EF4-FFF2-40B4-BE49-F238E27FC236}">
                <a16:creationId xmlns:a16="http://schemas.microsoft.com/office/drawing/2014/main" id="{16C97677-B24B-4678-A629-BB5E26B120F7}"/>
              </a:ext>
            </a:extLst>
          </p:cNvPr>
          <p:cNvSpPr>
            <a:spLocks noGrp="1"/>
          </p:cNvSpPr>
          <p:nvPr>
            <p:ph type="body" sz="quarter" idx="15"/>
          </p:nvPr>
        </p:nvSpPr>
        <p:spPr/>
        <p:txBody>
          <a:bodyPr/>
          <a:lstStyle/>
          <a:p>
            <a:endParaRPr lang="ca-ES"/>
          </a:p>
        </p:txBody>
      </p:sp>
      <p:sp>
        <p:nvSpPr>
          <p:cNvPr id="30" name="文本框 41">
            <a:extLst>
              <a:ext uri="{FF2B5EF4-FFF2-40B4-BE49-F238E27FC236}">
                <a16:creationId xmlns:a16="http://schemas.microsoft.com/office/drawing/2014/main" id="{BE84E768-F082-2748-B581-56BD084AFBE9}"/>
              </a:ext>
            </a:extLst>
          </p:cNvPr>
          <p:cNvSpPr txBox="1">
            <a:spLocks/>
          </p:cNvSpPr>
          <p:nvPr/>
        </p:nvSpPr>
        <p:spPr>
          <a:xfrm>
            <a:off x="736570" y="1234739"/>
            <a:ext cx="3039783" cy="369332"/>
          </a:xfrm>
          <a:prstGeom prst="rect">
            <a:avLst/>
          </a:prstGeom>
          <a:solidFill>
            <a:schemeClr val="accent1"/>
          </a:solidFill>
        </p:spPr>
        <p:txBody>
          <a:bodyPr wrap="square" rtlCol="0" anchor="ctr">
            <a:spAutoFit/>
          </a:bodyPr>
          <a:lstStyle>
            <a:defPPr>
              <a:defRPr lang="en-US"/>
            </a:defPPr>
            <a:lvl1pPr>
              <a:buClr>
                <a:srgbClr val="2D97C8"/>
              </a:buClr>
              <a:defRPr sz="1600" b="1">
                <a:solidFill>
                  <a:schemeClr val="bg1"/>
                </a:solidFill>
                <a:latin typeface="+mn-ea"/>
                <a:cs typeface="Heiti SC Light" charset="-122"/>
              </a:defRPr>
            </a:lvl1pPr>
          </a:lstStyle>
          <a:p>
            <a:pPr algn="ctr"/>
            <a:r>
              <a:rPr lang="ja-JP" altLang="en-GB" sz="1800"/>
              <a:t>自然教育</a:t>
            </a:r>
            <a:endParaRPr lang="en-US" altLang="zh-CN" sz="1800" dirty="0"/>
          </a:p>
        </p:txBody>
      </p:sp>
      <p:pic>
        <p:nvPicPr>
          <p:cNvPr id="35" name="图片 7">
            <a:extLst>
              <a:ext uri="{FF2B5EF4-FFF2-40B4-BE49-F238E27FC236}">
                <a16:creationId xmlns:a16="http://schemas.microsoft.com/office/drawing/2014/main" id="{C1552073-816C-7B44-B501-B9151C6CC4E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6318" b="20736"/>
          <a:stretch/>
        </p:blipFill>
        <p:spPr>
          <a:xfrm>
            <a:off x="736569" y="1766919"/>
            <a:ext cx="3039783" cy="1369828"/>
          </a:xfrm>
          <a:prstGeom prst="rect">
            <a:avLst/>
          </a:prstGeom>
        </p:spPr>
      </p:pic>
      <p:sp>
        <p:nvSpPr>
          <p:cNvPr id="36" name="文本框 41">
            <a:extLst>
              <a:ext uri="{FF2B5EF4-FFF2-40B4-BE49-F238E27FC236}">
                <a16:creationId xmlns:a16="http://schemas.microsoft.com/office/drawing/2014/main" id="{A4173024-253F-784F-AC39-B5B39046B6FE}"/>
              </a:ext>
            </a:extLst>
          </p:cNvPr>
          <p:cNvSpPr txBox="1">
            <a:spLocks/>
          </p:cNvSpPr>
          <p:nvPr/>
        </p:nvSpPr>
        <p:spPr>
          <a:xfrm>
            <a:off x="4576108" y="1234739"/>
            <a:ext cx="3039783" cy="369332"/>
          </a:xfrm>
          <a:prstGeom prst="rect">
            <a:avLst/>
          </a:prstGeom>
          <a:solidFill>
            <a:schemeClr val="accent1"/>
          </a:solidFill>
        </p:spPr>
        <p:txBody>
          <a:bodyPr wrap="square" rtlCol="0" anchor="ctr">
            <a:spAutoFit/>
          </a:bodyPr>
          <a:lstStyle>
            <a:defPPr>
              <a:defRPr lang="en-US"/>
            </a:defPPr>
            <a:lvl1pPr>
              <a:buClr>
                <a:srgbClr val="2D97C8"/>
              </a:buClr>
              <a:defRPr sz="1600" b="1">
                <a:solidFill>
                  <a:schemeClr val="bg1"/>
                </a:solidFill>
                <a:latin typeface="+mn-ea"/>
                <a:cs typeface="Heiti SC Light" charset="-122"/>
              </a:defRPr>
            </a:lvl1pPr>
          </a:lstStyle>
          <a:p>
            <a:pPr algn="ctr"/>
            <a:r>
              <a:rPr lang="ja-JP" altLang="en-US" sz="1800"/>
              <a:t>农产品</a:t>
            </a:r>
            <a:endParaRPr lang="en-US" altLang="zh-CN" sz="1800" dirty="0"/>
          </a:p>
        </p:txBody>
      </p:sp>
      <p:sp>
        <p:nvSpPr>
          <p:cNvPr id="38" name="文本框 41">
            <a:extLst>
              <a:ext uri="{FF2B5EF4-FFF2-40B4-BE49-F238E27FC236}">
                <a16:creationId xmlns:a16="http://schemas.microsoft.com/office/drawing/2014/main" id="{58A93344-340F-5647-9AC2-3EB1260233B5}"/>
              </a:ext>
            </a:extLst>
          </p:cNvPr>
          <p:cNvSpPr txBox="1">
            <a:spLocks/>
          </p:cNvSpPr>
          <p:nvPr/>
        </p:nvSpPr>
        <p:spPr>
          <a:xfrm>
            <a:off x="8415647" y="1234739"/>
            <a:ext cx="3039783" cy="369332"/>
          </a:xfrm>
          <a:prstGeom prst="rect">
            <a:avLst/>
          </a:prstGeom>
          <a:solidFill>
            <a:schemeClr val="accent1"/>
          </a:solidFill>
        </p:spPr>
        <p:txBody>
          <a:bodyPr wrap="square" rtlCol="0" anchor="ctr">
            <a:spAutoFit/>
          </a:bodyPr>
          <a:lstStyle>
            <a:defPPr>
              <a:defRPr lang="en-US"/>
            </a:defPPr>
            <a:lvl1pPr>
              <a:buClr>
                <a:srgbClr val="2D97C8"/>
              </a:buClr>
              <a:defRPr sz="1600" b="1">
                <a:solidFill>
                  <a:schemeClr val="bg1"/>
                </a:solidFill>
                <a:latin typeface="+mn-ea"/>
                <a:cs typeface="Heiti SC Light" charset="-122"/>
              </a:defRPr>
            </a:lvl1pPr>
          </a:lstStyle>
          <a:p>
            <a:pPr algn="ctr"/>
            <a:r>
              <a:rPr lang="ja-JP" altLang="en-US" sz="1800"/>
              <a:t>体育赛事</a:t>
            </a:r>
            <a:endParaRPr lang="en-US" altLang="zh-CN" sz="1800" dirty="0"/>
          </a:p>
        </p:txBody>
      </p:sp>
      <p:pic>
        <p:nvPicPr>
          <p:cNvPr id="39" name="Picture 38" descr="A plate of food on a table&#10;&#10;Description automatically generated">
            <a:extLst>
              <a:ext uri="{FF2B5EF4-FFF2-40B4-BE49-F238E27FC236}">
                <a16:creationId xmlns:a16="http://schemas.microsoft.com/office/drawing/2014/main" id="{3E2ED0A1-E98B-244B-ADEA-84295B460DB1}"/>
              </a:ext>
            </a:extLst>
          </p:cNvPr>
          <p:cNvPicPr>
            <a:picLocks noChangeAspect="1"/>
          </p:cNvPicPr>
          <p:nvPr/>
        </p:nvPicPr>
        <p:blipFill rotWithShape="1">
          <a:blip r:embed="rId3"/>
          <a:srcRect t="23464" r="5149" b="21420"/>
          <a:stretch/>
        </p:blipFill>
        <p:spPr>
          <a:xfrm>
            <a:off x="4576108" y="1766919"/>
            <a:ext cx="3039783" cy="1369828"/>
          </a:xfrm>
          <a:prstGeom prst="rect">
            <a:avLst/>
          </a:prstGeom>
        </p:spPr>
      </p:pic>
      <p:pic>
        <p:nvPicPr>
          <p:cNvPr id="40" name="Picture 39" descr="A close up of a person&#10;&#10;Description automatically generated">
            <a:extLst>
              <a:ext uri="{FF2B5EF4-FFF2-40B4-BE49-F238E27FC236}">
                <a16:creationId xmlns:a16="http://schemas.microsoft.com/office/drawing/2014/main" id="{9EE65C5E-B33C-E04B-A795-B55103D54A53}"/>
              </a:ext>
            </a:extLst>
          </p:cNvPr>
          <p:cNvPicPr>
            <a:picLocks noChangeAspect="1"/>
          </p:cNvPicPr>
          <p:nvPr/>
        </p:nvPicPr>
        <p:blipFill rotWithShape="1">
          <a:blip r:embed="rId4"/>
          <a:srcRect t="4925" r="2017" b="28708"/>
          <a:stretch/>
        </p:blipFill>
        <p:spPr>
          <a:xfrm>
            <a:off x="8415646" y="1766919"/>
            <a:ext cx="3039783" cy="1369828"/>
          </a:xfrm>
          <a:prstGeom prst="rect">
            <a:avLst/>
          </a:prstGeom>
        </p:spPr>
      </p:pic>
      <p:sp>
        <p:nvSpPr>
          <p:cNvPr id="44" name="矩形 75">
            <a:extLst>
              <a:ext uri="{FF2B5EF4-FFF2-40B4-BE49-F238E27FC236}">
                <a16:creationId xmlns:a16="http://schemas.microsoft.com/office/drawing/2014/main" id="{85736508-5120-FB45-859D-9DD653E824BB}"/>
              </a:ext>
            </a:extLst>
          </p:cNvPr>
          <p:cNvSpPr/>
          <p:nvPr/>
        </p:nvSpPr>
        <p:spPr>
          <a:xfrm>
            <a:off x="736570" y="3262151"/>
            <a:ext cx="10718860"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accent1"/>
                </a:solidFill>
              </a:rPr>
              <a:t>受众关注点</a:t>
            </a:r>
            <a:endParaRPr lang="zh-CN" altLang="en-US" sz="1600" b="1" dirty="0">
              <a:solidFill>
                <a:schemeClr val="accent1"/>
              </a:solidFill>
            </a:endParaRPr>
          </a:p>
        </p:txBody>
      </p:sp>
      <p:pic>
        <p:nvPicPr>
          <p:cNvPr id="43" name="Graphic 42" descr="Question mark">
            <a:extLst>
              <a:ext uri="{FF2B5EF4-FFF2-40B4-BE49-F238E27FC236}">
                <a16:creationId xmlns:a16="http://schemas.microsoft.com/office/drawing/2014/main" id="{D61424A2-64CE-5243-92F3-3919661171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0641" y="3241644"/>
            <a:ext cx="434340" cy="360868"/>
          </a:xfrm>
          <a:prstGeom prst="rect">
            <a:avLst/>
          </a:prstGeom>
        </p:spPr>
      </p:pic>
      <p:sp>
        <p:nvSpPr>
          <p:cNvPr id="45" name="文本框 25">
            <a:extLst>
              <a:ext uri="{FF2B5EF4-FFF2-40B4-BE49-F238E27FC236}">
                <a16:creationId xmlns:a16="http://schemas.microsoft.com/office/drawing/2014/main" id="{CFFCBA1D-3DEA-FE4B-8CF7-03D33C06C64F}"/>
              </a:ext>
            </a:extLst>
          </p:cNvPr>
          <p:cNvSpPr txBox="1"/>
          <p:nvPr/>
        </p:nvSpPr>
        <p:spPr>
          <a:xfrm>
            <a:off x="656558" y="3737303"/>
            <a:ext cx="3332510" cy="738664"/>
          </a:xfrm>
          <a:prstGeom prst="rect">
            <a:avLst/>
          </a:prstGeom>
          <a:noFill/>
        </p:spPr>
        <p:txBody>
          <a:bodyPr wrap="square" rtlCol="0">
            <a:spAutoFit/>
          </a:bodyPr>
          <a:lstStyle/>
          <a:p>
            <a:pPr>
              <a:buClr>
                <a:srgbClr val="2D97C8"/>
              </a:buClr>
            </a:pPr>
            <a:r>
              <a:rPr lang="zh-CN" altLang="en-US" sz="1400" dirty="0">
                <a:latin typeface="+mn-ea"/>
                <a:cs typeface="Heiti SC Light" charset="-122"/>
              </a:rPr>
              <a:t>我能否通过这次课程体验到真正的自然？</a:t>
            </a:r>
            <a:endParaRPr lang="en-US" altLang="zh-CN" sz="1400" dirty="0">
              <a:latin typeface="+mn-ea"/>
              <a:cs typeface="Heiti SC Light" charset="-122"/>
            </a:endParaRPr>
          </a:p>
          <a:p>
            <a:pPr>
              <a:buClr>
                <a:srgbClr val="2D97C8"/>
              </a:buClr>
            </a:pPr>
            <a:r>
              <a:rPr lang="zh-CN" altLang="en-US" sz="1400" dirty="0">
                <a:latin typeface="+mn-ea"/>
                <a:cs typeface="Heiti SC Light" charset="-122"/>
              </a:rPr>
              <a:t>课程是否真的能满足我的需求？</a:t>
            </a:r>
            <a:endParaRPr lang="en-US" altLang="zh-CN" sz="1400" dirty="0">
              <a:latin typeface="+mn-ea"/>
              <a:cs typeface="Heiti SC Light" charset="-122"/>
            </a:endParaRPr>
          </a:p>
          <a:p>
            <a:pPr>
              <a:buClr>
                <a:srgbClr val="2D97C8"/>
              </a:buClr>
            </a:pPr>
            <a:r>
              <a:rPr lang="zh-CN" altLang="en-US" sz="1400" dirty="0">
                <a:latin typeface="+mn-ea"/>
                <a:cs typeface="Heiti SC Light" charset="-122"/>
              </a:rPr>
              <a:t>课程是否专业、有趣？</a:t>
            </a:r>
            <a:endParaRPr lang="en-US" altLang="zh-CN" sz="1400" dirty="0">
              <a:latin typeface="+mn-ea"/>
              <a:cs typeface="Heiti SC Light" charset="-122"/>
            </a:endParaRPr>
          </a:p>
        </p:txBody>
      </p:sp>
      <p:sp>
        <p:nvSpPr>
          <p:cNvPr id="46" name="文本框 21">
            <a:extLst>
              <a:ext uri="{FF2B5EF4-FFF2-40B4-BE49-F238E27FC236}">
                <a16:creationId xmlns:a16="http://schemas.microsoft.com/office/drawing/2014/main" id="{5B167825-3A72-DC4C-9428-4D4E0C8CE4B0}"/>
              </a:ext>
            </a:extLst>
          </p:cNvPr>
          <p:cNvSpPr txBox="1"/>
          <p:nvPr/>
        </p:nvSpPr>
        <p:spPr>
          <a:xfrm>
            <a:off x="4558644" y="3806670"/>
            <a:ext cx="3057247" cy="523220"/>
          </a:xfrm>
          <a:prstGeom prst="rect">
            <a:avLst/>
          </a:prstGeom>
          <a:noFill/>
        </p:spPr>
        <p:txBody>
          <a:bodyPr wrap="none" rtlCol="0">
            <a:spAutoFit/>
          </a:bodyPr>
          <a:lstStyle/>
          <a:p>
            <a:pPr>
              <a:buClr>
                <a:srgbClr val="2D97C8"/>
              </a:buClr>
            </a:pPr>
            <a:r>
              <a:rPr lang="zh-CN" altLang="en-US" sz="1400" dirty="0">
                <a:latin typeface="+mn-ea"/>
                <a:cs typeface="Heiti SC Light" charset="-122"/>
              </a:rPr>
              <a:t>产品是否有特色？是否值这个价钱？</a:t>
            </a:r>
            <a:endParaRPr lang="en-US" altLang="zh-CN" sz="1400" dirty="0">
              <a:latin typeface="+mn-ea"/>
              <a:cs typeface="Heiti SC Light" charset="-122"/>
            </a:endParaRPr>
          </a:p>
          <a:p>
            <a:pPr>
              <a:buClr>
                <a:srgbClr val="2D97C8"/>
              </a:buClr>
            </a:pPr>
            <a:r>
              <a:rPr lang="zh-CN" altLang="en-US" sz="1400" dirty="0">
                <a:latin typeface="+mn-ea"/>
                <a:cs typeface="Heiti SC Light" charset="-122"/>
              </a:rPr>
              <a:t>产品是否真的绿色健康？</a:t>
            </a:r>
            <a:endParaRPr lang="ca-ES" sz="1400" dirty="0">
              <a:latin typeface="+mn-ea"/>
              <a:cs typeface="Heiti SC Light" charset="-122"/>
            </a:endParaRPr>
          </a:p>
        </p:txBody>
      </p:sp>
      <p:sp>
        <p:nvSpPr>
          <p:cNvPr id="47" name="文本框 24">
            <a:extLst>
              <a:ext uri="{FF2B5EF4-FFF2-40B4-BE49-F238E27FC236}">
                <a16:creationId xmlns:a16="http://schemas.microsoft.com/office/drawing/2014/main" id="{29B8E4CD-2875-3B41-9CD6-FEC2F5024611}"/>
              </a:ext>
            </a:extLst>
          </p:cNvPr>
          <p:cNvSpPr txBox="1"/>
          <p:nvPr/>
        </p:nvSpPr>
        <p:spPr>
          <a:xfrm>
            <a:off x="8415646" y="3806670"/>
            <a:ext cx="3236784" cy="523220"/>
          </a:xfrm>
          <a:prstGeom prst="rect">
            <a:avLst/>
          </a:prstGeom>
          <a:noFill/>
        </p:spPr>
        <p:txBody>
          <a:bodyPr wrap="none" rtlCol="0">
            <a:spAutoFit/>
          </a:bodyPr>
          <a:lstStyle/>
          <a:p>
            <a:pPr>
              <a:buClr>
                <a:srgbClr val="2D97C8"/>
              </a:buClr>
            </a:pPr>
            <a:r>
              <a:rPr lang="zh-CN" altLang="en-US" sz="1400" dirty="0">
                <a:latin typeface="+mn-ea"/>
                <a:cs typeface="Heiti SC Light" charset="-122"/>
              </a:rPr>
              <a:t>赛事体验是否好？</a:t>
            </a:r>
            <a:endParaRPr lang="en-US" altLang="zh-CN" sz="1400" dirty="0">
              <a:latin typeface="+mn-ea"/>
              <a:cs typeface="Heiti SC Light" charset="-122"/>
            </a:endParaRPr>
          </a:p>
          <a:p>
            <a:pPr>
              <a:buClr>
                <a:srgbClr val="2D97C8"/>
              </a:buClr>
            </a:pPr>
            <a:r>
              <a:rPr lang="zh-CN" altLang="en-US" sz="1400" dirty="0">
                <a:latin typeface="+mn-ea"/>
                <a:cs typeface="Heiti SC Light" charset="-122"/>
              </a:rPr>
              <a:t>举办赛事方是否专业？运作是否规范？</a:t>
            </a:r>
            <a:endParaRPr lang="ca-ES" sz="1400" dirty="0">
              <a:latin typeface="+mn-ea"/>
              <a:cs typeface="Heiti SC Light" charset="-122"/>
            </a:endParaRPr>
          </a:p>
        </p:txBody>
      </p:sp>
      <p:sp>
        <p:nvSpPr>
          <p:cNvPr id="49" name="等腰三角形 115">
            <a:extLst>
              <a:ext uri="{FF2B5EF4-FFF2-40B4-BE49-F238E27FC236}">
                <a16:creationId xmlns:a16="http://schemas.microsoft.com/office/drawing/2014/main" id="{81632281-DB58-6A4B-9A26-67F3CAE68547}"/>
              </a:ext>
            </a:extLst>
          </p:cNvPr>
          <p:cNvSpPr/>
          <p:nvPr/>
        </p:nvSpPr>
        <p:spPr>
          <a:xfrm flipV="1">
            <a:off x="718287" y="4660486"/>
            <a:ext cx="10685568" cy="36179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28">
            <a:extLst>
              <a:ext uri="{FF2B5EF4-FFF2-40B4-BE49-F238E27FC236}">
                <a16:creationId xmlns:a16="http://schemas.microsoft.com/office/drawing/2014/main" id="{8C18281C-3925-8740-8538-E556C23618D8}"/>
              </a:ext>
            </a:extLst>
          </p:cNvPr>
          <p:cNvSpPr txBox="1"/>
          <p:nvPr/>
        </p:nvSpPr>
        <p:spPr>
          <a:xfrm>
            <a:off x="5578696" y="4660486"/>
            <a:ext cx="1415772" cy="338554"/>
          </a:xfrm>
          <a:prstGeom prst="rect">
            <a:avLst/>
          </a:prstGeom>
          <a:noFill/>
        </p:spPr>
        <p:txBody>
          <a:bodyPr wrap="none" rtlCol="0">
            <a:spAutoFit/>
          </a:bodyPr>
          <a:lstStyle/>
          <a:p>
            <a:pPr>
              <a:buClr>
                <a:srgbClr val="2D97C8"/>
              </a:buClr>
            </a:pPr>
            <a:r>
              <a:rPr lang="zh-CN" altLang="en-US" sz="1600" b="1" dirty="0">
                <a:solidFill>
                  <a:schemeClr val="accent1"/>
                </a:solidFill>
                <a:latin typeface="+mn-ea"/>
                <a:cs typeface="Heiti SC Light" charset="-122"/>
              </a:rPr>
              <a:t>基本沟通策略</a:t>
            </a:r>
            <a:endParaRPr lang="ca-ES" sz="1600" b="1" dirty="0">
              <a:solidFill>
                <a:schemeClr val="accent1"/>
              </a:solidFill>
              <a:latin typeface="+mn-ea"/>
              <a:cs typeface="Heiti SC Light" charset="-122"/>
            </a:endParaRPr>
          </a:p>
        </p:txBody>
      </p:sp>
      <p:sp>
        <p:nvSpPr>
          <p:cNvPr id="50" name="文本框 3">
            <a:extLst>
              <a:ext uri="{FF2B5EF4-FFF2-40B4-BE49-F238E27FC236}">
                <a16:creationId xmlns:a16="http://schemas.microsoft.com/office/drawing/2014/main" id="{5C29C47D-D3F2-B749-A648-82466086DC6E}"/>
              </a:ext>
            </a:extLst>
          </p:cNvPr>
          <p:cNvSpPr txBox="1"/>
          <p:nvPr/>
        </p:nvSpPr>
        <p:spPr>
          <a:xfrm>
            <a:off x="736568" y="4963769"/>
            <a:ext cx="3039784" cy="1169551"/>
          </a:xfrm>
          <a:prstGeom prst="rect">
            <a:avLst/>
          </a:prstGeom>
          <a:noFill/>
        </p:spPr>
        <p:txBody>
          <a:bodyPr wrap="square" rtlCol="0">
            <a:spAutoFit/>
          </a:bodyPr>
          <a:lstStyle/>
          <a:p>
            <a:pPr>
              <a:buClr>
                <a:srgbClr val="2D97C8"/>
              </a:buClr>
            </a:pPr>
            <a:r>
              <a:rPr lang="zh-CN" altLang="en-US" sz="1400" b="1" dirty="0">
                <a:latin typeface="+mn-ea"/>
                <a:cs typeface="Heiti SC Light" charset="-122"/>
              </a:rPr>
              <a:t>日常社群积累：</a:t>
            </a:r>
            <a:endParaRPr lang="en-US" altLang="zh-CN" sz="1400" b="1"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了解用户，专业科普、攻略文章精准推送</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品牌和高质量内容的持续曝光</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与关注者的互动留言</a:t>
            </a:r>
            <a:endParaRPr lang="ca-ES" altLang="zh-CN" sz="1400" dirty="0">
              <a:latin typeface="+mn-ea"/>
              <a:cs typeface="Heiti SC Light" charset="-122"/>
            </a:endParaRPr>
          </a:p>
        </p:txBody>
      </p:sp>
      <p:sp>
        <p:nvSpPr>
          <p:cNvPr id="51" name="文本框 11">
            <a:extLst>
              <a:ext uri="{FF2B5EF4-FFF2-40B4-BE49-F238E27FC236}">
                <a16:creationId xmlns:a16="http://schemas.microsoft.com/office/drawing/2014/main" id="{DE66A522-F79A-B74C-8628-B612CC231082}"/>
              </a:ext>
            </a:extLst>
          </p:cNvPr>
          <p:cNvSpPr txBox="1"/>
          <p:nvPr/>
        </p:nvSpPr>
        <p:spPr>
          <a:xfrm>
            <a:off x="4558644" y="5179212"/>
            <a:ext cx="3140145" cy="738664"/>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latin typeface="+mn-ea"/>
                <a:cs typeface="Heiti SC Light" charset="-122"/>
              </a:rPr>
              <a:t>政府</a:t>
            </a:r>
            <a:r>
              <a:rPr lang="zh-CN" altLang="en-US" sz="1400" dirty="0">
                <a:latin typeface="+mn-ea"/>
                <a:cs typeface="Heiti SC Light" charset="-122"/>
              </a:rPr>
              <a:t>扶持，获取官方认证，成为千岛湖特色产品</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en-US" altLang="zh-CN" sz="1400" dirty="0">
                <a:latin typeface="+mn-ea"/>
                <a:cs typeface="Heiti SC Light" charset="-122"/>
              </a:rPr>
              <a:t>B</a:t>
            </a:r>
            <a:r>
              <a:rPr lang="zh-CN" altLang="en-US" sz="1400" dirty="0">
                <a:latin typeface="+mn-ea"/>
                <a:cs typeface="Heiti SC Light" charset="-122"/>
              </a:rPr>
              <a:t>端主力消费，</a:t>
            </a:r>
            <a:r>
              <a:rPr lang="en-US" altLang="zh-CN" sz="1400" dirty="0">
                <a:latin typeface="+mn-ea"/>
                <a:cs typeface="Heiti SC Light" charset="-122"/>
              </a:rPr>
              <a:t>C</a:t>
            </a:r>
            <a:r>
              <a:rPr lang="zh-CN" altLang="en-US" sz="1400" dirty="0">
                <a:latin typeface="+mn-ea"/>
                <a:cs typeface="Heiti SC Light" charset="-122"/>
              </a:rPr>
              <a:t>端为辅</a:t>
            </a:r>
            <a:endParaRPr lang="ca-ES" sz="1400" dirty="0">
              <a:latin typeface="+mn-ea"/>
              <a:cs typeface="Heiti SC Light" charset="-122"/>
            </a:endParaRPr>
          </a:p>
        </p:txBody>
      </p:sp>
      <p:sp>
        <p:nvSpPr>
          <p:cNvPr id="52" name="文本框 14">
            <a:extLst>
              <a:ext uri="{FF2B5EF4-FFF2-40B4-BE49-F238E27FC236}">
                <a16:creationId xmlns:a16="http://schemas.microsoft.com/office/drawing/2014/main" id="{DA6C183A-F384-FD44-814E-A7334416A7A4}"/>
              </a:ext>
            </a:extLst>
          </p:cNvPr>
          <p:cNvSpPr txBox="1"/>
          <p:nvPr/>
        </p:nvSpPr>
        <p:spPr>
          <a:xfrm>
            <a:off x="8365464" y="5071491"/>
            <a:ext cx="3140145" cy="95410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与政府合作申办</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与执行公司合作具体执行</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高质量的市场推广（如广告宣传片、媒体合作等）</a:t>
            </a:r>
            <a:endParaRPr lang="en-US" altLang="zh-CN" sz="1400" dirty="0">
              <a:latin typeface="+mn-ea"/>
              <a:cs typeface="Heiti SC Light" charset="-122"/>
            </a:endParaRPr>
          </a:p>
        </p:txBody>
      </p:sp>
      <p:pic>
        <p:nvPicPr>
          <p:cNvPr id="21" name="Graphic 26" descr="Customer review">
            <a:extLst>
              <a:ext uri="{FF2B5EF4-FFF2-40B4-BE49-F238E27FC236}">
                <a16:creationId xmlns:a16="http://schemas.microsoft.com/office/drawing/2014/main" id="{A6E9105F-DE73-44B3-BA4A-4332821A8D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183" y="4657489"/>
            <a:ext cx="335245" cy="335245"/>
          </a:xfrm>
          <a:prstGeom prst="rect">
            <a:avLst/>
          </a:prstGeom>
        </p:spPr>
      </p:pic>
    </p:spTree>
    <p:extLst>
      <p:ext uri="{BB962C8B-B14F-4D97-AF65-F5344CB8AC3E}">
        <p14:creationId xmlns:p14="http://schemas.microsoft.com/office/powerpoint/2010/main" val="350711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p:txBody>
          <a:bodyPr/>
          <a:lstStyle/>
          <a:p>
            <a:r>
              <a:rPr lang="zh-CN" altLang="en-US" dirty="0"/>
              <a:t>水基金自有渠道建议</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44</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grpSp>
        <p:nvGrpSpPr>
          <p:cNvPr id="29" name="组合 28">
            <a:extLst>
              <a:ext uri="{FF2B5EF4-FFF2-40B4-BE49-F238E27FC236}">
                <a16:creationId xmlns:a16="http://schemas.microsoft.com/office/drawing/2014/main" id="{55C416C1-480B-462E-A0C3-04852E445D63}"/>
              </a:ext>
            </a:extLst>
          </p:cNvPr>
          <p:cNvGrpSpPr/>
          <p:nvPr/>
        </p:nvGrpSpPr>
        <p:grpSpPr>
          <a:xfrm>
            <a:off x="3579926" y="983778"/>
            <a:ext cx="5032147" cy="830997"/>
            <a:chOff x="3579926" y="1064425"/>
            <a:chExt cx="5032147" cy="830997"/>
          </a:xfrm>
        </p:grpSpPr>
        <p:sp>
          <p:nvSpPr>
            <p:cNvPr id="7" name="矩形 6">
              <a:extLst>
                <a:ext uri="{FF2B5EF4-FFF2-40B4-BE49-F238E27FC236}">
                  <a16:creationId xmlns:a16="http://schemas.microsoft.com/office/drawing/2014/main" id="{F1BF711A-F6C4-4AD8-9A8E-FB764546BAE8}"/>
                </a:ext>
              </a:extLst>
            </p:cNvPr>
            <p:cNvSpPr/>
            <p:nvPr/>
          </p:nvSpPr>
          <p:spPr>
            <a:xfrm>
              <a:off x="3579926" y="1064425"/>
              <a:ext cx="5032147" cy="830997"/>
            </a:xfrm>
            <a:prstGeom prst="rect">
              <a:avLst/>
            </a:prstGeom>
            <a:solidFill>
              <a:srgbClr val="2D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bg1"/>
                </a:solidFill>
              </a:endParaRPr>
            </a:p>
          </p:txBody>
        </p:sp>
        <p:sp>
          <p:nvSpPr>
            <p:cNvPr id="6" name="文本框 5">
              <a:extLst>
                <a:ext uri="{FF2B5EF4-FFF2-40B4-BE49-F238E27FC236}">
                  <a16:creationId xmlns:a16="http://schemas.microsoft.com/office/drawing/2014/main" id="{32A15A3F-C898-4CDE-ABB9-E1B425E408FF}"/>
                </a:ext>
              </a:extLst>
            </p:cNvPr>
            <p:cNvSpPr txBox="1"/>
            <p:nvPr/>
          </p:nvSpPr>
          <p:spPr>
            <a:xfrm>
              <a:off x="3579926" y="1172146"/>
              <a:ext cx="5032147" cy="615553"/>
            </a:xfrm>
            <a:prstGeom prst="rect">
              <a:avLst/>
            </a:prstGeom>
            <a:noFill/>
          </p:spPr>
          <p:txBody>
            <a:bodyPr wrap="none" rtlCol="0">
              <a:spAutoFit/>
            </a:bodyPr>
            <a:lstStyle/>
            <a:p>
              <a:pPr algn="ctr">
                <a:buClr>
                  <a:srgbClr val="2D97C8"/>
                </a:buClr>
              </a:pPr>
              <a:r>
                <a:rPr lang="zh-CN" altLang="en-US" sz="2000" b="1" dirty="0">
                  <a:solidFill>
                    <a:schemeClr val="bg1"/>
                  </a:solidFill>
                  <a:latin typeface="+mn-ea"/>
                  <a:cs typeface="Heiti SC Light" charset="-122"/>
                </a:rPr>
                <a:t>品牌形象</a:t>
              </a:r>
              <a:endParaRPr lang="zh-CN" altLang="en-US" sz="1400" dirty="0">
                <a:solidFill>
                  <a:schemeClr val="bg1"/>
                </a:solidFill>
                <a:latin typeface="+mn-ea"/>
                <a:cs typeface="Heiti SC Light" charset="-122"/>
              </a:endParaRPr>
            </a:p>
            <a:p>
              <a:pPr>
                <a:buClr>
                  <a:srgbClr val="2D97C8"/>
                </a:buClr>
              </a:pPr>
              <a:r>
                <a:rPr lang="zh-CN" altLang="en-US" sz="1400" dirty="0">
                  <a:solidFill>
                    <a:schemeClr val="bg1"/>
                  </a:solidFill>
                  <a:latin typeface="+mn-ea"/>
                  <a:cs typeface="Heiti SC Light" charset="-122"/>
                </a:rPr>
                <a:t>具备亲切感与趣味性的陪伴者；具备真实感与纪实性的执行者</a:t>
              </a:r>
            </a:p>
          </p:txBody>
        </p:sp>
      </p:grpSp>
      <p:cxnSp>
        <p:nvCxnSpPr>
          <p:cNvPr id="19" name="连接符: 肘形 18">
            <a:extLst>
              <a:ext uri="{FF2B5EF4-FFF2-40B4-BE49-F238E27FC236}">
                <a16:creationId xmlns:a16="http://schemas.microsoft.com/office/drawing/2014/main" id="{14B4C132-D207-4D0E-AF0C-4A68E355F2A7}"/>
              </a:ext>
            </a:extLst>
          </p:cNvPr>
          <p:cNvCxnSpPr>
            <a:cxnSpLocks/>
            <a:stCxn id="7" idx="2"/>
            <a:endCxn id="12" idx="0"/>
          </p:cNvCxnSpPr>
          <p:nvPr/>
        </p:nvCxnSpPr>
        <p:spPr>
          <a:xfrm rot="5400000">
            <a:off x="5838386" y="2064869"/>
            <a:ext cx="507709" cy="7521"/>
          </a:xfrm>
          <a:prstGeom prst="bentConnector3">
            <a:avLst/>
          </a:pr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D466E996-C578-40A0-BE9A-3D12EC9B75F1}"/>
              </a:ext>
            </a:extLst>
          </p:cNvPr>
          <p:cNvCxnSpPr>
            <a:cxnSpLocks/>
            <a:stCxn id="7" idx="2"/>
            <a:endCxn id="14" idx="0"/>
          </p:cNvCxnSpPr>
          <p:nvPr/>
        </p:nvCxnSpPr>
        <p:spPr>
          <a:xfrm rot="5400000">
            <a:off x="3890472" y="116955"/>
            <a:ext cx="507709" cy="3903348"/>
          </a:xfrm>
          <a:prstGeom prst="bentConnector3">
            <a:avLst>
              <a:gd name="adj1" fmla="val 50000"/>
            </a:avLst>
          </a:pr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1A8BC7D2-C770-44E1-87B4-7A15E47CDEC9}"/>
              </a:ext>
            </a:extLst>
          </p:cNvPr>
          <p:cNvCxnSpPr>
            <a:cxnSpLocks/>
            <a:stCxn id="7" idx="2"/>
            <a:endCxn id="13" idx="0"/>
          </p:cNvCxnSpPr>
          <p:nvPr/>
        </p:nvCxnSpPr>
        <p:spPr>
          <a:xfrm rot="16200000" flipH="1">
            <a:off x="7692583" y="218191"/>
            <a:ext cx="507709" cy="3700875"/>
          </a:xfrm>
          <a:prstGeom prst="bentConnector3">
            <a:avLst>
              <a:gd name="adj1" fmla="val 50000"/>
            </a:avLst>
          </a:pr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A5347CED-074F-4CEC-BB15-5CD8522EEC4F}"/>
              </a:ext>
            </a:extLst>
          </p:cNvPr>
          <p:cNvGrpSpPr/>
          <p:nvPr/>
        </p:nvGrpSpPr>
        <p:grpSpPr>
          <a:xfrm>
            <a:off x="8410875" y="2322484"/>
            <a:ext cx="2772000" cy="678109"/>
            <a:chOff x="4798136" y="2403131"/>
            <a:chExt cx="2772000" cy="678109"/>
          </a:xfrm>
        </p:grpSpPr>
        <p:sp>
          <p:nvSpPr>
            <p:cNvPr id="13" name="矩形 12">
              <a:extLst>
                <a:ext uri="{FF2B5EF4-FFF2-40B4-BE49-F238E27FC236}">
                  <a16:creationId xmlns:a16="http://schemas.microsoft.com/office/drawing/2014/main" id="{700F0D07-E23D-40EC-B402-44BAC284A620}"/>
                </a:ext>
              </a:extLst>
            </p:cNvPr>
            <p:cNvSpPr/>
            <p:nvPr/>
          </p:nvSpPr>
          <p:spPr>
            <a:xfrm>
              <a:off x="4798136" y="2403131"/>
              <a:ext cx="2772000" cy="678109"/>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   </a:t>
              </a:r>
              <a:r>
                <a:rPr lang="en-US" altLang="zh-CN" sz="1400" b="1" dirty="0">
                  <a:solidFill>
                    <a:schemeClr val="tx1"/>
                  </a:solidFill>
                </a:rPr>
                <a:t>	</a:t>
              </a:r>
              <a:r>
                <a:rPr lang="zh-CN" altLang="en-US" sz="1400" b="1" dirty="0">
                  <a:solidFill>
                    <a:schemeClr val="tx1"/>
                  </a:solidFill>
                </a:rPr>
                <a:t> 微博</a:t>
              </a:r>
            </a:p>
          </p:txBody>
        </p:sp>
        <p:pic>
          <p:nvPicPr>
            <p:cNvPr id="16" name="图片 15">
              <a:extLst>
                <a:ext uri="{FF2B5EF4-FFF2-40B4-BE49-F238E27FC236}">
                  <a16:creationId xmlns:a16="http://schemas.microsoft.com/office/drawing/2014/main" id="{01887180-14F9-429C-A23A-9DFB63F203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402668" y="2534854"/>
              <a:ext cx="555192" cy="381054"/>
            </a:xfrm>
            <a:prstGeom prst="rect">
              <a:avLst/>
            </a:prstGeom>
          </p:spPr>
        </p:pic>
      </p:grpSp>
      <p:sp>
        <p:nvSpPr>
          <p:cNvPr id="31" name="文本框 30">
            <a:extLst>
              <a:ext uri="{FF2B5EF4-FFF2-40B4-BE49-F238E27FC236}">
                <a16:creationId xmlns:a16="http://schemas.microsoft.com/office/drawing/2014/main" id="{9C47672D-BD89-4EBF-91CB-1216148C7965}"/>
              </a:ext>
            </a:extLst>
          </p:cNvPr>
          <p:cNvSpPr txBox="1"/>
          <p:nvPr/>
        </p:nvSpPr>
        <p:spPr>
          <a:xfrm>
            <a:off x="8373736" y="3105036"/>
            <a:ext cx="2627642" cy="892552"/>
          </a:xfrm>
          <a:prstGeom prst="rect">
            <a:avLst/>
          </a:prstGeom>
          <a:noFill/>
        </p:spPr>
        <p:txBody>
          <a:bodyPr wrap="none" rtlCol="0">
            <a:spAutoFit/>
          </a:bodyPr>
          <a:lstStyle/>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阅读门槛低，互动性强</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碎片化内容，按时间轴展示</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重短文字、图片、视频</a:t>
            </a:r>
            <a:endParaRPr lang="ca-ES" sz="1400" dirty="0">
              <a:latin typeface="+mn-ea"/>
              <a:cs typeface="Heiti SC Light" charset="-122"/>
            </a:endParaRPr>
          </a:p>
        </p:txBody>
      </p:sp>
      <p:grpSp>
        <p:nvGrpSpPr>
          <p:cNvPr id="9" name="组合 8">
            <a:extLst>
              <a:ext uri="{FF2B5EF4-FFF2-40B4-BE49-F238E27FC236}">
                <a16:creationId xmlns:a16="http://schemas.microsoft.com/office/drawing/2014/main" id="{D2EAAFE9-B44D-4E2B-A211-00FA3AC42C3F}"/>
              </a:ext>
            </a:extLst>
          </p:cNvPr>
          <p:cNvGrpSpPr/>
          <p:nvPr/>
        </p:nvGrpSpPr>
        <p:grpSpPr>
          <a:xfrm>
            <a:off x="8410875" y="4864844"/>
            <a:ext cx="2884961" cy="1516421"/>
            <a:chOff x="4709999" y="4938684"/>
            <a:chExt cx="2884961" cy="1516421"/>
          </a:xfrm>
        </p:grpSpPr>
        <p:sp>
          <p:nvSpPr>
            <p:cNvPr id="38" name="文本框 37">
              <a:extLst>
                <a:ext uri="{FF2B5EF4-FFF2-40B4-BE49-F238E27FC236}">
                  <a16:creationId xmlns:a16="http://schemas.microsoft.com/office/drawing/2014/main" id="{1880B889-F2AA-4D19-9BA1-CCEC24543F18}"/>
                </a:ext>
              </a:extLst>
            </p:cNvPr>
            <p:cNvSpPr txBox="1"/>
            <p:nvPr/>
          </p:nvSpPr>
          <p:spPr>
            <a:xfrm>
              <a:off x="4709999" y="5547164"/>
              <a:ext cx="2884961" cy="907941"/>
            </a:xfrm>
            <a:prstGeom prst="rect">
              <a:avLst/>
            </a:prstGeom>
            <a:noFill/>
          </p:spPr>
          <p:txBody>
            <a:bodyPr wrap="square" rtlCol="0">
              <a:spAutoFit/>
            </a:bodyPr>
            <a:lstStyle/>
            <a:p>
              <a:pPr>
                <a:spcBef>
                  <a:spcPts val="600"/>
                </a:spcBef>
                <a:buClr>
                  <a:srgbClr val="2D97C8"/>
                </a:buClr>
              </a:pPr>
              <a:r>
                <a:rPr lang="zh-CN" altLang="en-US" sz="2000" b="1" dirty="0">
                  <a:solidFill>
                    <a:schemeClr val="accent1"/>
                  </a:solidFill>
                  <a:latin typeface="+mn-ea"/>
                </a:rPr>
                <a:t>合作交流处</a:t>
              </a:r>
              <a:endParaRPr lang="en-US" altLang="zh-CN" sz="2000" b="1" dirty="0">
                <a:solidFill>
                  <a:schemeClr val="accent1"/>
                </a:solidFill>
                <a:latin typeface="+mn-ea"/>
              </a:endParaRPr>
            </a:p>
            <a:p>
              <a:pPr>
                <a:spcBef>
                  <a:spcPts val="600"/>
                </a:spcBef>
                <a:buClr>
                  <a:srgbClr val="2D97C8"/>
                </a:buClr>
              </a:pPr>
              <a:r>
                <a:rPr lang="zh-CN" altLang="en-US" sz="1400" dirty="0">
                  <a:latin typeface="+mn-ea"/>
                  <a:cs typeface="Heiti SC Light" charset="-122"/>
                </a:rPr>
                <a:t>沟通互动、留言；实时更新活动信息；后期拉新引流</a:t>
              </a:r>
              <a:endParaRPr lang="en-US" altLang="zh-CN" sz="1400" dirty="0">
                <a:latin typeface="+mn-ea"/>
                <a:cs typeface="Heiti SC Light" charset="-122"/>
              </a:endParaRPr>
            </a:p>
          </p:txBody>
        </p:sp>
        <p:grpSp>
          <p:nvGrpSpPr>
            <p:cNvPr id="46" name="组合 45">
              <a:extLst>
                <a:ext uri="{FF2B5EF4-FFF2-40B4-BE49-F238E27FC236}">
                  <a16:creationId xmlns:a16="http://schemas.microsoft.com/office/drawing/2014/main" id="{493FB2D6-B13F-40A6-9346-95341E2E6AF5}"/>
                </a:ext>
              </a:extLst>
            </p:cNvPr>
            <p:cNvGrpSpPr/>
            <p:nvPr/>
          </p:nvGrpSpPr>
          <p:grpSpPr>
            <a:xfrm>
              <a:off x="4786568" y="4938684"/>
              <a:ext cx="578480" cy="482129"/>
              <a:chOff x="15255078" y="2073900"/>
              <a:chExt cx="1104616" cy="920632"/>
            </a:xfrm>
            <a:solidFill>
              <a:schemeClr val="accent1"/>
            </a:solidFill>
          </p:grpSpPr>
          <p:sp>
            <p:nvSpPr>
              <p:cNvPr id="47" name="Freeform 152">
                <a:extLst>
                  <a:ext uri="{FF2B5EF4-FFF2-40B4-BE49-F238E27FC236}">
                    <a16:creationId xmlns:a16="http://schemas.microsoft.com/office/drawing/2014/main" id="{82E2BF16-18E8-4916-AB0D-33AB13D8D28A}"/>
                  </a:ext>
                </a:extLst>
              </p:cNvPr>
              <p:cNvSpPr>
                <a:spLocks/>
              </p:cNvSpPr>
              <p:nvPr/>
            </p:nvSpPr>
            <p:spPr bwMode="auto">
              <a:xfrm>
                <a:off x="15328085" y="2683423"/>
                <a:ext cx="634835" cy="288888"/>
              </a:xfrm>
              <a:custGeom>
                <a:avLst/>
                <a:gdLst>
                  <a:gd name="T0" fmla="*/ 105 w 110"/>
                  <a:gd name="T1" fmla="*/ 38 h 50"/>
                  <a:gd name="T2" fmla="*/ 77 w 110"/>
                  <a:gd name="T3" fmla="*/ 44 h 50"/>
                  <a:gd name="T4" fmla="*/ 15 w 110"/>
                  <a:gd name="T5" fmla="*/ 9 h 50"/>
                  <a:gd name="T6" fmla="*/ 27 w 110"/>
                  <a:gd name="T7" fmla="*/ 13 h 50"/>
                  <a:gd name="T8" fmla="*/ 31 w 110"/>
                  <a:gd name="T9" fmla="*/ 11 h 50"/>
                  <a:gd name="T10" fmla="*/ 29 w 110"/>
                  <a:gd name="T11" fmla="*/ 7 h 50"/>
                  <a:gd name="T12" fmla="*/ 11 w 110"/>
                  <a:gd name="T13" fmla="*/ 0 h 50"/>
                  <a:gd name="T14" fmla="*/ 8 w 110"/>
                  <a:gd name="T15" fmla="*/ 0 h 50"/>
                  <a:gd name="T16" fmla="*/ 6 w 110"/>
                  <a:gd name="T17" fmla="*/ 2 h 50"/>
                  <a:gd name="T18" fmla="*/ 0 w 110"/>
                  <a:gd name="T19" fmla="*/ 24 h 50"/>
                  <a:gd name="T20" fmla="*/ 3 w 110"/>
                  <a:gd name="T21" fmla="*/ 28 h 50"/>
                  <a:gd name="T22" fmla="*/ 4 w 110"/>
                  <a:gd name="T23" fmla="*/ 28 h 50"/>
                  <a:gd name="T24" fmla="*/ 7 w 110"/>
                  <a:gd name="T25" fmla="*/ 25 h 50"/>
                  <a:gd name="T26" fmla="*/ 10 w 110"/>
                  <a:gd name="T27" fmla="*/ 13 h 50"/>
                  <a:gd name="T28" fmla="*/ 77 w 110"/>
                  <a:gd name="T29" fmla="*/ 50 h 50"/>
                  <a:gd name="T30" fmla="*/ 108 w 110"/>
                  <a:gd name="T31" fmla="*/ 44 h 50"/>
                  <a:gd name="T32" fmla="*/ 109 w 110"/>
                  <a:gd name="T33" fmla="*/ 40 h 50"/>
                  <a:gd name="T34" fmla="*/ 105 w 110"/>
                  <a:gd name="T35"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50">
                    <a:moveTo>
                      <a:pt x="105" y="38"/>
                    </a:moveTo>
                    <a:cubicBezTo>
                      <a:pt x="96" y="42"/>
                      <a:pt x="86" y="44"/>
                      <a:pt x="77" y="44"/>
                    </a:cubicBezTo>
                    <a:cubicBezTo>
                      <a:pt x="51" y="44"/>
                      <a:pt x="28" y="30"/>
                      <a:pt x="15" y="9"/>
                    </a:cubicBezTo>
                    <a:cubicBezTo>
                      <a:pt x="27" y="13"/>
                      <a:pt x="27" y="13"/>
                      <a:pt x="27" y="13"/>
                    </a:cubicBezTo>
                    <a:cubicBezTo>
                      <a:pt x="29" y="14"/>
                      <a:pt x="31" y="13"/>
                      <a:pt x="31" y="11"/>
                    </a:cubicBezTo>
                    <a:cubicBezTo>
                      <a:pt x="32" y="10"/>
                      <a:pt x="31" y="8"/>
                      <a:pt x="29" y="7"/>
                    </a:cubicBezTo>
                    <a:cubicBezTo>
                      <a:pt x="11" y="0"/>
                      <a:pt x="11" y="0"/>
                      <a:pt x="11" y="0"/>
                    </a:cubicBezTo>
                    <a:cubicBezTo>
                      <a:pt x="10" y="0"/>
                      <a:pt x="9" y="0"/>
                      <a:pt x="8" y="0"/>
                    </a:cubicBezTo>
                    <a:cubicBezTo>
                      <a:pt x="7" y="0"/>
                      <a:pt x="6" y="1"/>
                      <a:pt x="6" y="2"/>
                    </a:cubicBezTo>
                    <a:cubicBezTo>
                      <a:pt x="0" y="24"/>
                      <a:pt x="0" y="24"/>
                      <a:pt x="0" y="24"/>
                    </a:cubicBezTo>
                    <a:cubicBezTo>
                      <a:pt x="0" y="26"/>
                      <a:pt x="1" y="27"/>
                      <a:pt x="3" y="28"/>
                    </a:cubicBezTo>
                    <a:cubicBezTo>
                      <a:pt x="3" y="28"/>
                      <a:pt x="3" y="28"/>
                      <a:pt x="4" y="28"/>
                    </a:cubicBezTo>
                    <a:cubicBezTo>
                      <a:pt x="5" y="28"/>
                      <a:pt x="6" y="27"/>
                      <a:pt x="7" y="25"/>
                    </a:cubicBezTo>
                    <a:cubicBezTo>
                      <a:pt x="10" y="13"/>
                      <a:pt x="10" y="13"/>
                      <a:pt x="10" y="13"/>
                    </a:cubicBezTo>
                    <a:cubicBezTo>
                      <a:pt x="24" y="36"/>
                      <a:pt x="50" y="50"/>
                      <a:pt x="77" y="50"/>
                    </a:cubicBezTo>
                    <a:cubicBezTo>
                      <a:pt x="87" y="50"/>
                      <a:pt x="98" y="48"/>
                      <a:pt x="108" y="44"/>
                    </a:cubicBezTo>
                    <a:cubicBezTo>
                      <a:pt x="109" y="43"/>
                      <a:pt x="110" y="41"/>
                      <a:pt x="109" y="40"/>
                    </a:cubicBezTo>
                    <a:cubicBezTo>
                      <a:pt x="109" y="38"/>
                      <a:pt x="107" y="37"/>
                      <a:pt x="105" y="38"/>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b="1">
                  <a:solidFill>
                    <a:prstClr val="black"/>
                  </a:solidFill>
                </a:endParaRPr>
              </a:p>
            </p:txBody>
          </p:sp>
          <p:sp>
            <p:nvSpPr>
              <p:cNvPr id="48" name="Freeform 153">
                <a:extLst>
                  <a:ext uri="{FF2B5EF4-FFF2-40B4-BE49-F238E27FC236}">
                    <a16:creationId xmlns:a16="http://schemas.microsoft.com/office/drawing/2014/main" id="{DA41E70E-D1C3-4B43-BC42-049F0B3E73BD}"/>
                  </a:ext>
                </a:extLst>
              </p:cNvPr>
              <p:cNvSpPr>
                <a:spLocks/>
              </p:cNvSpPr>
              <p:nvPr/>
            </p:nvSpPr>
            <p:spPr bwMode="auto">
              <a:xfrm>
                <a:off x="15594716" y="2073900"/>
                <a:ext cx="625313" cy="298411"/>
              </a:xfrm>
              <a:custGeom>
                <a:avLst/>
                <a:gdLst>
                  <a:gd name="T0" fmla="*/ 5 w 109"/>
                  <a:gd name="T1" fmla="*/ 12 h 52"/>
                  <a:gd name="T2" fmla="*/ 31 w 109"/>
                  <a:gd name="T3" fmla="*/ 7 h 52"/>
                  <a:gd name="T4" fmla="*/ 93 w 109"/>
                  <a:gd name="T5" fmla="*/ 43 h 52"/>
                  <a:gd name="T6" fmla="*/ 82 w 109"/>
                  <a:gd name="T7" fmla="*/ 39 h 52"/>
                  <a:gd name="T8" fmla="*/ 78 w 109"/>
                  <a:gd name="T9" fmla="*/ 40 h 52"/>
                  <a:gd name="T10" fmla="*/ 79 w 109"/>
                  <a:gd name="T11" fmla="*/ 45 h 52"/>
                  <a:gd name="T12" fmla="*/ 98 w 109"/>
                  <a:gd name="T13" fmla="*/ 52 h 52"/>
                  <a:gd name="T14" fmla="*/ 99 w 109"/>
                  <a:gd name="T15" fmla="*/ 52 h 52"/>
                  <a:gd name="T16" fmla="*/ 101 w 109"/>
                  <a:gd name="T17" fmla="*/ 52 h 52"/>
                  <a:gd name="T18" fmla="*/ 102 w 109"/>
                  <a:gd name="T19" fmla="*/ 50 h 52"/>
                  <a:gd name="T20" fmla="*/ 108 w 109"/>
                  <a:gd name="T21" fmla="*/ 28 h 52"/>
                  <a:gd name="T22" fmla="*/ 106 w 109"/>
                  <a:gd name="T23" fmla="*/ 24 h 52"/>
                  <a:gd name="T24" fmla="*/ 102 w 109"/>
                  <a:gd name="T25" fmla="*/ 26 h 52"/>
                  <a:gd name="T26" fmla="*/ 98 w 109"/>
                  <a:gd name="T27" fmla="*/ 40 h 52"/>
                  <a:gd name="T28" fmla="*/ 31 w 109"/>
                  <a:gd name="T29" fmla="*/ 0 h 52"/>
                  <a:gd name="T30" fmla="*/ 3 w 109"/>
                  <a:gd name="T31" fmla="*/ 5 h 52"/>
                  <a:gd name="T32" fmla="*/ 1 w 109"/>
                  <a:gd name="T33" fmla="*/ 10 h 52"/>
                  <a:gd name="T34" fmla="*/ 5 w 109"/>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52">
                    <a:moveTo>
                      <a:pt x="5" y="12"/>
                    </a:moveTo>
                    <a:cubicBezTo>
                      <a:pt x="13" y="8"/>
                      <a:pt x="22" y="7"/>
                      <a:pt x="31" y="7"/>
                    </a:cubicBezTo>
                    <a:cubicBezTo>
                      <a:pt x="56" y="7"/>
                      <a:pt x="80" y="21"/>
                      <a:pt x="93" y="43"/>
                    </a:cubicBezTo>
                    <a:cubicBezTo>
                      <a:pt x="82" y="39"/>
                      <a:pt x="82" y="39"/>
                      <a:pt x="82" y="39"/>
                    </a:cubicBezTo>
                    <a:cubicBezTo>
                      <a:pt x="80" y="38"/>
                      <a:pt x="78" y="39"/>
                      <a:pt x="78" y="40"/>
                    </a:cubicBezTo>
                    <a:cubicBezTo>
                      <a:pt x="77" y="42"/>
                      <a:pt x="78" y="44"/>
                      <a:pt x="79" y="45"/>
                    </a:cubicBezTo>
                    <a:cubicBezTo>
                      <a:pt x="98" y="52"/>
                      <a:pt x="98" y="52"/>
                      <a:pt x="98" y="52"/>
                    </a:cubicBezTo>
                    <a:cubicBezTo>
                      <a:pt x="98" y="52"/>
                      <a:pt x="99" y="52"/>
                      <a:pt x="99" y="52"/>
                    </a:cubicBezTo>
                    <a:cubicBezTo>
                      <a:pt x="100" y="52"/>
                      <a:pt x="100" y="52"/>
                      <a:pt x="101" y="52"/>
                    </a:cubicBezTo>
                    <a:cubicBezTo>
                      <a:pt x="102" y="51"/>
                      <a:pt x="102" y="51"/>
                      <a:pt x="102" y="50"/>
                    </a:cubicBezTo>
                    <a:cubicBezTo>
                      <a:pt x="108" y="28"/>
                      <a:pt x="108" y="28"/>
                      <a:pt x="108" y="28"/>
                    </a:cubicBezTo>
                    <a:cubicBezTo>
                      <a:pt x="109" y="26"/>
                      <a:pt x="108" y="25"/>
                      <a:pt x="106" y="24"/>
                    </a:cubicBezTo>
                    <a:cubicBezTo>
                      <a:pt x="104" y="24"/>
                      <a:pt x="102" y="25"/>
                      <a:pt x="102" y="26"/>
                    </a:cubicBezTo>
                    <a:cubicBezTo>
                      <a:pt x="98" y="40"/>
                      <a:pt x="98" y="40"/>
                      <a:pt x="98" y="40"/>
                    </a:cubicBezTo>
                    <a:cubicBezTo>
                      <a:pt x="84" y="15"/>
                      <a:pt x="59" y="0"/>
                      <a:pt x="31" y="0"/>
                    </a:cubicBezTo>
                    <a:cubicBezTo>
                      <a:pt x="21" y="0"/>
                      <a:pt x="12" y="2"/>
                      <a:pt x="3" y="5"/>
                    </a:cubicBezTo>
                    <a:cubicBezTo>
                      <a:pt x="1" y="6"/>
                      <a:pt x="0" y="8"/>
                      <a:pt x="1" y="10"/>
                    </a:cubicBezTo>
                    <a:cubicBezTo>
                      <a:pt x="2" y="11"/>
                      <a:pt x="4" y="12"/>
                      <a:pt x="5" y="12"/>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b="1">
                  <a:solidFill>
                    <a:prstClr val="black"/>
                  </a:solidFill>
                </a:endParaRPr>
              </a:p>
            </p:txBody>
          </p:sp>
          <p:sp>
            <p:nvSpPr>
              <p:cNvPr id="49" name="Freeform 154">
                <a:extLst>
                  <a:ext uri="{FF2B5EF4-FFF2-40B4-BE49-F238E27FC236}">
                    <a16:creationId xmlns:a16="http://schemas.microsoft.com/office/drawing/2014/main" id="{69E39DBB-5239-4D7F-BD75-4631F75462C7}"/>
                  </a:ext>
                </a:extLst>
              </p:cNvPr>
              <p:cNvSpPr>
                <a:spLocks/>
              </p:cNvSpPr>
              <p:nvPr/>
            </p:nvSpPr>
            <p:spPr bwMode="auto">
              <a:xfrm>
                <a:off x="15943876" y="2442154"/>
                <a:ext cx="415818" cy="552378"/>
              </a:xfrm>
              <a:custGeom>
                <a:avLst/>
                <a:gdLst>
                  <a:gd name="T0" fmla="*/ 66 w 72"/>
                  <a:gd name="T1" fmla="*/ 51 h 96"/>
                  <a:gd name="T2" fmla="*/ 72 w 72"/>
                  <a:gd name="T3" fmla="*/ 32 h 96"/>
                  <a:gd name="T4" fmla="*/ 41 w 72"/>
                  <a:gd name="T5" fmla="*/ 0 h 96"/>
                  <a:gd name="T6" fmla="*/ 41 w 72"/>
                  <a:gd name="T7" fmla="*/ 0 h 96"/>
                  <a:gd name="T8" fmla="*/ 41 w 72"/>
                  <a:gd name="T9" fmla="*/ 0 h 96"/>
                  <a:gd name="T10" fmla="*/ 41 w 72"/>
                  <a:gd name="T11" fmla="*/ 0 h 96"/>
                  <a:gd name="T12" fmla="*/ 41 w 72"/>
                  <a:gd name="T13" fmla="*/ 0 h 96"/>
                  <a:gd name="T14" fmla="*/ 7 w 72"/>
                  <a:gd name="T15" fmla="*/ 17 h 96"/>
                  <a:gd name="T16" fmla="*/ 4 w 72"/>
                  <a:gd name="T17" fmla="*/ 33 h 96"/>
                  <a:gd name="T18" fmla="*/ 3 w 72"/>
                  <a:gd name="T19" fmla="*/ 46 h 96"/>
                  <a:gd name="T20" fmla="*/ 1 w 72"/>
                  <a:gd name="T21" fmla="*/ 55 h 96"/>
                  <a:gd name="T22" fmla="*/ 4 w 72"/>
                  <a:gd name="T23" fmla="*/ 57 h 96"/>
                  <a:gd name="T24" fmla="*/ 8 w 72"/>
                  <a:gd name="T25" fmla="*/ 58 h 96"/>
                  <a:gd name="T26" fmla="*/ 9 w 72"/>
                  <a:gd name="T27" fmla="*/ 63 h 96"/>
                  <a:gd name="T28" fmla="*/ 13 w 72"/>
                  <a:gd name="T29" fmla="*/ 65 h 96"/>
                  <a:gd name="T30" fmla="*/ 10 w 72"/>
                  <a:gd name="T31" fmla="*/ 68 h 96"/>
                  <a:gd name="T32" fmla="*/ 13 w 72"/>
                  <a:gd name="T33" fmla="*/ 70 h 96"/>
                  <a:gd name="T34" fmla="*/ 13 w 72"/>
                  <a:gd name="T35" fmla="*/ 73 h 96"/>
                  <a:gd name="T36" fmla="*/ 16 w 72"/>
                  <a:gd name="T37" fmla="*/ 82 h 96"/>
                  <a:gd name="T38" fmla="*/ 28 w 72"/>
                  <a:gd name="T39" fmla="*/ 85 h 96"/>
                  <a:gd name="T40" fmla="*/ 31 w 72"/>
                  <a:gd name="T41" fmla="*/ 95 h 96"/>
                  <a:gd name="T42" fmla="*/ 31 w 72"/>
                  <a:gd name="T43" fmla="*/ 96 h 96"/>
                  <a:gd name="T44" fmla="*/ 56 w 72"/>
                  <a:gd name="T45" fmla="*/ 93 h 96"/>
                  <a:gd name="T46" fmla="*/ 59 w 72"/>
                  <a:gd name="T47" fmla="*/ 90 h 96"/>
                  <a:gd name="T48" fmla="*/ 58 w 72"/>
                  <a:gd name="T49" fmla="*/ 75 h 96"/>
                  <a:gd name="T50" fmla="*/ 66 w 72"/>
                  <a:gd name="T5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96">
                    <a:moveTo>
                      <a:pt x="66" y="51"/>
                    </a:moveTo>
                    <a:cubicBezTo>
                      <a:pt x="70" y="46"/>
                      <a:pt x="72" y="39"/>
                      <a:pt x="72" y="32"/>
                    </a:cubicBezTo>
                    <a:cubicBezTo>
                      <a:pt x="72" y="14"/>
                      <a:pt x="59" y="0"/>
                      <a:pt x="41" y="0"/>
                    </a:cubicBezTo>
                    <a:cubicBezTo>
                      <a:pt x="41" y="0"/>
                      <a:pt x="41" y="0"/>
                      <a:pt x="41" y="0"/>
                    </a:cubicBezTo>
                    <a:cubicBezTo>
                      <a:pt x="41" y="0"/>
                      <a:pt x="41" y="0"/>
                      <a:pt x="41" y="0"/>
                    </a:cubicBezTo>
                    <a:cubicBezTo>
                      <a:pt x="41" y="0"/>
                      <a:pt x="41" y="0"/>
                      <a:pt x="41" y="0"/>
                    </a:cubicBezTo>
                    <a:cubicBezTo>
                      <a:pt x="41" y="0"/>
                      <a:pt x="41" y="0"/>
                      <a:pt x="41" y="0"/>
                    </a:cubicBezTo>
                    <a:cubicBezTo>
                      <a:pt x="21" y="0"/>
                      <a:pt x="11" y="10"/>
                      <a:pt x="7" y="17"/>
                    </a:cubicBezTo>
                    <a:cubicBezTo>
                      <a:pt x="5" y="22"/>
                      <a:pt x="4" y="27"/>
                      <a:pt x="4" y="33"/>
                    </a:cubicBezTo>
                    <a:cubicBezTo>
                      <a:pt x="4" y="37"/>
                      <a:pt x="4" y="42"/>
                      <a:pt x="3" y="46"/>
                    </a:cubicBezTo>
                    <a:cubicBezTo>
                      <a:pt x="2" y="49"/>
                      <a:pt x="0" y="52"/>
                      <a:pt x="1" y="55"/>
                    </a:cubicBezTo>
                    <a:cubicBezTo>
                      <a:pt x="2" y="56"/>
                      <a:pt x="3" y="57"/>
                      <a:pt x="4" y="57"/>
                    </a:cubicBezTo>
                    <a:cubicBezTo>
                      <a:pt x="5" y="58"/>
                      <a:pt x="7" y="57"/>
                      <a:pt x="8" y="58"/>
                    </a:cubicBezTo>
                    <a:cubicBezTo>
                      <a:pt x="10" y="59"/>
                      <a:pt x="8" y="62"/>
                      <a:pt x="9" y="63"/>
                    </a:cubicBezTo>
                    <a:cubicBezTo>
                      <a:pt x="10" y="64"/>
                      <a:pt x="12" y="64"/>
                      <a:pt x="13" y="65"/>
                    </a:cubicBezTo>
                    <a:cubicBezTo>
                      <a:pt x="13" y="66"/>
                      <a:pt x="10" y="66"/>
                      <a:pt x="10" y="68"/>
                    </a:cubicBezTo>
                    <a:cubicBezTo>
                      <a:pt x="11" y="69"/>
                      <a:pt x="12" y="69"/>
                      <a:pt x="13" y="70"/>
                    </a:cubicBezTo>
                    <a:cubicBezTo>
                      <a:pt x="13" y="71"/>
                      <a:pt x="13" y="72"/>
                      <a:pt x="13" y="73"/>
                    </a:cubicBezTo>
                    <a:cubicBezTo>
                      <a:pt x="13" y="77"/>
                      <a:pt x="10" y="81"/>
                      <a:pt x="16" y="82"/>
                    </a:cubicBezTo>
                    <a:cubicBezTo>
                      <a:pt x="21" y="83"/>
                      <a:pt x="25" y="80"/>
                      <a:pt x="28" y="85"/>
                    </a:cubicBezTo>
                    <a:cubicBezTo>
                      <a:pt x="30" y="88"/>
                      <a:pt x="31" y="92"/>
                      <a:pt x="31" y="95"/>
                    </a:cubicBezTo>
                    <a:cubicBezTo>
                      <a:pt x="31" y="96"/>
                      <a:pt x="31" y="96"/>
                      <a:pt x="31" y="96"/>
                    </a:cubicBezTo>
                    <a:cubicBezTo>
                      <a:pt x="56" y="93"/>
                      <a:pt x="56" y="93"/>
                      <a:pt x="56" y="93"/>
                    </a:cubicBezTo>
                    <a:cubicBezTo>
                      <a:pt x="59" y="90"/>
                      <a:pt x="59" y="90"/>
                      <a:pt x="59" y="90"/>
                    </a:cubicBezTo>
                    <a:cubicBezTo>
                      <a:pt x="59" y="85"/>
                      <a:pt x="58" y="81"/>
                      <a:pt x="58" y="75"/>
                    </a:cubicBezTo>
                    <a:cubicBezTo>
                      <a:pt x="58" y="67"/>
                      <a:pt x="60" y="59"/>
                      <a:pt x="66" y="51"/>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b="1">
                  <a:solidFill>
                    <a:prstClr val="black"/>
                  </a:solidFill>
                </a:endParaRPr>
              </a:p>
            </p:txBody>
          </p:sp>
          <p:sp>
            <p:nvSpPr>
              <p:cNvPr id="50" name="Freeform 155">
                <a:extLst>
                  <a:ext uri="{FF2B5EF4-FFF2-40B4-BE49-F238E27FC236}">
                    <a16:creationId xmlns:a16="http://schemas.microsoft.com/office/drawing/2014/main" id="{CBA4DF43-15F8-427B-8DDA-D071E27B3CA1}"/>
                  </a:ext>
                </a:extLst>
              </p:cNvPr>
              <p:cNvSpPr>
                <a:spLocks/>
              </p:cNvSpPr>
              <p:nvPr/>
            </p:nvSpPr>
            <p:spPr bwMode="auto">
              <a:xfrm>
                <a:off x="15255078" y="2118346"/>
                <a:ext cx="412642" cy="552378"/>
              </a:xfrm>
              <a:custGeom>
                <a:avLst/>
                <a:gdLst>
                  <a:gd name="T0" fmla="*/ 14 w 72"/>
                  <a:gd name="T1" fmla="*/ 75 h 96"/>
                  <a:gd name="T2" fmla="*/ 14 w 72"/>
                  <a:gd name="T3" fmla="*/ 90 h 96"/>
                  <a:gd name="T4" fmla="*/ 17 w 72"/>
                  <a:gd name="T5" fmla="*/ 93 h 96"/>
                  <a:gd name="T6" fmla="*/ 42 w 72"/>
                  <a:gd name="T7" fmla="*/ 96 h 96"/>
                  <a:gd name="T8" fmla="*/ 42 w 72"/>
                  <a:gd name="T9" fmla="*/ 95 h 96"/>
                  <a:gd name="T10" fmla="*/ 44 w 72"/>
                  <a:gd name="T11" fmla="*/ 85 h 96"/>
                  <a:gd name="T12" fmla="*/ 57 w 72"/>
                  <a:gd name="T13" fmla="*/ 82 h 96"/>
                  <a:gd name="T14" fmla="*/ 60 w 72"/>
                  <a:gd name="T15" fmla="*/ 73 h 96"/>
                  <a:gd name="T16" fmla="*/ 60 w 72"/>
                  <a:gd name="T17" fmla="*/ 70 h 96"/>
                  <a:gd name="T18" fmla="*/ 62 w 72"/>
                  <a:gd name="T19" fmla="*/ 68 h 96"/>
                  <a:gd name="T20" fmla="*/ 59 w 72"/>
                  <a:gd name="T21" fmla="*/ 65 h 96"/>
                  <a:gd name="T22" fmla="*/ 63 w 72"/>
                  <a:gd name="T23" fmla="*/ 63 h 96"/>
                  <a:gd name="T24" fmla="*/ 65 w 72"/>
                  <a:gd name="T25" fmla="*/ 58 h 96"/>
                  <a:gd name="T26" fmla="*/ 69 w 72"/>
                  <a:gd name="T27" fmla="*/ 57 h 96"/>
                  <a:gd name="T28" fmla="*/ 72 w 72"/>
                  <a:gd name="T29" fmla="*/ 55 h 96"/>
                  <a:gd name="T30" fmla="*/ 70 w 72"/>
                  <a:gd name="T31" fmla="*/ 46 h 96"/>
                  <a:gd name="T32" fmla="*/ 68 w 72"/>
                  <a:gd name="T33" fmla="*/ 33 h 96"/>
                  <a:gd name="T34" fmla="*/ 65 w 72"/>
                  <a:gd name="T35" fmla="*/ 17 h 96"/>
                  <a:gd name="T36" fmla="*/ 32 w 72"/>
                  <a:gd name="T37" fmla="*/ 0 h 96"/>
                  <a:gd name="T38" fmla="*/ 32 w 72"/>
                  <a:gd name="T39" fmla="*/ 0 h 96"/>
                  <a:gd name="T40" fmla="*/ 32 w 72"/>
                  <a:gd name="T41" fmla="*/ 0 h 96"/>
                  <a:gd name="T42" fmla="*/ 31 w 72"/>
                  <a:gd name="T43" fmla="*/ 0 h 96"/>
                  <a:gd name="T44" fmla="*/ 31 w 72"/>
                  <a:gd name="T45" fmla="*/ 0 h 96"/>
                  <a:gd name="T46" fmla="*/ 0 w 72"/>
                  <a:gd name="T47" fmla="*/ 32 h 96"/>
                  <a:gd name="T48" fmla="*/ 7 w 72"/>
                  <a:gd name="T49" fmla="*/ 51 h 96"/>
                  <a:gd name="T50" fmla="*/ 7 w 72"/>
                  <a:gd name="T51" fmla="*/ 51 h 96"/>
                  <a:gd name="T52" fmla="*/ 14 w 72"/>
                  <a:gd name="T53"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96">
                    <a:moveTo>
                      <a:pt x="14" y="75"/>
                    </a:moveTo>
                    <a:cubicBezTo>
                      <a:pt x="14" y="80"/>
                      <a:pt x="14" y="85"/>
                      <a:pt x="14" y="90"/>
                    </a:cubicBezTo>
                    <a:cubicBezTo>
                      <a:pt x="17" y="93"/>
                      <a:pt x="17" y="93"/>
                      <a:pt x="17" y="93"/>
                    </a:cubicBezTo>
                    <a:cubicBezTo>
                      <a:pt x="42" y="96"/>
                      <a:pt x="42" y="96"/>
                      <a:pt x="42" y="96"/>
                    </a:cubicBezTo>
                    <a:cubicBezTo>
                      <a:pt x="42" y="95"/>
                      <a:pt x="42" y="95"/>
                      <a:pt x="42" y="95"/>
                    </a:cubicBezTo>
                    <a:cubicBezTo>
                      <a:pt x="42" y="92"/>
                      <a:pt x="42" y="88"/>
                      <a:pt x="44" y="85"/>
                    </a:cubicBezTo>
                    <a:cubicBezTo>
                      <a:pt x="47" y="80"/>
                      <a:pt x="52" y="83"/>
                      <a:pt x="57" y="82"/>
                    </a:cubicBezTo>
                    <a:cubicBezTo>
                      <a:pt x="63" y="81"/>
                      <a:pt x="60" y="77"/>
                      <a:pt x="60" y="73"/>
                    </a:cubicBezTo>
                    <a:cubicBezTo>
                      <a:pt x="60" y="72"/>
                      <a:pt x="60" y="71"/>
                      <a:pt x="60" y="70"/>
                    </a:cubicBezTo>
                    <a:cubicBezTo>
                      <a:pt x="60" y="69"/>
                      <a:pt x="62" y="69"/>
                      <a:pt x="62" y="68"/>
                    </a:cubicBezTo>
                    <a:cubicBezTo>
                      <a:pt x="63" y="66"/>
                      <a:pt x="60" y="66"/>
                      <a:pt x="59" y="65"/>
                    </a:cubicBezTo>
                    <a:cubicBezTo>
                      <a:pt x="60" y="64"/>
                      <a:pt x="63" y="64"/>
                      <a:pt x="63" y="63"/>
                    </a:cubicBezTo>
                    <a:cubicBezTo>
                      <a:pt x="65" y="62"/>
                      <a:pt x="63" y="59"/>
                      <a:pt x="65" y="58"/>
                    </a:cubicBezTo>
                    <a:cubicBezTo>
                      <a:pt x="65" y="57"/>
                      <a:pt x="68" y="58"/>
                      <a:pt x="69" y="57"/>
                    </a:cubicBezTo>
                    <a:cubicBezTo>
                      <a:pt x="70" y="57"/>
                      <a:pt x="71" y="56"/>
                      <a:pt x="72" y="55"/>
                    </a:cubicBezTo>
                    <a:cubicBezTo>
                      <a:pt x="72" y="52"/>
                      <a:pt x="70" y="49"/>
                      <a:pt x="70" y="46"/>
                    </a:cubicBezTo>
                    <a:cubicBezTo>
                      <a:pt x="69" y="42"/>
                      <a:pt x="68" y="37"/>
                      <a:pt x="68" y="33"/>
                    </a:cubicBezTo>
                    <a:cubicBezTo>
                      <a:pt x="68" y="27"/>
                      <a:pt x="68" y="22"/>
                      <a:pt x="65" y="17"/>
                    </a:cubicBezTo>
                    <a:cubicBezTo>
                      <a:pt x="61" y="10"/>
                      <a:pt x="51" y="0"/>
                      <a:pt x="32" y="0"/>
                    </a:cubicBezTo>
                    <a:cubicBezTo>
                      <a:pt x="32" y="0"/>
                      <a:pt x="32" y="0"/>
                      <a:pt x="32" y="0"/>
                    </a:cubicBezTo>
                    <a:cubicBezTo>
                      <a:pt x="32" y="0"/>
                      <a:pt x="32" y="0"/>
                      <a:pt x="32" y="0"/>
                    </a:cubicBezTo>
                    <a:cubicBezTo>
                      <a:pt x="32" y="0"/>
                      <a:pt x="31" y="0"/>
                      <a:pt x="31" y="0"/>
                    </a:cubicBezTo>
                    <a:cubicBezTo>
                      <a:pt x="31" y="0"/>
                      <a:pt x="31" y="0"/>
                      <a:pt x="31" y="0"/>
                    </a:cubicBezTo>
                    <a:cubicBezTo>
                      <a:pt x="14" y="0"/>
                      <a:pt x="0" y="14"/>
                      <a:pt x="0" y="32"/>
                    </a:cubicBezTo>
                    <a:cubicBezTo>
                      <a:pt x="0" y="39"/>
                      <a:pt x="3" y="46"/>
                      <a:pt x="7" y="51"/>
                    </a:cubicBezTo>
                    <a:cubicBezTo>
                      <a:pt x="7" y="51"/>
                      <a:pt x="7" y="51"/>
                      <a:pt x="7" y="51"/>
                    </a:cubicBezTo>
                    <a:cubicBezTo>
                      <a:pt x="13" y="59"/>
                      <a:pt x="14" y="67"/>
                      <a:pt x="14" y="75"/>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b="1">
                  <a:solidFill>
                    <a:prstClr val="black"/>
                  </a:solidFill>
                </a:endParaRPr>
              </a:p>
            </p:txBody>
          </p:sp>
        </p:grpSp>
      </p:grpSp>
      <p:grpSp>
        <p:nvGrpSpPr>
          <p:cNvPr id="28" name="组合 27">
            <a:extLst>
              <a:ext uri="{FF2B5EF4-FFF2-40B4-BE49-F238E27FC236}">
                <a16:creationId xmlns:a16="http://schemas.microsoft.com/office/drawing/2014/main" id="{69FC1A51-D7A5-462F-9436-B8B25CCD1FFA}"/>
              </a:ext>
            </a:extLst>
          </p:cNvPr>
          <p:cNvGrpSpPr/>
          <p:nvPr/>
        </p:nvGrpSpPr>
        <p:grpSpPr>
          <a:xfrm>
            <a:off x="4702479" y="2322484"/>
            <a:ext cx="2772000" cy="678109"/>
            <a:chOff x="1061749" y="2403131"/>
            <a:chExt cx="2772000" cy="678109"/>
          </a:xfrm>
        </p:grpSpPr>
        <p:sp>
          <p:nvSpPr>
            <p:cNvPr id="12" name="矩形 11">
              <a:extLst>
                <a:ext uri="{FF2B5EF4-FFF2-40B4-BE49-F238E27FC236}">
                  <a16:creationId xmlns:a16="http://schemas.microsoft.com/office/drawing/2014/main" id="{22380B4C-B9AB-42D4-BE7E-7DBFEB9FAAA3}"/>
                </a:ext>
              </a:extLst>
            </p:cNvPr>
            <p:cNvSpPr/>
            <p:nvPr/>
          </p:nvSpPr>
          <p:spPr>
            <a:xfrm>
              <a:off x="1061749" y="2403131"/>
              <a:ext cx="2772000" cy="678109"/>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    </a:t>
              </a:r>
              <a:r>
                <a:rPr lang="en-US" altLang="zh-CN" sz="1400" b="1" dirty="0">
                  <a:solidFill>
                    <a:schemeClr val="tx1"/>
                  </a:solidFill>
                </a:rPr>
                <a:t>	</a:t>
              </a:r>
              <a:r>
                <a:rPr lang="zh-CN" altLang="en-US" sz="1400" b="1" dirty="0">
                  <a:solidFill>
                    <a:schemeClr val="tx1"/>
                  </a:solidFill>
                </a:rPr>
                <a:t>微信</a:t>
              </a:r>
            </a:p>
          </p:txBody>
        </p:sp>
        <p:pic>
          <p:nvPicPr>
            <p:cNvPr id="15" name="图片 14">
              <a:extLst>
                <a:ext uri="{FF2B5EF4-FFF2-40B4-BE49-F238E27FC236}">
                  <a16:creationId xmlns:a16="http://schemas.microsoft.com/office/drawing/2014/main" id="{32EFDC6A-AE5E-4F6F-B7B4-BF5DA4CEF132}"/>
                </a:ext>
              </a:extLst>
            </p:cNvPr>
            <p:cNvPicPr>
              <a:picLocks noChangeAspect="1"/>
            </p:cNvPicPr>
            <p:nvPr/>
          </p:nvPicPr>
          <p:blipFill>
            <a:blip r:embed="rId3"/>
            <a:stretch>
              <a:fillRect/>
            </a:stretch>
          </p:blipFill>
          <p:spPr>
            <a:xfrm>
              <a:off x="1648671" y="2515619"/>
              <a:ext cx="547633" cy="466255"/>
            </a:xfrm>
            <a:prstGeom prst="rect">
              <a:avLst/>
            </a:prstGeom>
          </p:spPr>
        </p:pic>
      </p:grpSp>
      <p:sp>
        <p:nvSpPr>
          <p:cNvPr id="32" name="文本框 31">
            <a:extLst>
              <a:ext uri="{FF2B5EF4-FFF2-40B4-BE49-F238E27FC236}">
                <a16:creationId xmlns:a16="http://schemas.microsoft.com/office/drawing/2014/main" id="{8407DF9A-BD09-4799-BD13-B61615FC9284}"/>
              </a:ext>
            </a:extLst>
          </p:cNvPr>
          <p:cNvSpPr txBox="1"/>
          <p:nvPr/>
        </p:nvSpPr>
        <p:spPr>
          <a:xfrm>
            <a:off x="4629749" y="3105036"/>
            <a:ext cx="2884961" cy="1323439"/>
          </a:xfrm>
          <a:prstGeom prst="rect">
            <a:avLst/>
          </a:prstGeom>
          <a:noFill/>
        </p:spPr>
        <p:txBody>
          <a:bodyPr wrap="square" rtlCol="0">
            <a:spAutoFit/>
          </a:bodyPr>
          <a:lstStyle/>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用户广泛，可实现用户积累和社群营销</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内容兼具系统化与碎片化特性</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除常规内容外，可采用</a:t>
            </a:r>
            <a:r>
              <a:rPr lang="en-US" altLang="zh-CN" sz="1400" dirty="0">
                <a:latin typeface="+mn-ea"/>
                <a:cs typeface="Heiti SC Light" charset="-122"/>
              </a:rPr>
              <a:t>h5</a:t>
            </a:r>
            <a:r>
              <a:rPr lang="zh-CN" altLang="en-US" sz="1400" dirty="0">
                <a:latin typeface="+mn-ea"/>
                <a:cs typeface="Heiti SC Light" charset="-122"/>
              </a:rPr>
              <a:t>等内容形式</a:t>
            </a:r>
            <a:endParaRPr lang="en-US" altLang="zh-CN" sz="1400" dirty="0">
              <a:latin typeface="+mn-ea"/>
              <a:cs typeface="Heiti SC Light" charset="-122"/>
            </a:endParaRPr>
          </a:p>
        </p:txBody>
      </p:sp>
      <p:grpSp>
        <p:nvGrpSpPr>
          <p:cNvPr id="10" name="组合 9">
            <a:extLst>
              <a:ext uri="{FF2B5EF4-FFF2-40B4-BE49-F238E27FC236}">
                <a16:creationId xmlns:a16="http://schemas.microsoft.com/office/drawing/2014/main" id="{63E6558F-1253-48CE-AEBA-024C3579AC48}"/>
              </a:ext>
            </a:extLst>
          </p:cNvPr>
          <p:cNvGrpSpPr/>
          <p:nvPr/>
        </p:nvGrpSpPr>
        <p:grpSpPr>
          <a:xfrm>
            <a:off x="4696539" y="4864844"/>
            <a:ext cx="2884961" cy="1546283"/>
            <a:chOff x="1055809" y="4712633"/>
            <a:chExt cx="2884961" cy="1546283"/>
          </a:xfrm>
        </p:grpSpPr>
        <p:sp>
          <p:nvSpPr>
            <p:cNvPr id="37" name="文本框 36">
              <a:extLst>
                <a:ext uri="{FF2B5EF4-FFF2-40B4-BE49-F238E27FC236}">
                  <a16:creationId xmlns:a16="http://schemas.microsoft.com/office/drawing/2014/main" id="{643D7963-64CD-48B5-8F04-39BC2CF74BAA}"/>
                </a:ext>
              </a:extLst>
            </p:cNvPr>
            <p:cNvSpPr txBox="1"/>
            <p:nvPr/>
          </p:nvSpPr>
          <p:spPr>
            <a:xfrm>
              <a:off x="1055809" y="5350975"/>
              <a:ext cx="2884961" cy="907941"/>
            </a:xfrm>
            <a:prstGeom prst="rect">
              <a:avLst/>
            </a:prstGeom>
            <a:noFill/>
          </p:spPr>
          <p:txBody>
            <a:bodyPr wrap="square" rtlCol="0">
              <a:spAutoFit/>
            </a:bodyPr>
            <a:lstStyle/>
            <a:p>
              <a:pPr>
                <a:spcBef>
                  <a:spcPts val="600"/>
                </a:spcBef>
                <a:buClr>
                  <a:srgbClr val="2D97C8"/>
                </a:buClr>
              </a:pPr>
              <a:r>
                <a:rPr lang="zh-CN" altLang="en-US" sz="2000" b="1" dirty="0">
                  <a:solidFill>
                    <a:schemeClr val="accent1"/>
                  </a:solidFill>
                  <a:latin typeface="+mn-ea"/>
                  <a:cs typeface="Heiti SC Light" charset="-122"/>
                </a:rPr>
                <a:t>校园主体</a:t>
              </a:r>
              <a:endParaRPr lang="en-US" altLang="zh-CN" sz="2000" b="1" dirty="0">
                <a:solidFill>
                  <a:schemeClr val="accent1"/>
                </a:solidFill>
                <a:latin typeface="+mn-ea"/>
                <a:cs typeface="Heiti SC Light" charset="-122"/>
              </a:endParaRPr>
            </a:p>
            <a:p>
              <a:pPr>
                <a:spcBef>
                  <a:spcPts val="600"/>
                </a:spcBef>
                <a:buClr>
                  <a:srgbClr val="2D97C8"/>
                </a:buClr>
              </a:pPr>
              <a:r>
                <a:rPr lang="zh-CN" altLang="en-US" sz="1400" dirty="0">
                  <a:latin typeface="+mn-ea"/>
                  <a:cs typeface="Heiti SC Light" charset="-122"/>
                </a:rPr>
                <a:t>内容集合体，提供整体机构信息并实时更新，提供“学生”完整体验</a:t>
              </a:r>
              <a:endParaRPr lang="en-US" altLang="zh-CN" sz="1400" dirty="0">
                <a:latin typeface="+mn-ea"/>
                <a:cs typeface="Heiti SC Light" charset="-122"/>
              </a:endParaRPr>
            </a:p>
          </p:txBody>
        </p:sp>
        <p:grpSp>
          <p:nvGrpSpPr>
            <p:cNvPr id="51" name="组合 50">
              <a:extLst>
                <a:ext uri="{FF2B5EF4-FFF2-40B4-BE49-F238E27FC236}">
                  <a16:creationId xmlns:a16="http://schemas.microsoft.com/office/drawing/2014/main" id="{46EE855B-9BA4-4308-A2AB-2478AA1D0221}"/>
                </a:ext>
              </a:extLst>
            </p:cNvPr>
            <p:cNvGrpSpPr/>
            <p:nvPr/>
          </p:nvGrpSpPr>
          <p:grpSpPr>
            <a:xfrm>
              <a:off x="1122599" y="4712633"/>
              <a:ext cx="581803" cy="578553"/>
              <a:chOff x="857030" y="4146906"/>
              <a:chExt cx="1110961" cy="1104756"/>
            </a:xfrm>
            <a:solidFill>
              <a:schemeClr val="accent1"/>
            </a:solidFill>
          </p:grpSpPr>
          <p:sp>
            <p:nvSpPr>
              <p:cNvPr id="52" name="Freeform 34">
                <a:extLst>
                  <a:ext uri="{FF2B5EF4-FFF2-40B4-BE49-F238E27FC236}">
                    <a16:creationId xmlns:a16="http://schemas.microsoft.com/office/drawing/2014/main" id="{B10EFFE5-89FD-4855-ABD3-38149B315128}"/>
                  </a:ext>
                </a:extLst>
              </p:cNvPr>
              <p:cNvSpPr>
                <a:spLocks/>
              </p:cNvSpPr>
              <p:nvPr/>
            </p:nvSpPr>
            <p:spPr bwMode="auto">
              <a:xfrm>
                <a:off x="983994" y="4531032"/>
                <a:ext cx="177753" cy="450791"/>
              </a:xfrm>
              <a:custGeom>
                <a:avLst/>
                <a:gdLst>
                  <a:gd name="T0" fmla="*/ 30 w 31"/>
                  <a:gd name="T1" fmla="*/ 78 h 78"/>
                  <a:gd name="T2" fmla="*/ 31 w 31"/>
                  <a:gd name="T3" fmla="*/ 77 h 78"/>
                  <a:gd name="T4" fmla="*/ 31 w 31"/>
                  <a:gd name="T5" fmla="*/ 1 h 78"/>
                  <a:gd name="T6" fmla="*/ 30 w 31"/>
                  <a:gd name="T7" fmla="*/ 0 h 78"/>
                  <a:gd name="T8" fmla="*/ 1 w 31"/>
                  <a:gd name="T9" fmla="*/ 0 h 78"/>
                  <a:gd name="T10" fmla="*/ 0 w 31"/>
                  <a:gd name="T11" fmla="*/ 1 h 78"/>
                  <a:gd name="T12" fmla="*/ 0 w 31"/>
                  <a:gd name="T13" fmla="*/ 77 h 78"/>
                  <a:gd name="T14" fmla="*/ 1 w 31"/>
                  <a:gd name="T15" fmla="*/ 78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31" y="78"/>
                      <a:pt x="31" y="78"/>
                      <a:pt x="31" y="77"/>
                    </a:cubicBezTo>
                    <a:cubicBezTo>
                      <a:pt x="31" y="1"/>
                      <a:pt x="31" y="1"/>
                      <a:pt x="31" y="1"/>
                    </a:cubicBezTo>
                    <a:cubicBezTo>
                      <a:pt x="31" y="0"/>
                      <a:pt x="31" y="0"/>
                      <a:pt x="30" y="0"/>
                    </a:cubicBezTo>
                    <a:cubicBezTo>
                      <a:pt x="1" y="0"/>
                      <a:pt x="1" y="0"/>
                      <a:pt x="1" y="0"/>
                    </a:cubicBezTo>
                    <a:cubicBezTo>
                      <a:pt x="1" y="0"/>
                      <a:pt x="0" y="0"/>
                      <a:pt x="0" y="1"/>
                    </a:cubicBezTo>
                    <a:cubicBezTo>
                      <a:pt x="0" y="77"/>
                      <a:pt x="0" y="77"/>
                      <a:pt x="0" y="77"/>
                    </a:cubicBezTo>
                    <a:cubicBezTo>
                      <a:pt x="0" y="78"/>
                      <a:pt x="1" y="78"/>
                      <a:pt x="1" y="78"/>
                    </a:cubicBezTo>
                    <a:lnTo>
                      <a:pt x="30" y="78"/>
                    </a:ln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53" name="Freeform 35">
                <a:extLst>
                  <a:ext uri="{FF2B5EF4-FFF2-40B4-BE49-F238E27FC236}">
                    <a16:creationId xmlns:a16="http://schemas.microsoft.com/office/drawing/2014/main" id="{6F36FF9F-CA78-414D-B7A1-06A339016267}"/>
                  </a:ext>
                </a:extLst>
              </p:cNvPr>
              <p:cNvSpPr>
                <a:spLocks/>
              </p:cNvSpPr>
              <p:nvPr/>
            </p:nvSpPr>
            <p:spPr bwMode="auto">
              <a:xfrm>
                <a:off x="1323632" y="4531032"/>
                <a:ext cx="177753" cy="450791"/>
              </a:xfrm>
              <a:custGeom>
                <a:avLst/>
                <a:gdLst>
                  <a:gd name="T0" fmla="*/ 30 w 31"/>
                  <a:gd name="T1" fmla="*/ 78 h 78"/>
                  <a:gd name="T2" fmla="*/ 31 w 31"/>
                  <a:gd name="T3" fmla="*/ 77 h 78"/>
                  <a:gd name="T4" fmla="*/ 31 w 31"/>
                  <a:gd name="T5" fmla="*/ 1 h 78"/>
                  <a:gd name="T6" fmla="*/ 30 w 31"/>
                  <a:gd name="T7" fmla="*/ 0 h 78"/>
                  <a:gd name="T8" fmla="*/ 1 w 31"/>
                  <a:gd name="T9" fmla="*/ 0 h 78"/>
                  <a:gd name="T10" fmla="*/ 0 w 31"/>
                  <a:gd name="T11" fmla="*/ 1 h 78"/>
                  <a:gd name="T12" fmla="*/ 0 w 31"/>
                  <a:gd name="T13" fmla="*/ 77 h 78"/>
                  <a:gd name="T14" fmla="*/ 1 w 31"/>
                  <a:gd name="T15" fmla="*/ 78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31" y="78"/>
                      <a:pt x="31" y="78"/>
                      <a:pt x="31" y="77"/>
                    </a:cubicBezTo>
                    <a:cubicBezTo>
                      <a:pt x="31" y="1"/>
                      <a:pt x="31" y="1"/>
                      <a:pt x="31" y="1"/>
                    </a:cubicBezTo>
                    <a:cubicBezTo>
                      <a:pt x="31" y="0"/>
                      <a:pt x="31" y="0"/>
                      <a:pt x="30" y="0"/>
                    </a:cubicBezTo>
                    <a:cubicBezTo>
                      <a:pt x="1" y="0"/>
                      <a:pt x="1" y="0"/>
                      <a:pt x="1" y="0"/>
                    </a:cubicBezTo>
                    <a:cubicBezTo>
                      <a:pt x="1" y="0"/>
                      <a:pt x="0" y="0"/>
                      <a:pt x="0" y="1"/>
                    </a:cubicBezTo>
                    <a:cubicBezTo>
                      <a:pt x="0" y="77"/>
                      <a:pt x="0" y="77"/>
                      <a:pt x="0" y="77"/>
                    </a:cubicBezTo>
                    <a:cubicBezTo>
                      <a:pt x="0" y="78"/>
                      <a:pt x="1" y="78"/>
                      <a:pt x="1" y="78"/>
                    </a:cubicBezTo>
                    <a:lnTo>
                      <a:pt x="30" y="78"/>
                    </a:ln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54" name="Freeform 36">
                <a:extLst>
                  <a:ext uri="{FF2B5EF4-FFF2-40B4-BE49-F238E27FC236}">
                    <a16:creationId xmlns:a16="http://schemas.microsoft.com/office/drawing/2014/main" id="{E983D377-158E-4AC4-825F-CAAF9E659F15}"/>
                  </a:ext>
                </a:extLst>
              </p:cNvPr>
              <p:cNvSpPr>
                <a:spLocks/>
              </p:cNvSpPr>
              <p:nvPr/>
            </p:nvSpPr>
            <p:spPr bwMode="auto">
              <a:xfrm>
                <a:off x="1663268" y="4531032"/>
                <a:ext cx="177753" cy="450791"/>
              </a:xfrm>
              <a:custGeom>
                <a:avLst/>
                <a:gdLst>
                  <a:gd name="T0" fmla="*/ 30 w 31"/>
                  <a:gd name="T1" fmla="*/ 78 h 78"/>
                  <a:gd name="T2" fmla="*/ 31 w 31"/>
                  <a:gd name="T3" fmla="*/ 77 h 78"/>
                  <a:gd name="T4" fmla="*/ 31 w 31"/>
                  <a:gd name="T5" fmla="*/ 1 h 78"/>
                  <a:gd name="T6" fmla="*/ 30 w 31"/>
                  <a:gd name="T7" fmla="*/ 0 h 78"/>
                  <a:gd name="T8" fmla="*/ 1 w 31"/>
                  <a:gd name="T9" fmla="*/ 0 h 78"/>
                  <a:gd name="T10" fmla="*/ 0 w 31"/>
                  <a:gd name="T11" fmla="*/ 1 h 78"/>
                  <a:gd name="T12" fmla="*/ 0 w 31"/>
                  <a:gd name="T13" fmla="*/ 77 h 78"/>
                  <a:gd name="T14" fmla="*/ 1 w 31"/>
                  <a:gd name="T15" fmla="*/ 78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30" y="78"/>
                      <a:pt x="31" y="78"/>
                      <a:pt x="31" y="77"/>
                    </a:cubicBezTo>
                    <a:cubicBezTo>
                      <a:pt x="31" y="1"/>
                      <a:pt x="31" y="1"/>
                      <a:pt x="31" y="1"/>
                    </a:cubicBezTo>
                    <a:cubicBezTo>
                      <a:pt x="31" y="0"/>
                      <a:pt x="30" y="0"/>
                      <a:pt x="30" y="0"/>
                    </a:cubicBezTo>
                    <a:cubicBezTo>
                      <a:pt x="1" y="0"/>
                      <a:pt x="1" y="0"/>
                      <a:pt x="1" y="0"/>
                    </a:cubicBezTo>
                    <a:cubicBezTo>
                      <a:pt x="0" y="0"/>
                      <a:pt x="0" y="0"/>
                      <a:pt x="0" y="1"/>
                    </a:cubicBezTo>
                    <a:cubicBezTo>
                      <a:pt x="0" y="77"/>
                      <a:pt x="0" y="77"/>
                      <a:pt x="0" y="77"/>
                    </a:cubicBezTo>
                    <a:cubicBezTo>
                      <a:pt x="0" y="78"/>
                      <a:pt x="0" y="78"/>
                      <a:pt x="1" y="78"/>
                    </a:cubicBezTo>
                    <a:lnTo>
                      <a:pt x="30" y="78"/>
                    </a:ln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55" name="Freeform 37">
                <a:extLst>
                  <a:ext uri="{FF2B5EF4-FFF2-40B4-BE49-F238E27FC236}">
                    <a16:creationId xmlns:a16="http://schemas.microsoft.com/office/drawing/2014/main" id="{F724DB31-0689-4FC9-804E-0BEF3D5C1AFF}"/>
                  </a:ext>
                </a:extLst>
              </p:cNvPr>
              <p:cNvSpPr>
                <a:spLocks/>
              </p:cNvSpPr>
              <p:nvPr/>
            </p:nvSpPr>
            <p:spPr bwMode="auto">
              <a:xfrm>
                <a:off x="882421" y="5054838"/>
                <a:ext cx="1063350" cy="196824"/>
              </a:xfrm>
              <a:custGeom>
                <a:avLst/>
                <a:gdLst>
                  <a:gd name="T0" fmla="*/ 184 w 185"/>
                  <a:gd name="T1" fmla="*/ 0 h 34"/>
                  <a:gd name="T2" fmla="*/ 1 w 185"/>
                  <a:gd name="T3" fmla="*/ 0 h 34"/>
                  <a:gd name="T4" fmla="*/ 0 w 185"/>
                  <a:gd name="T5" fmla="*/ 1 h 34"/>
                  <a:gd name="T6" fmla="*/ 0 w 185"/>
                  <a:gd name="T7" fmla="*/ 33 h 34"/>
                  <a:gd name="T8" fmla="*/ 1 w 185"/>
                  <a:gd name="T9" fmla="*/ 34 h 34"/>
                  <a:gd name="T10" fmla="*/ 184 w 185"/>
                  <a:gd name="T11" fmla="*/ 34 h 34"/>
                  <a:gd name="T12" fmla="*/ 185 w 185"/>
                  <a:gd name="T13" fmla="*/ 33 h 34"/>
                  <a:gd name="T14" fmla="*/ 185 w 185"/>
                  <a:gd name="T15" fmla="*/ 1 h 34"/>
                  <a:gd name="T16" fmla="*/ 184 w 18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34">
                    <a:moveTo>
                      <a:pt x="184" y="0"/>
                    </a:moveTo>
                    <a:cubicBezTo>
                      <a:pt x="1" y="0"/>
                      <a:pt x="1" y="0"/>
                      <a:pt x="1" y="0"/>
                    </a:cubicBezTo>
                    <a:cubicBezTo>
                      <a:pt x="0" y="0"/>
                      <a:pt x="0" y="0"/>
                      <a:pt x="0" y="1"/>
                    </a:cubicBezTo>
                    <a:cubicBezTo>
                      <a:pt x="0" y="33"/>
                      <a:pt x="0" y="33"/>
                      <a:pt x="0" y="33"/>
                    </a:cubicBezTo>
                    <a:cubicBezTo>
                      <a:pt x="0" y="34"/>
                      <a:pt x="0" y="34"/>
                      <a:pt x="1" y="34"/>
                    </a:cubicBezTo>
                    <a:cubicBezTo>
                      <a:pt x="184" y="34"/>
                      <a:pt x="184" y="34"/>
                      <a:pt x="184" y="34"/>
                    </a:cubicBezTo>
                    <a:cubicBezTo>
                      <a:pt x="185" y="34"/>
                      <a:pt x="185" y="34"/>
                      <a:pt x="185" y="33"/>
                    </a:cubicBezTo>
                    <a:cubicBezTo>
                      <a:pt x="185" y="1"/>
                      <a:pt x="185" y="1"/>
                      <a:pt x="185" y="1"/>
                    </a:cubicBezTo>
                    <a:cubicBezTo>
                      <a:pt x="185" y="0"/>
                      <a:pt x="185" y="0"/>
                      <a:pt x="184" y="0"/>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56" name="Freeform 38">
                <a:extLst>
                  <a:ext uri="{FF2B5EF4-FFF2-40B4-BE49-F238E27FC236}">
                    <a16:creationId xmlns:a16="http://schemas.microsoft.com/office/drawing/2014/main" id="{488F5BC8-5C9C-4212-8733-D2511C4A8F24}"/>
                  </a:ext>
                </a:extLst>
              </p:cNvPr>
              <p:cNvSpPr>
                <a:spLocks/>
              </p:cNvSpPr>
              <p:nvPr/>
            </p:nvSpPr>
            <p:spPr bwMode="auto">
              <a:xfrm>
                <a:off x="857030" y="4146906"/>
                <a:ext cx="1110961" cy="285713"/>
              </a:xfrm>
              <a:custGeom>
                <a:avLst/>
                <a:gdLst>
                  <a:gd name="T0" fmla="*/ 192 w 193"/>
                  <a:gd name="T1" fmla="*/ 48 h 50"/>
                  <a:gd name="T2" fmla="*/ 97 w 193"/>
                  <a:gd name="T3" fmla="*/ 1 h 50"/>
                  <a:gd name="T4" fmla="*/ 96 w 193"/>
                  <a:gd name="T5" fmla="*/ 1 h 50"/>
                  <a:gd name="T6" fmla="*/ 1 w 193"/>
                  <a:gd name="T7" fmla="*/ 48 h 50"/>
                  <a:gd name="T8" fmla="*/ 1 w 193"/>
                  <a:gd name="T9" fmla="*/ 49 h 50"/>
                  <a:gd name="T10" fmla="*/ 2 w 193"/>
                  <a:gd name="T11" fmla="*/ 50 h 50"/>
                  <a:gd name="T12" fmla="*/ 192 w 193"/>
                  <a:gd name="T13" fmla="*/ 50 h 50"/>
                  <a:gd name="T14" fmla="*/ 193 w 193"/>
                  <a:gd name="T15" fmla="*/ 49 h 50"/>
                  <a:gd name="T16" fmla="*/ 192 w 193"/>
                  <a:gd name="T1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50">
                    <a:moveTo>
                      <a:pt x="192" y="48"/>
                    </a:moveTo>
                    <a:cubicBezTo>
                      <a:pt x="97" y="1"/>
                      <a:pt x="97" y="1"/>
                      <a:pt x="97" y="1"/>
                    </a:cubicBezTo>
                    <a:cubicBezTo>
                      <a:pt x="97" y="0"/>
                      <a:pt x="96" y="0"/>
                      <a:pt x="96" y="1"/>
                    </a:cubicBezTo>
                    <a:cubicBezTo>
                      <a:pt x="1" y="48"/>
                      <a:pt x="1" y="48"/>
                      <a:pt x="1" y="48"/>
                    </a:cubicBezTo>
                    <a:cubicBezTo>
                      <a:pt x="1" y="48"/>
                      <a:pt x="0" y="49"/>
                      <a:pt x="1" y="49"/>
                    </a:cubicBezTo>
                    <a:cubicBezTo>
                      <a:pt x="1" y="50"/>
                      <a:pt x="1" y="50"/>
                      <a:pt x="2" y="50"/>
                    </a:cubicBezTo>
                    <a:cubicBezTo>
                      <a:pt x="192" y="50"/>
                      <a:pt x="192" y="50"/>
                      <a:pt x="192" y="50"/>
                    </a:cubicBezTo>
                    <a:cubicBezTo>
                      <a:pt x="192" y="50"/>
                      <a:pt x="192" y="50"/>
                      <a:pt x="193" y="49"/>
                    </a:cubicBezTo>
                    <a:cubicBezTo>
                      <a:pt x="193" y="49"/>
                      <a:pt x="192" y="48"/>
                      <a:pt x="192" y="48"/>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grpSp>
      </p:grpSp>
      <p:sp>
        <p:nvSpPr>
          <p:cNvPr id="14" name="矩形 13">
            <a:extLst>
              <a:ext uri="{FF2B5EF4-FFF2-40B4-BE49-F238E27FC236}">
                <a16:creationId xmlns:a16="http://schemas.microsoft.com/office/drawing/2014/main" id="{5F3D48B9-8573-4874-BAFD-CD83C46F9A82}"/>
              </a:ext>
            </a:extLst>
          </p:cNvPr>
          <p:cNvSpPr/>
          <p:nvPr/>
        </p:nvSpPr>
        <p:spPr>
          <a:xfrm>
            <a:off x="806652" y="2322484"/>
            <a:ext cx="2772000" cy="678109"/>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    </a:t>
            </a:r>
            <a:r>
              <a:rPr lang="en-US" altLang="zh-CN" sz="1400" b="1" dirty="0">
                <a:solidFill>
                  <a:schemeClr val="tx1"/>
                </a:solidFill>
              </a:rPr>
              <a:t>	</a:t>
            </a:r>
            <a:r>
              <a:rPr lang="zh-CN" altLang="en-US" sz="1400" b="1" dirty="0">
                <a:solidFill>
                  <a:schemeClr val="tx1"/>
                </a:solidFill>
              </a:rPr>
              <a:t>小红书</a:t>
            </a:r>
          </a:p>
        </p:txBody>
      </p:sp>
      <p:sp>
        <p:nvSpPr>
          <p:cNvPr id="33" name="文本框 32">
            <a:extLst>
              <a:ext uri="{FF2B5EF4-FFF2-40B4-BE49-F238E27FC236}">
                <a16:creationId xmlns:a16="http://schemas.microsoft.com/office/drawing/2014/main" id="{9CDAC9DD-74EF-44A5-89AB-DFDCC676A6BB}"/>
              </a:ext>
            </a:extLst>
          </p:cNvPr>
          <p:cNvSpPr txBox="1"/>
          <p:nvPr/>
        </p:nvSpPr>
        <p:spPr>
          <a:xfrm>
            <a:off x="844078" y="3105036"/>
            <a:ext cx="2884961" cy="1400383"/>
          </a:xfrm>
          <a:prstGeom prst="rect">
            <a:avLst/>
          </a:prstGeom>
          <a:noFill/>
        </p:spPr>
        <p:txBody>
          <a:bodyPr wrap="square" rtlCol="0">
            <a:spAutoFit/>
          </a:bodyPr>
          <a:lstStyle/>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侧重口碑沉淀和内容积累</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内容精准度较高，转化率高</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用户大部分为一二线、消费能力高的女性用户</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重图文，辅以视频</a:t>
            </a:r>
            <a:endParaRPr lang="en-US" altLang="zh-CN" sz="1400" dirty="0">
              <a:latin typeface="+mn-ea"/>
              <a:cs typeface="Heiti SC Light" charset="-122"/>
            </a:endParaRPr>
          </a:p>
        </p:txBody>
      </p:sp>
      <p:pic>
        <p:nvPicPr>
          <p:cNvPr id="45" name="图片 44">
            <a:extLst>
              <a:ext uri="{FF2B5EF4-FFF2-40B4-BE49-F238E27FC236}">
                <a16:creationId xmlns:a16="http://schemas.microsoft.com/office/drawing/2014/main" id="{CDE95101-898B-4D60-A3EC-717A6125B3E0}"/>
              </a:ext>
            </a:extLst>
          </p:cNvPr>
          <p:cNvPicPr>
            <a:picLocks noChangeAspect="1"/>
          </p:cNvPicPr>
          <p:nvPr/>
        </p:nvPicPr>
        <p:blipFill>
          <a:blip r:embed="rId4"/>
          <a:stretch>
            <a:fillRect/>
          </a:stretch>
        </p:blipFill>
        <p:spPr>
          <a:xfrm>
            <a:off x="1389953" y="2467496"/>
            <a:ext cx="354475" cy="354475"/>
          </a:xfrm>
          <a:prstGeom prst="rect">
            <a:avLst/>
          </a:prstGeom>
        </p:spPr>
      </p:pic>
      <p:grpSp>
        <p:nvGrpSpPr>
          <p:cNvPr id="8" name="组合 7">
            <a:extLst>
              <a:ext uri="{FF2B5EF4-FFF2-40B4-BE49-F238E27FC236}">
                <a16:creationId xmlns:a16="http://schemas.microsoft.com/office/drawing/2014/main" id="{424EBB5D-82AA-4AC9-AC3B-F14F16D105D8}"/>
              </a:ext>
            </a:extLst>
          </p:cNvPr>
          <p:cNvGrpSpPr/>
          <p:nvPr/>
        </p:nvGrpSpPr>
        <p:grpSpPr>
          <a:xfrm>
            <a:off x="917501" y="4864844"/>
            <a:ext cx="2884961" cy="1320533"/>
            <a:chOff x="8469100" y="4945509"/>
            <a:chExt cx="2884961" cy="1320533"/>
          </a:xfrm>
        </p:grpSpPr>
        <p:sp>
          <p:nvSpPr>
            <p:cNvPr id="39" name="文本框 38">
              <a:extLst>
                <a:ext uri="{FF2B5EF4-FFF2-40B4-BE49-F238E27FC236}">
                  <a16:creationId xmlns:a16="http://schemas.microsoft.com/office/drawing/2014/main" id="{04DC5952-0686-4B6D-ABFA-2C9A7E76B111}"/>
                </a:ext>
              </a:extLst>
            </p:cNvPr>
            <p:cNvSpPr txBox="1"/>
            <p:nvPr/>
          </p:nvSpPr>
          <p:spPr>
            <a:xfrm>
              <a:off x="8469100" y="5573545"/>
              <a:ext cx="2884961" cy="692497"/>
            </a:xfrm>
            <a:prstGeom prst="rect">
              <a:avLst/>
            </a:prstGeom>
            <a:noFill/>
          </p:spPr>
          <p:txBody>
            <a:bodyPr wrap="square" rtlCol="0">
              <a:spAutoFit/>
            </a:bodyPr>
            <a:lstStyle/>
            <a:p>
              <a:pPr>
                <a:spcBef>
                  <a:spcPts val="600"/>
                </a:spcBef>
                <a:buClr>
                  <a:srgbClr val="2D97C8"/>
                </a:buClr>
              </a:pPr>
              <a:r>
                <a:rPr lang="zh-CN" altLang="en-US" sz="2000" b="1" dirty="0">
                  <a:solidFill>
                    <a:schemeClr val="accent1"/>
                  </a:solidFill>
                  <a:latin typeface="+mn-ea"/>
                </a:rPr>
                <a:t>招生处</a:t>
              </a:r>
              <a:endParaRPr lang="en-US" altLang="zh-CN" sz="2000" b="1" dirty="0">
                <a:solidFill>
                  <a:schemeClr val="accent1"/>
                </a:solidFill>
                <a:latin typeface="+mn-ea"/>
              </a:endParaRPr>
            </a:p>
            <a:p>
              <a:pPr>
                <a:spcBef>
                  <a:spcPts val="600"/>
                </a:spcBef>
                <a:buClr>
                  <a:srgbClr val="2D97C8"/>
                </a:buClr>
              </a:pPr>
              <a:r>
                <a:rPr lang="zh-CN" altLang="en-US" sz="1400" dirty="0">
                  <a:latin typeface="+mn-ea"/>
                  <a:cs typeface="Heiti SC Light" charset="-122"/>
                </a:rPr>
                <a:t>拉新引流、“种草”</a:t>
              </a:r>
              <a:endParaRPr lang="en-US" altLang="zh-CN" sz="1400" dirty="0">
                <a:latin typeface="+mn-ea"/>
                <a:cs typeface="Heiti SC Light" charset="-122"/>
              </a:endParaRPr>
            </a:p>
          </p:txBody>
        </p:sp>
        <p:sp>
          <p:nvSpPr>
            <p:cNvPr id="57" name="Freeform 119">
              <a:extLst>
                <a:ext uri="{FF2B5EF4-FFF2-40B4-BE49-F238E27FC236}">
                  <a16:creationId xmlns:a16="http://schemas.microsoft.com/office/drawing/2014/main" id="{7DCF786D-CB13-4947-8D24-4F6DCCC2FED3}"/>
                </a:ext>
              </a:extLst>
            </p:cNvPr>
            <p:cNvSpPr>
              <a:spLocks/>
            </p:cNvSpPr>
            <p:nvPr/>
          </p:nvSpPr>
          <p:spPr bwMode="auto">
            <a:xfrm>
              <a:off x="8469100" y="4945509"/>
              <a:ext cx="485390" cy="573566"/>
            </a:xfrm>
            <a:custGeom>
              <a:avLst/>
              <a:gdLst>
                <a:gd name="T0" fmla="*/ 162 w 163"/>
                <a:gd name="T1" fmla="*/ 1 h 192"/>
                <a:gd name="T2" fmla="*/ 161 w 163"/>
                <a:gd name="T3" fmla="*/ 1 h 192"/>
                <a:gd name="T4" fmla="*/ 98 w 163"/>
                <a:gd name="T5" fmla="*/ 64 h 192"/>
                <a:gd name="T6" fmla="*/ 16 w 163"/>
                <a:gd name="T7" fmla="*/ 64 h 192"/>
                <a:gd name="T8" fmla="*/ 0 w 163"/>
                <a:gd name="T9" fmla="*/ 80 h 192"/>
                <a:gd name="T10" fmla="*/ 0 w 163"/>
                <a:gd name="T11" fmla="*/ 106 h 192"/>
                <a:gd name="T12" fmla="*/ 16 w 163"/>
                <a:gd name="T13" fmla="*/ 122 h 192"/>
                <a:gd name="T14" fmla="*/ 36 w 163"/>
                <a:gd name="T15" fmla="*/ 122 h 192"/>
                <a:gd name="T16" fmla="*/ 36 w 163"/>
                <a:gd name="T17" fmla="*/ 191 h 192"/>
                <a:gd name="T18" fmla="*/ 37 w 163"/>
                <a:gd name="T19" fmla="*/ 192 h 192"/>
                <a:gd name="T20" fmla="*/ 68 w 163"/>
                <a:gd name="T21" fmla="*/ 192 h 192"/>
                <a:gd name="T22" fmla="*/ 69 w 163"/>
                <a:gd name="T23" fmla="*/ 191 h 192"/>
                <a:gd name="T24" fmla="*/ 69 w 163"/>
                <a:gd name="T25" fmla="*/ 122 h 192"/>
                <a:gd name="T26" fmla="*/ 98 w 163"/>
                <a:gd name="T27" fmla="*/ 122 h 192"/>
                <a:gd name="T28" fmla="*/ 161 w 163"/>
                <a:gd name="T29" fmla="*/ 185 h 192"/>
                <a:gd name="T30" fmla="*/ 162 w 163"/>
                <a:gd name="T31" fmla="*/ 185 h 192"/>
                <a:gd name="T32" fmla="*/ 163 w 163"/>
                <a:gd name="T33" fmla="*/ 185 h 192"/>
                <a:gd name="T34" fmla="*/ 163 w 163"/>
                <a:gd name="T35" fmla="*/ 1 h 192"/>
                <a:gd name="T36" fmla="*/ 162 w 163"/>
                <a:gd name="T37" fmla="*/ 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2">
                  <a:moveTo>
                    <a:pt x="162" y="1"/>
                  </a:moveTo>
                  <a:cubicBezTo>
                    <a:pt x="162" y="0"/>
                    <a:pt x="161" y="0"/>
                    <a:pt x="161" y="1"/>
                  </a:cubicBezTo>
                  <a:cubicBezTo>
                    <a:pt x="98" y="64"/>
                    <a:pt x="98" y="64"/>
                    <a:pt x="98" y="64"/>
                  </a:cubicBezTo>
                  <a:cubicBezTo>
                    <a:pt x="16" y="64"/>
                    <a:pt x="16" y="64"/>
                    <a:pt x="16" y="64"/>
                  </a:cubicBezTo>
                  <a:cubicBezTo>
                    <a:pt x="7" y="64"/>
                    <a:pt x="0" y="71"/>
                    <a:pt x="0" y="80"/>
                  </a:cubicBezTo>
                  <a:cubicBezTo>
                    <a:pt x="0" y="106"/>
                    <a:pt x="0" y="106"/>
                    <a:pt x="0" y="106"/>
                  </a:cubicBezTo>
                  <a:cubicBezTo>
                    <a:pt x="0" y="115"/>
                    <a:pt x="7" y="122"/>
                    <a:pt x="16" y="122"/>
                  </a:cubicBezTo>
                  <a:cubicBezTo>
                    <a:pt x="36" y="122"/>
                    <a:pt x="36" y="122"/>
                    <a:pt x="36" y="122"/>
                  </a:cubicBezTo>
                  <a:cubicBezTo>
                    <a:pt x="36" y="191"/>
                    <a:pt x="36" y="191"/>
                    <a:pt x="36" y="191"/>
                  </a:cubicBezTo>
                  <a:cubicBezTo>
                    <a:pt x="36" y="192"/>
                    <a:pt x="37" y="192"/>
                    <a:pt x="37" y="192"/>
                  </a:cubicBezTo>
                  <a:cubicBezTo>
                    <a:pt x="68" y="192"/>
                    <a:pt x="68" y="192"/>
                    <a:pt x="68" y="192"/>
                  </a:cubicBezTo>
                  <a:cubicBezTo>
                    <a:pt x="69" y="192"/>
                    <a:pt x="69" y="192"/>
                    <a:pt x="69" y="191"/>
                  </a:cubicBezTo>
                  <a:cubicBezTo>
                    <a:pt x="69" y="122"/>
                    <a:pt x="69" y="122"/>
                    <a:pt x="69" y="122"/>
                  </a:cubicBezTo>
                  <a:cubicBezTo>
                    <a:pt x="98" y="122"/>
                    <a:pt x="98" y="122"/>
                    <a:pt x="98" y="122"/>
                  </a:cubicBezTo>
                  <a:cubicBezTo>
                    <a:pt x="161" y="185"/>
                    <a:pt x="161" y="185"/>
                    <a:pt x="161" y="185"/>
                  </a:cubicBezTo>
                  <a:cubicBezTo>
                    <a:pt x="161" y="186"/>
                    <a:pt x="162" y="186"/>
                    <a:pt x="162" y="185"/>
                  </a:cubicBezTo>
                  <a:cubicBezTo>
                    <a:pt x="163" y="185"/>
                    <a:pt x="163" y="185"/>
                    <a:pt x="163" y="185"/>
                  </a:cubicBezTo>
                  <a:cubicBezTo>
                    <a:pt x="163" y="1"/>
                    <a:pt x="163" y="1"/>
                    <a:pt x="163" y="1"/>
                  </a:cubicBezTo>
                  <a:cubicBezTo>
                    <a:pt x="163" y="1"/>
                    <a:pt x="163" y="1"/>
                    <a:pt x="162" y="1"/>
                  </a:cubicBezTo>
                  <a:close/>
                </a:path>
              </a:pathLst>
            </a:custGeom>
            <a:solidFill>
              <a:schemeClr val="accent1"/>
            </a:solid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grpSp>
      <p:sp>
        <p:nvSpPr>
          <p:cNvPr id="58" name="等腰三角形 57">
            <a:extLst>
              <a:ext uri="{FF2B5EF4-FFF2-40B4-BE49-F238E27FC236}">
                <a16:creationId xmlns:a16="http://schemas.microsoft.com/office/drawing/2014/main" id="{D70C54EC-1FFE-4D14-8E9E-6CE94F514FBB}"/>
              </a:ext>
            </a:extLst>
          </p:cNvPr>
          <p:cNvSpPr/>
          <p:nvPr/>
        </p:nvSpPr>
        <p:spPr>
          <a:xfrm flipV="1">
            <a:off x="2977714" y="4482945"/>
            <a:ext cx="6322609" cy="332026"/>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95725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3">
            <a:extLst>
              <a:ext uri="{FF2B5EF4-FFF2-40B4-BE49-F238E27FC236}">
                <a16:creationId xmlns:a16="http://schemas.microsoft.com/office/drawing/2014/main" id="{7220FA8F-C002-4E1B-82EA-D20184FAEB8E}"/>
              </a:ext>
            </a:extLst>
          </p:cNvPr>
          <p:cNvSpPr>
            <a:spLocks/>
          </p:cNvSpPr>
          <p:nvPr/>
        </p:nvSpPr>
        <p:spPr bwMode="auto">
          <a:xfrm>
            <a:off x="4653691" y="4117552"/>
            <a:ext cx="2320789" cy="1572217"/>
          </a:xfrm>
          <a:custGeom>
            <a:avLst/>
            <a:gdLst>
              <a:gd name="T0" fmla="*/ 384 w 2054"/>
              <a:gd name="T1" fmla="*/ 96 h 1388"/>
              <a:gd name="T2" fmla="*/ 446 w 2054"/>
              <a:gd name="T3" fmla="*/ 187 h 1388"/>
              <a:gd name="T4" fmla="*/ 505 w 2054"/>
              <a:gd name="T5" fmla="*/ 293 h 1388"/>
              <a:gd name="T6" fmla="*/ 488 w 2054"/>
              <a:gd name="T7" fmla="*/ 302 h 1388"/>
              <a:gd name="T8" fmla="*/ 471 w 2054"/>
              <a:gd name="T9" fmla="*/ 311 h 1388"/>
              <a:gd name="T10" fmla="*/ 454 w 2054"/>
              <a:gd name="T11" fmla="*/ 317 h 1388"/>
              <a:gd name="T12" fmla="*/ 438 w 2054"/>
              <a:gd name="T13" fmla="*/ 324 h 1388"/>
              <a:gd name="T14" fmla="*/ 422 w 2054"/>
              <a:gd name="T15" fmla="*/ 329 h 1388"/>
              <a:gd name="T16" fmla="*/ 406 w 2054"/>
              <a:gd name="T17" fmla="*/ 333 h 1388"/>
              <a:gd name="T18" fmla="*/ 385 w 2054"/>
              <a:gd name="T19" fmla="*/ 338 h 1388"/>
              <a:gd name="T20" fmla="*/ 372 w 2054"/>
              <a:gd name="T21" fmla="*/ 341 h 1388"/>
              <a:gd name="T22" fmla="*/ 350 w 2054"/>
              <a:gd name="T23" fmla="*/ 344 h 1388"/>
              <a:gd name="T24" fmla="*/ 334 w 2054"/>
              <a:gd name="T25" fmla="*/ 346 h 1388"/>
              <a:gd name="T26" fmla="*/ 324 w 2054"/>
              <a:gd name="T27" fmla="*/ 346 h 1388"/>
              <a:gd name="T28" fmla="*/ 314 w 2054"/>
              <a:gd name="T29" fmla="*/ 347 h 1388"/>
              <a:gd name="T30" fmla="*/ 294 w 2054"/>
              <a:gd name="T31" fmla="*/ 347 h 1388"/>
              <a:gd name="T32" fmla="*/ 272 w 2054"/>
              <a:gd name="T33" fmla="*/ 346 h 1388"/>
              <a:gd name="T34" fmla="*/ 256 w 2054"/>
              <a:gd name="T35" fmla="*/ 345 h 1388"/>
              <a:gd name="T36" fmla="*/ 238 w 2054"/>
              <a:gd name="T37" fmla="*/ 342 h 1388"/>
              <a:gd name="T38" fmla="*/ 218 w 2054"/>
              <a:gd name="T39" fmla="*/ 339 h 1388"/>
              <a:gd name="T40" fmla="*/ 197 w 2054"/>
              <a:gd name="T41" fmla="*/ 334 h 1388"/>
              <a:gd name="T42" fmla="*/ 186 w 2054"/>
              <a:gd name="T43" fmla="*/ 331 h 1388"/>
              <a:gd name="T44" fmla="*/ 165 w 2054"/>
              <a:gd name="T45" fmla="*/ 325 h 1388"/>
              <a:gd name="T46" fmla="*/ 142 w 2054"/>
              <a:gd name="T47" fmla="*/ 316 h 1388"/>
              <a:gd name="T48" fmla="*/ 119 w 2054"/>
              <a:gd name="T49" fmla="*/ 306 h 1388"/>
              <a:gd name="T50" fmla="*/ 97 w 2054"/>
              <a:gd name="T51" fmla="*/ 294 h 1388"/>
              <a:gd name="T52" fmla="*/ 79 w 2054"/>
              <a:gd name="T53" fmla="*/ 283 h 1388"/>
              <a:gd name="T54" fmla="*/ 63 w 2054"/>
              <a:gd name="T55" fmla="*/ 271 h 1388"/>
              <a:gd name="T56" fmla="*/ 51 w 2054"/>
              <a:gd name="T57" fmla="*/ 262 h 1388"/>
              <a:gd name="T58" fmla="*/ 51 w 2054"/>
              <a:gd name="T59" fmla="*/ 263 h 1388"/>
              <a:gd name="T60" fmla="*/ 44 w 2054"/>
              <a:gd name="T61" fmla="*/ 272 h 1388"/>
              <a:gd name="T62" fmla="*/ 27 w 2054"/>
              <a:gd name="T63" fmla="*/ 294 h 1388"/>
              <a:gd name="T64" fmla="*/ 5 w 2054"/>
              <a:gd name="T65" fmla="*/ 326 h 1388"/>
              <a:gd name="T66" fmla="*/ 245 w 2054"/>
              <a:gd name="T67" fmla="*/ 0 h 1388"/>
              <a:gd name="T68" fmla="*/ 197 w 2054"/>
              <a:gd name="T69" fmla="*/ 71 h 1388"/>
              <a:gd name="T70" fmla="*/ 215 w 2054"/>
              <a:gd name="T71" fmla="*/ 82 h 1388"/>
              <a:gd name="T72" fmla="*/ 229 w 2054"/>
              <a:gd name="T73" fmla="*/ 90 h 1388"/>
              <a:gd name="T74" fmla="*/ 242 w 2054"/>
              <a:gd name="T75" fmla="*/ 95 h 1388"/>
              <a:gd name="T76" fmla="*/ 250 w 2054"/>
              <a:gd name="T77" fmla="*/ 98 h 1388"/>
              <a:gd name="T78" fmla="*/ 259 w 2054"/>
              <a:gd name="T79" fmla="*/ 101 h 1388"/>
              <a:gd name="T80" fmla="*/ 268 w 2054"/>
              <a:gd name="T81" fmla="*/ 103 h 1388"/>
              <a:gd name="T82" fmla="*/ 278 w 2054"/>
              <a:gd name="T83" fmla="*/ 105 h 1388"/>
              <a:gd name="T84" fmla="*/ 287 w 2054"/>
              <a:gd name="T85" fmla="*/ 106 h 1388"/>
              <a:gd name="T86" fmla="*/ 297 w 2054"/>
              <a:gd name="T87" fmla="*/ 105 h 1388"/>
              <a:gd name="T88" fmla="*/ 303 w 2054"/>
              <a:gd name="T89" fmla="*/ 105 h 1388"/>
              <a:gd name="T90" fmla="*/ 314 w 2054"/>
              <a:gd name="T91" fmla="*/ 104 h 1388"/>
              <a:gd name="T92" fmla="*/ 329 w 2054"/>
              <a:gd name="T93" fmla="*/ 101 h 1388"/>
              <a:gd name="T94" fmla="*/ 341 w 2054"/>
              <a:gd name="T95" fmla="*/ 99 h 1388"/>
              <a:gd name="T96" fmla="*/ 355 w 2054"/>
              <a:gd name="T97" fmla="*/ 95 h 1388"/>
              <a:gd name="T98" fmla="*/ 366 w 2054"/>
              <a:gd name="T99" fmla="*/ 92 h 1388"/>
              <a:gd name="T100" fmla="*/ 379 w 2054"/>
              <a:gd name="T101" fmla="*/ 87 h 13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054"/>
              <a:gd name="T154" fmla="*/ 0 h 1388"/>
              <a:gd name="T155" fmla="*/ 2054 w 2054"/>
              <a:gd name="T156" fmla="*/ 1388 h 138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054" h="1388">
                <a:moveTo>
                  <a:pt x="1516" y="350"/>
                </a:moveTo>
                <a:lnTo>
                  <a:pt x="1539" y="384"/>
                </a:lnTo>
                <a:lnTo>
                  <a:pt x="1600" y="475"/>
                </a:lnTo>
                <a:lnTo>
                  <a:pt x="1786" y="750"/>
                </a:lnTo>
                <a:lnTo>
                  <a:pt x="2054" y="1150"/>
                </a:lnTo>
                <a:lnTo>
                  <a:pt x="2020" y="1171"/>
                </a:lnTo>
                <a:lnTo>
                  <a:pt x="1986" y="1191"/>
                </a:lnTo>
                <a:lnTo>
                  <a:pt x="1953" y="1209"/>
                </a:lnTo>
                <a:lnTo>
                  <a:pt x="1919" y="1226"/>
                </a:lnTo>
                <a:lnTo>
                  <a:pt x="1885" y="1242"/>
                </a:lnTo>
                <a:lnTo>
                  <a:pt x="1851" y="1256"/>
                </a:lnTo>
                <a:lnTo>
                  <a:pt x="1818" y="1269"/>
                </a:lnTo>
                <a:lnTo>
                  <a:pt x="1785" y="1282"/>
                </a:lnTo>
                <a:lnTo>
                  <a:pt x="1753" y="1294"/>
                </a:lnTo>
                <a:lnTo>
                  <a:pt x="1720" y="1304"/>
                </a:lnTo>
                <a:lnTo>
                  <a:pt x="1689" y="1315"/>
                </a:lnTo>
                <a:lnTo>
                  <a:pt x="1658" y="1324"/>
                </a:lnTo>
                <a:lnTo>
                  <a:pt x="1627" y="1332"/>
                </a:lnTo>
                <a:lnTo>
                  <a:pt x="1598" y="1340"/>
                </a:lnTo>
                <a:lnTo>
                  <a:pt x="1542" y="1353"/>
                </a:lnTo>
                <a:lnTo>
                  <a:pt x="1515" y="1358"/>
                </a:lnTo>
                <a:lnTo>
                  <a:pt x="1489" y="1362"/>
                </a:lnTo>
                <a:lnTo>
                  <a:pt x="1443" y="1370"/>
                </a:lnTo>
                <a:lnTo>
                  <a:pt x="1401" y="1376"/>
                </a:lnTo>
                <a:lnTo>
                  <a:pt x="1365" y="1380"/>
                </a:lnTo>
                <a:lnTo>
                  <a:pt x="1337" y="1383"/>
                </a:lnTo>
                <a:lnTo>
                  <a:pt x="1315" y="1384"/>
                </a:lnTo>
                <a:lnTo>
                  <a:pt x="1297" y="1385"/>
                </a:lnTo>
                <a:lnTo>
                  <a:pt x="1284" y="1385"/>
                </a:lnTo>
                <a:lnTo>
                  <a:pt x="1259" y="1387"/>
                </a:lnTo>
                <a:lnTo>
                  <a:pt x="1223" y="1388"/>
                </a:lnTo>
                <a:lnTo>
                  <a:pt x="1177" y="1388"/>
                </a:lnTo>
                <a:lnTo>
                  <a:pt x="1122" y="1385"/>
                </a:lnTo>
                <a:lnTo>
                  <a:pt x="1091" y="1384"/>
                </a:lnTo>
                <a:lnTo>
                  <a:pt x="1059" y="1381"/>
                </a:lnTo>
                <a:lnTo>
                  <a:pt x="1024" y="1378"/>
                </a:lnTo>
                <a:lnTo>
                  <a:pt x="988" y="1374"/>
                </a:lnTo>
                <a:lnTo>
                  <a:pt x="951" y="1368"/>
                </a:lnTo>
                <a:lnTo>
                  <a:pt x="913" y="1362"/>
                </a:lnTo>
                <a:lnTo>
                  <a:pt x="873" y="1355"/>
                </a:lnTo>
                <a:lnTo>
                  <a:pt x="832" y="1346"/>
                </a:lnTo>
                <a:lnTo>
                  <a:pt x="790" y="1336"/>
                </a:lnTo>
                <a:lnTo>
                  <a:pt x="768" y="1330"/>
                </a:lnTo>
                <a:lnTo>
                  <a:pt x="746" y="1325"/>
                </a:lnTo>
                <a:lnTo>
                  <a:pt x="703" y="1312"/>
                </a:lnTo>
                <a:lnTo>
                  <a:pt x="659" y="1298"/>
                </a:lnTo>
                <a:lnTo>
                  <a:pt x="614" y="1282"/>
                </a:lnTo>
                <a:lnTo>
                  <a:pt x="568" y="1264"/>
                </a:lnTo>
                <a:lnTo>
                  <a:pt x="524" y="1244"/>
                </a:lnTo>
                <a:lnTo>
                  <a:pt x="477" y="1223"/>
                </a:lnTo>
                <a:lnTo>
                  <a:pt x="431" y="1200"/>
                </a:lnTo>
                <a:lnTo>
                  <a:pt x="387" y="1174"/>
                </a:lnTo>
                <a:lnTo>
                  <a:pt x="340" y="1146"/>
                </a:lnTo>
                <a:lnTo>
                  <a:pt x="317" y="1130"/>
                </a:lnTo>
                <a:lnTo>
                  <a:pt x="296" y="1116"/>
                </a:lnTo>
                <a:lnTo>
                  <a:pt x="251" y="1083"/>
                </a:lnTo>
                <a:lnTo>
                  <a:pt x="229" y="1066"/>
                </a:lnTo>
                <a:lnTo>
                  <a:pt x="206" y="1048"/>
                </a:lnTo>
                <a:lnTo>
                  <a:pt x="206" y="1049"/>
                </a:lnTo>
                <a:lnTo>
                  <a:pt x="203" y="1051"/>
                </a:lnTo>
                <a:lnTo>
                  <a:pt x="197" y="1058"/>
                </a:lnTo>
                <a:lnTo>
                  <a:pt x="175" y="1086"/>
                </a:lnTo>
                <a:lnTo>
                  <a:pt x="145" y="1126"/>
                </a:lnTo>
                <a:lnTo>
                  <a:pt x="110" y="1174"/>
                </a:lnTo>
                <a:lnTo>
                  <a:pt x="47" y="1262"/>
                </a:lnTo>
                <a:lnTo>
                  <a:pt x="19" y="1303"/>
                </a:lnTo>
                <a:lnTo>
                  <a:pt x="0" y="313"/>
                </a:lnTo>
                <a:lnTo>
                  <a:pt x="981" y="0"/>
                </a:lnTo>
                <a:lnTo>
                  <a:pt x="777" y="275"/>
                </a:lnTo>
                <a:lnTo>
                  <a:pt x="787" y="283"/>
                </a:lnTo>
                <a:lnTo>
                  <a:pt x="815" y="303"/>
                </a:lnTo>
                <a:lnTo>
                  <a:pt x="860" y="329"/>
                </a:lnTo>
                <a:lnTo>
                  <a:pt x="887" y="344"/>
                </a:lnTo>
                <a:lnTo>
                  <a:pt x="918" y="359"/>
                </a:lnTo>
                <a:lnTo>
                  <a:pt x="950" y="373"/>
                </a:lnTo>
                <a:lnTo>
                  <a:pt x="967" y="381"/>
                </a:lnTo>
                <a:lnTo>
                  <a:pt x="983" y="388"/>
                </a:lnTo>
                <a:lnTo>
                  <a:pt x="1001" y="394"/>
                </a:lnTo>
                <a:lnTo>
                  <a:pt x="1019" y="399"/>
                </a:lnTo>
                <a:lnTo>
                  <a:pt x="1037" y="405"/>
                </a:lnTo>
                <a:lnTo>
                  <a:pt x="1056" y="410"/>
                </a:lnTo>
                <a:lnTo>
                  <a:pt x="1074" y="414"/>
                </a:lnTo>
                <a:lnTo>
                  <a:pt x="1093" y="418"/>
                </a:lnTo>
                <a:lnTo>
                  <a:pt x="1113" y="420"/>
                </a:lnTo>
                <a:lnTo>
                  <a:pt x="1132" y="422"/>
                </a:lnTo>
                <a:lnTo>
                  <a:pt x="1150" y="423"/>
                </a:lnTo>
                <a:lnTo>
                  <a:pt x="1169" y="423"/>
                </a:lnTo>
                <a:lnTo>
                  <a:pt x="1188" y="422"/>
                </a:lnTo>
                <a:lnTo>
                  <a:pt x="1207" y="419"/>
                </a:lnTo>
                <a:lnTo>
                  <a:pt x="1212" y="419"/>
                </a:lnTo>
                <a:lnTo>
                  <a:pt x="1230" y="418"/>
                </a:lnTo>
                <a:lnTo>
                  <a:pt x="1257" y="415"/>
                </a:lnTo>
                <a:lnTo>
                  <a:pt x="1294" y="410"/>
                </a:lnTo>
                <a:lnTo>
                  <a:pt x="1316" y="406"/>
                </a:lnTo>
                <a:lnTo>
                  <a:pt x="1340" y="402"/>
                </a:lnTo>
                <a:lnTo>
                  <a:pt x="1366" y="395"/>
                </a:lnTo>
                <a:lnTo>
                  <a:pt x="1393" y="389"/>
                </a:lnTo>
                <a:lnTo>
                  <a:pt x="1421" y="381"/>
                </a:lnTo>
                <a:lnTo>
                  <a:pt x="1452" y="372"/>
                </a:lnTo>
                <a:lnTo>
                  <a:pt x="1467" y="367"/>
                </a:lnTo>
                <a:lnTo>
                  <a:pt x="1483" y="361"/>
                </a:lnTo>
                <a:lnTo>
                  <a:pt x="1516" y="350"/>
                </a:lnTo>
                <a:close/>
              </a:path>
            </a:pathLst>
          </a:custGeom>
          <a:solidFill>
            <a:schemeClr val="accent1">
              <a:lumMod val="60000"/>
              <a:lumOff val="40000"/>
            </a:scheme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zh-CN" altLang="zh-CN">
              <a:ea typeface="宋体" panose="02010600030101010101" pitchFamily="2" charset="-122"/>
            </a:endParaRPr>
          </a:p>
        </p:txBody>
      </p:sp>
      <p:sp>
        <p:nvSpPr>
          <p:cNvPr id="13" name="Freeform 14">
            <a:extLst>
              <a:ext uri="{FF2B5EF4-FFF2-40B4-BE49-F238E27FC236}">
                <a16:creationId xmlns:a16="http://schemas.microsoft.com/office/drawing/2014/main" id="{46561F6C-771A-4349-8327-1F31D364864B}"/>
              </a:ext>
            </a:extLst>
          </p:cNvPr>
          <p:cNvSpPr>
            <a:spLocks/>
          </p:cNvSpPr>
          <p:nvPr/>
        </p:nvSpPr>
        <p:spPr bwMode="auto">
          <a:xfrm>
            <a:off x="6264219" y="3347302"/>
            <a:ext cx="1673863" cy="2283565"/>
          </a:xfrm>
          <a:custGeom>
            <a:avLst/>
            <a:gdLst>
              <a:gd name="T0" fmla="*/ 142 w 1479"/>
              <a:gd name="T1" fmla="*/ 62 h 2015"/>
              <a:gd name="T2" fmla="*/ 247 w 1479"/>
              <a:gd name="T3" fmla="*/ 33 h 2015"/>
              <a:gd name="T4" fmla="*/ 364 w 1479"/>
              <a:gd name="T5" fmla="*/ 10 h 2015"/>
              <a:gd name="T6" fmla="*/ 367 w 1479"/>
              <a:gd name="T7" fmla="*/ 29 h 2015"/>
              <a:gd name="T8" fmla="*/ 369 w 1479"/>
              <a:gd name="T9" fmla="*/ 48 h 2015"/>
              <a:gd name="T10" fmla="*/ 370 w 1479"/>
              <a:gd name="T11" fmla="*/ 67 h 2015"/>
              <a:gd name="T12" fmla="*/ 370 w 1479"/>
              <a:gd name="T13" fmla="*/ 85 h 2015"/>
              <a:gd name="T14" fmla="*/ 370 w 1479"/>
              <a:gd name="T15" fmla="*/ 102 h 2015"/>
              <a:gd name="T16" fmla="*/ 369 w 1479"/>
              <a:gd name="T17" fmla="*/ 118 h 2015"/>
              <a:gd name="T18" fmla="*/ 366 w 1479"/>
              <a:gd name="T19" fmla="*/ 140 h 2015"/>
              <a:gd name="T20" fmla="*/ 364 w 1479"/>
              <a:gd name="T21" fmla="*/ 154 h 2015"/>
              <a:gd name="T22" fmla="*/ 360 w 1479"/>
              <a:gd name="T23" fmla="*/ 176 h 2015"/>
              <a:gd name="T24" fmla="*/ 355 w 1479"/>
              <a:gd name="T25" fmla="*/ 198 h 2015"/>
              <a:gd name="T26" fmla="*/ 353 w 1479"/>
              <a:gd name="T27" fmla="*/ 205 h 2015"/>
              <a:gd name="T28" fmla="*/ 349 w 1479"/>
              <a:gd name="T29" fmla="*/ 220 h 2015"/>
              <a:gd name="T30" fmla="*/ 343 w 1479"/>
              <a:gd name="T31" fmla="*/ 238 h 2015"/>
              <a:gd name="T32" fmla="*/ 337 w 1479"/>
              <a:gd name="T33" fmla="*/ 252 h 2015"/>
              <a:gd name="T34" fmla="*/ 330 w 1479"/>
              <a:gd name="T35" fmla="*/ 267 h 2015"/>
              <a:gd name="T36" fmla="*/ 322 w 1479"/>
              <a:gd name="T37" fmla="*/ 284 h 2015"/>
              <a:gd name="T38" fmla="*/ 313 w 1479"/>
              <a:gd name="T39" fmla="*/ 302 h 2015"/>
              <a:gd name="T40" fmla="*/ 301 w 1479"/>
              <a:gd name="T41" fmla="*/ 321 h 2015"/>
              <a:gd name="T42" fmla="*/ 292 w 1479"/>
              <a:gd name="T43" fmla="*/ 335 h 2015"/>
              <a:gd name="T44" fmla="*/ 282 w 1479"/>
              <a:gd name="T45" fmla="*/ 349 h 2015"/>
              <a:gd name="T46" fmla="*/ 267 w 1479"/>
              <a:gd name="T47" fmla="*/ 368 h 2015"/>
              <a:gd name="T48" fmla="*/ 259 w 1479"/>
              <a:gd name="T49" fmla="*/ 377 h 2015"/>
              <a:gd name="T50" fmla="*/ 245 w 1479"/>
              <a:gd name="T51" fmla="*/ 391 h 2015"/>
              <a:gd name="T52" fmla="*/ 236 w 1479"/>
              <a:gd name="T53" fmla="*/ 400 h 2015"/>
              <a:gd name="T54" fmla="*/ 226 w 1479"/>
              <a:gd name="T55" fmla="*/ 409 h 2015"/>
              <a:gd name="T56" fmla="*/ 216 w 1479"/>
              <a:gd name="T57" fmla="*/ 418 h 2015"/>
              <a:gd name="T58" fmla="*/ 205 w 1479"/>
              <a:gd name="T59" fmla="*/ 426 h 2015"/>
              <a:gd name="T60" fmla="*/ 193 w 1479"/>
              <a:gd name="T61" fmla="*/ 434 h 2015"/>
              <a:gd name="T62" fmla="*/ 187 w 1479"/>
              <a:gd name="T63" fmla="*/ 438 h 2015"/>
              <a:gd name="T64" fmla="*/ 189 w 1479"/>
              <a:gd name="T65" fmla="*/ 441 h 2015"/>
              <a:gd name="T66" fmla="*/ 201 w 1479"/>
              <a:gd name="T67" fmla="*/ 459 h 2015"/>
              <a:gd name="T68" fmla="*/ 224 w 1479"/>
              <a:gd name="T69" fmla="*/ 494 h 2015"/>
              <a:gd name="T70" fmla="*/ 0 w 1479"/>
              <a:gd name="T71" fmla="*/ 428 h 2015"/>
              <a:gd name="T72" fmla="*/ 8 w 1479"/>
              <a:gd name="T73" fmla="*/ 166 h 2015"/>
              <a:gd name="T74" fmla="*/ 57 w 1479"/>
              <a:gd name="T75" fmla="*/ 236 h 2015"/>
              <a:gd name="T76" fmla="*/ 69 w 1479"/>
              <a:gd name="T77" fmla="*/ 226 h 2015"/>
              <a:gd name="T78" fmla="*/ 80 w 1479"/>
              <a:gd name="T79" fmla="*/ 216 h 2015"/>
              <a:gd name="T80" fmla="*/ 92 w 1479"/>
              <a:gd name="T81" fmla="*/ 204 h 2015"/>
              <a:gd name="T82" fmla="*/ 98 w 1479"/>
              <a:gd name="T83" fmla="*/ 197 h 2015"/>
              <a:gd name="T84" fmla="*/ 106 w 1479"/>
              <a:gd name="T85" fmla="*/ 185 h 2015"/>
              <a:gd name="T86" fmla="*/ 111 w 1479"/>
              <a:gd name="T87" fmla="*/ 177 h 2015"/>
              <a:gd name="T88" fmla="*/ 116 w 1479"/>
              <a:gd name="T89" fmla="*/ 168 h 2015"/>
              <a:gd name="T90" fmla="*/ 120 w 1479"/>
              <a:gd name="T91" fmla="*/ 159 h 2015"/>
              <a:gd name="T92" fmla="*/ 122 w 1479"/>
              <a:gd name="T93" fmla="*/ 150 h 2015"/>
              <a:gd name="T94" fmla="*/ 125 w 1479"/>
              <a:gd name="T95" fmla="*/ 139 h 2015"/>
              <a:gd name="T96" fmla="*/ 127 w 1479"/>
              <a:gd name="T97" fmla="*/ 128 h 2015"/>
              <a:gd name="T98" fmla="*/ 129 w 1479"/>
              <a:gd name="T99" fmla="*/ 118 h 2015"/>
              <a:gd name="T100" fmla="*/ 131 w 1479"/>
              <a:gd name="T101" fmla="*/ 105 h 2015"/>
              <a:gd name="T102" fmla="*/ 132 w 1479"/>
              <a:gd name="T103" fmla="*/ 90 h 2015"/>
              <a:gd name="T104" fmla="*/ 132 w 1479"/>
              <a:gd name="T105" fmla="*/ 74 h 201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9"/>
              <a:gd name="T160" fmla="*/ 0 h 2015"/>
              <a:gd name="T161" fmla="*/ 1479 w 1479"/>
              <a:gd name="T162" fmla="*/ 2015 h 201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9" h="2015">
                <a:moveTo>
                  <a:pt x="529" y="259"/>
                </a:moveTo>
                <a:lnTo>
                  <a:pt x="569" y="247"/>
                </a:lnTo>
                <a:lnTo>
                  <a:pt x="673" y="218"/>
                </a:lnTo>
                <a:lnTo>
                  <a:pt x="988" y="130"/>
                </a:lnTo>
                <a:lnTo>
                  <a:pt x="1446" y="0"/>
                </a:lnTo>
                <a:lnTo>
                  <a:pt x="1454" y="39"/>
                </a:lnTo>
                <a:lnTo>
                  <a:pt x="1460" y="79"/>
                </a:lnTo>
                <a:lnTo>
                  <a:pt x="1466" y="116"/>
                </a:lnTo>
                <a:lnTo>
                  <a:pt x="1470" y="156"/>
                </a:lnTo>
                <a:lnTo>
                  <a:pt x="1474" y="192"/>
                </a:lnTo>
                <a:lnTo>
                  <a:pt x="1477" y="230"/>
                </a:lnTo>
                <a:lnTo>
                  <a:pt x="1478" y="267"/>
                </a:lnTo>
                <a:lnTo>
                  <a:pt x="1479" y="303"/>
                </a:lnTo>
                <a:lnTo>
                  <a:pt x="1479" y="339"/>
                </a:lnTo>
                <a:lnTo>
                  <a:pt x="1479" y="373"/>
                </a:lnTo>
                <a:lnTo>
                  <a:pt x="1478" y="407"/>
                </a:lnTo>
                <a:lnTo>
                  <a:pt x="1477" y="439"/>
                </a:lnTo>
                <a:lnTo>
                  <a:pt x="1474" y="471"/>
                </a:lnTo>
                <a:lnTo>
                  <a:pt x="1472" y="502"/>
                </a:lnTo>
                <a:lnTo>
                  <a:pt x="1465" y="561"/>
                </a:lnTo>
                <a:lnTo>
                  <a:pt x="1461" y="589"/>
                </a:lnTo>
                <a:lnTo>
                  <a:pt x="1457" y="615"/>
                </a:lnTo>
                <a:lnTo>
                  <a:pt x="1450" y="663"/>
                </a:lnTo>
                <a:lnTo>
                  <a:pt x="1441" y="705"/>
                </a:lnTo>
                <a:lnTo>
                  <a:pt x="1433" y="740"/>
                </a:lnTo>
                <a:lnTo>
                  <a:pt x="1420" y="790"/>
                </a:lnTo>
                <a:lnTo>
                  <a:pt x="1417" y="808"/>
                </a:lnTo>
                <a:lnTo>
                  <a:pt x="1413" y="821"/>
                </a:lnTo>
                <a:lnTo>
                  <a:pt x="1405" y="846"/>
                </a:lnTo>
                <a:lnTo>
                  <a:pt x="1395" y="880"/>
                </a:lnTo>
                <a:lnTo>
                  <a:pt x="1379" y="925"/>
                </a:lnTo>
                <a:lnTo>
                  <a:pt x="1370" y="951"/>
                </a:lnTo>
                <a:lnTo>
                  <a:pt x="1360" y="977"/>
                </a:lnTo>
                <a:lnTo>
                  <a:pt x="1347" y="1006"/>
                </a:lnTo>
                <a:lnTo>
                  <a:pt x="1335" y="1037"/>
                </a:lnTo>
                <a:lnTo>
                  <a:pt x="1320" y="1069"/>
                </a:lnTo>
                <a:lnTo>
                  <a:pt x="1305" y="1101"/>
                </a:lnTo>
                <a:lnTo>
                  <a:pt x="1288" y="1137"/>
                </a:lnTo>
                <a:lnTo>
                  <a:pt x="1269" y="1172"/>
                </a:lnTo>
                <a:lnTo>
                  <a:pt x="1250" y="1207"/>
                </a:lnTo>
                <a:lnTo>
                  <a:pt x="1228" y="1244"/>
                </a:lnTo>
                <a:lnTo>
                  <a:pt x="1205" y="1282"/>
                </a:lnTo>
                <a:lnTo>
                  <a:pt x="1181" y="1320"/>
                </a:lnTo>
                <a:lnTo>
                  <a:pt x="1168" y="1338"/>
                </a:lnTo>
                <a:lnTo>
                  <a:pt x="1155" y="1358"/>
                </a:lnTo>
                <a:lnTo>
                  <a:pt x="1127" y="1395"/>
                </a:lnTo>
                <a:lnTo>
                  <a:pt x="1098" y="1433"/>
                </a:lnTo>
                <a:lnTo>
                  <a:pt x="1067" y="1471"/>
                </a:lnTo>
                <a:lnTo>
                  <a:pt x="1050" y="1491"/>
                </a:lnTo>
                <a:lnTo>
                  <a:pt x="1034" y="1509"/>
                </a:lnTo>
                <a:lnTo>
                  <a:pt x="999" y="1546"/>
                </a:lnTo>
                <a:lnTo>
                  <a:pt x="981" y="1564"/>
                </a:lnTo>
                <a:lnTo>
                  <a:pt x="962" y="1582"/>
                </a:lnTo>
                <a:lnTo>
                  <a:pt x="943" y="1601"/>
                </a:lnTo>
                <a:lnTo>
                  <a:pt x="924" y="1619"/>
                </a:lnTo>
                <a:lnTo>
                  <a:pt x="903" y="1636"/>
                </a:lnTo>
                <a:lnTo>
                  <a:pt x="883" y="1653"/>
                </a:lnTo>
                <a:lnTo>
                  <a:pt x="862" y="1670"/>
                </a:lnTo>
                <a:lnTo>
                  <a:pt x="840" y="1687"/>
                </a:lnTo>
                <a:lnTo>
                  <a:pt x="819" y="1704"/>
                </a:lnTo>
                <a:lnTo>
                  <a:pt x="795" y="1720"/>
                </a:lnTo>
                <a:lnTo>
                  <a:pt x="772" y="1736"/>
                </a:lnTo>
                <a:lnTo>
                  <a:pt x="749" y="1751"/>
                </a:lnTo>
                <a:lnTo>
                  <a:pt x="749" y="1753"/>
                </a:lnTo>
                <a:lnTo>
                  <a:pt x="751" y="1755"/>
                </a:lnTo>
                <a:lnTo>
                  <a:pt x="756" y="1763"/>
                </a:lnTo>
                <a:lnTo>
                  <a:pt x="774" y="1794"/>
                </a:lnTo>
                <a:lnTo>
                  <a:pt x="802" y="1836"/>
                </a:lnTo>
                <a:lnTo>
                  <a:pt x="834" y="1885"/>
                </a:lnTo>
                <a:lnTo>
                  <a:pt x="897" y="1975"/>
                </a:lnTo>
                <a:lnTo>
                  <a:pt x="924" y="2015"/>
                </a:lnTo>
                <a:lnTo>
                  <a:pt x="0" y="1712"/>
                </a:lnTo>
                <a:lnTo>
                  <a:pt x="16" y="1188"/>
                </a:lnTo>
                <a:lnTo>
                  <a:pt x="31" y="663"/>
                </a:lnTo>
                <a:lnTo>
                  <a:pt x="219" y="948"/>
                </a:lnTo>
                <a:lnTo>
                  <a:pt x="229" y="942"/>
                </a:lnTo>
                <a:lnTo>
                  <a:pt x="258" y="919"/>
                </a:lnTo>
                <a:lnTo>
                  <a:pt x="276" y="904"/>
                </a:lnTo>
                <a:lnTo>
                  <a:pt x="296" y="885"/>
                </a:lnTo>
                <a:lnTo>
                  <a:pt x="319" y="865"/>
                </a:lnTo>
                <a:lnTo>
                  <a:pt x="342" y="840"/>
                </a:lnTo>
                <a:lnTo>
                  <a:pt x="367" y="814"/>
                </a:lnTo>
                <a:lnTo>
                  <a:pt x="378" y="800"/>
                </a:lnTo>
                <a:lnTo>
                  <a:pt x="390" y="786"/>
                </a:lnTo>
                <a:lnTo>
                  <a:pt x="413" y="755"/>
                </a:lnTo>
                <a:lnTo>
                  <a:pt x="424" y="739"/>
                </a:lnTo>
                <a:lnTo>
                  <a:pt x="434" y="723"/>
                </a:lnTo>
                <a:lnTo>
                  <a:pt x="445" y="706"/>
                </a:lnTo>
                <a:lnTo>
                  <a:pt x="454" y="689"/>
                </a:lnTo>
                <a:lnTo>
                  <a:pt x="463" y="672"/>
                </a:lnTo>
                <a:lnTo>
                  <a:pt x="470" y="654"/>
                </a:lnTo>
                <a:lnTo>
                  <a:pt x="478" y="636"/>
                </a:lnTo>
                <a:lnTo>
                  <a:pt x="483" y="617"/>
                </a:lnTo>
                <a:lnTo>
                  <a:pt x="488" y="599"/>
                </a:lnTo>
                <a:lnTo>
                  <a:pt x="493" y="581"/>
                </a:lnTo>
                <a:lnTo>
                  <a:pt x="498" y="557"/>
                </a:lnTo>
                <a:lnTo>
                  <a:pt x="505" y="530"/>
                </a:lnTo>
                <a:lnTo>
                  <a:pt x="509" y="513"/>
                </a:lnTo>
                <a:lnTo>
                  <a:pt x="512" y="492"/>
                </a:lnTo>
                <a:lnTo>
                  <a:pt x="516" y="471"/>
                </a:lnTo>
                <a:lnTo>
                  <a:pt x="519" y="446"/>
                </a:lnTo>
                <a:lnTo>
                  <a:pt x="523" y="420"/>
                </a:lnTo>
                <a:lnTo>
                  <a:pt x="525" y="391"/>
                </a:lnTo>
                <a:lnTo>
                  <a:pt x="528" y="361"/>
                </a:lnTo>
                <a:lnTo>
                  <a:pt x="529" y="328"/>
                </a:lnTo>
                <a:lnTo>
                  <a:pt x="529" y="294"/>
                </a:lnTo>
                <a:lnTo>
                  <a:pt x="529" y="259"/>
                </a:lnTo>
                <a:close/>
              </a:path>
            </a:pathLst>
          </a:custGeom>
          <a:solidFill>
            <a:schemeClr val="accent2">
              <a:lumMod val="60000"/>
              <a:lumOff val="40000"/>
            </a:scheme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zh-CN" altLang="zh-CN">
              <a:ea typeface="宋体" panose="02010600030101010101" pitchFamily="2" charset="-122"/>
            </a:endParaRPr>
          </a:p>
        </p:txBody>
      </p:sp>
      <p:sp>
        <p:nvSpPr>
          <p:cNvPr id="14" name="Freeform 15">
            <a:extLst>
              <a:ext uri="{FF2B5EF4-FFF2-40B4-BE49-F238E27FC236}">
                <a16:creationId xmlns:a16="http://schemas.microsoft.com/office/drawing/2014/main" id="{6B6B8E61-A584-4D9A-B983-0EAC69FE7BFB}"/>
              </a:ext>
            </a:extLst>
          </p:cNvPr>
          <p:cNvSpPr>
            <a:spLocks/>
          </p:cNvSpPr>
          <p:nvPr/>
        </p:nvSpPr>
        <p:spPr bwMode="auto">
          <a:xfrm>
            <a:off x="6173740" y="1797740"/>
            <a:ext cx="1990540" cy="2143108"/>
          </a:xfrm>
          <a:custGeom>
            <a:avLst/>
            <a:gdLst>
              <a:gd name="T0" fmla="*/ 0 w 1762"/>
              <a:gd name="T1" fmla="*/ 232 h 1889"/>
              <a:gd name="T2" fmla="*/ 1 w 1762"/>
              <a:gd name="T3" fmla="*/ 121 h 1889"/>
              <a:gd name="T4" fmla="*/ 12 w 1762"/>
              <a:gd name="T5" fmla="*/ 1 h 1889"/>
              <a:gd name="T6" fmla="*/ 31 w 1762"/>
              <a:gd name="T7" fmla="*/ 3 h 1889"/>
              <a:gd name="T8" fmla="*/ 50 w 1762"/>
              <a:gd name="T9" fmla="*/ 6 h 1889"/>
              <a:gd name="T10" fmla="*/ 67 w 1762"/>
              <a:gd name="T11" fmla="*/ 10 h 1889"/>
              <a:gd name="T12" fmla="*/ 84 w 1762"/>
              <a:gd name="T13" fmla="*/ 15 h 1889"/>
              <a:gd name="T14" fmla="*/ 100 w 1762"/>
              <a:gd name="T15" fmla="*/ 20 h 1889"/>
              <a:gd name="T16" fmla="*/ 115 w 1762"/>
              <a:gd name="T17" fmla="*/ 25 h 1889"/>
              <a:gd name="T18" fmla="*/ 135 w 1762"/>
              <a:gd name="T19" fmla="*/ 34 h 1889"/>
              <a:gd name="T20" fmla="*/ 158 w 1762"/>
              <a:gd name="T21" fmla="*/ 45 h 1889"/>
              <a:gd name="T22" fmla="*/ 175 w 1762"/>
              <a:gd name="T23" fmla="*/ 54 h 1889"/>
              <a:gd name="T24" fmla="*/ 186 w 1762"/>
              <a:gd name="T25" fmla="*/ 60 h 1889"/>
              <a:gd name="T26" fmla="*/ 193 w 1762"/>
              <a:gd name="T27" fmla="*/ 64 h 1889"/>
              <a:gd name="T28" fmla="*/ 206 w 1762"/>
              <a:gd name="T29" fmla="*/ 73 h 1889"/>
              <a:gd name="T30" fmla="*/ 226 w 1762"/>
              <a:gd name="T31" fmla="*/ 88 h 1889"/>
              <a:gd name="T32" fmla="*/ 238 w 1762"/>
              <a:gd name="T33" fmla="*/ 98 h 1889"/>
              <a:gd name="T34" fmla="*/ 252 w 1762"/>
              <a:gd name="T35" fmla="*/ 110 h 1889"/>
              <a:gd name="T36" fmla="*/ 265 w 1762"/>
              <a:gd name="T37" fmla="*/ 124 h 1889"/>
              <a:gd name="T38" fmla="*/ 280 w 1762"/>
              <a:gd name="T39" fmla="*/ 139 h 1889"/>
              <a:gd name="T40" fmla="*/ 294 w 1762"/>
              <a:gd name="T41" fmla="*/ 156 h 1889"/>
              <a:gd name="T42" fmla="*/ 308 w 1762"/>
              <a:gd name="T43" fmla="*/ 174 h 1889"/>
              <a:gd name="T44" fmla="*/ 318 w 1762"/>
              <a:gd name="T45" fmla="*/ 189 h 1889"/>
              <a:gd name="T46" fmla="*/ 329 w 1762"/>
              <a:gd name="T47" fmla="*/ 205 h 1889"/>
              <a:gd name="T48" fmla="*/ 335 w 1762"/>
              <a:gd name="T49" fmla="*/ 216 h 1889"/>
              <a:gd name="T50" fmla="*/ 344 w 1762"/>
              <a:gd name="T51" fmla="*/ 234 h 1889"/>
              <a:gd name="T52" fmla="*/ 352 w 1762"/>
              <a:gd name="T53" fmla="*/ 252 h 1889"/>
              <a:gd name="T54" fmla="*/ 357 w 1762"/>
              <a:gd name="T55" fmla="*/ 265 h 1889"/>
              <a:gd name="T56" fmla="*/ 362 w 1762"/>
              <a:gd name="T57" fmla="*/ 278 h 1889"/>
              <a:gd name="T58" fmla="*/ 366 w 1762"/>
              <a:gd name="T59" fmla="*/ 292 h 1889"/>
              <a:gd name="T60" fmla="*/ 369 w 1762"/>
              <a:gd name="T61" fmla="*/ 291 h 1889"/>
              <a:gd name="T62" fmla="*/ 390 w 1762"/>
              <a:gd name="T63" fmla="*/ 284 h 1889"/>
              <a:gd name="T64" fmla="*/ 429 w 1762"/>
              <a:gd name="T65" fmla="*/ 271 h 1889"/>
              <a:gd name="T66" fmla="*/ 305 w 1762"/>
              <a:gd name="T67" fmla="*/ 473 h 1889"/>
              <a:gd name="T68" fmla="*/ 141 w 1762"/>
              <a:gd name="T69" fmla="*/ 367 h 1889"/>
              <a:gd name="T70" fmla="*/ 137 w 1762"/>
              <a:gd name="T71" fmla="*/ 355 h 1889"/>
              <a:gd name="T72" fmla="*/ 131 w 1762"/>
              <a:gd name="T73" fmla="*/ 344 h 1889"/>
              <a:gd name="T74" fmla="*/ 124 w 1762"/>
              <a:gd name="T75" fmla="*/ 329 h 1889"/>
              <a:gd name="T76" fmla="*/ 117 w 1762"/>
              <a:gd name="T77" fmla="*/ 317 h 1889"/>
              <a:gd name="T78" fmla="*/ 112 w 1762"/>
              <a:gd name="T79" fmla="*/ 309 h 1889"/>
              <a:gd name="T80" fmla="*/ 106 w 1762"/>
              <a:gd name="T81" fmla="*/ 302 h 1889"/>
              <a:gd name="T82" fmla="*/ 99 w 1762"/>
              <a:gd name="T83" fmla="*/ 295 h 1889"/>
              <a:gd name="T84" fmla="*/ 92 w 1762"/>
              <a:gd name="T85" fmla="*/ 288 h 1889"/>
              <a:gd name="T86" fmla="*/ 87 w 1762"/>
              <a:gd name="T87" fmla="*/ 283 h 1889"/>
              <a:gd name="T88" fmla="*/ 81 w 1762"/>
              <a:gd name="T89" fmla="*/ 279 h 1889"/>
              <a:gd name="T90" fmla="*/ 73 w 1762"/>
              <a:gd name="T91" fmla="*/ 274 h 1889"/>
              <a:gd name="T92" fmla="*/ 62 w 1762"/>
              <a:gd name="T93" fmla="*/ 267 h 1889"/>
              <a:gd name="T94" fmla="*/ 43 w 1762"/>
              <a:gd name="T95" fmla="*/ 258 h 1889"/>
              <a:gd name="T96" fmla="*/ 31 w 1762"/>
              <a:gd name="T97" fmla="*/ 253 h 1889"/>
              <a:gd name="T98" fmla="*/ 16 w 1762"/>
              <a:gd name="T99" fmla="*/ 248 h 1889"/>
              <a:gd name="T100" fmla="*/ 0 w 1762"/>
              <a:gd name="T101" fmla="*/ 243 h 18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62"/>
              <a:gd name="T154" fmla="*/ 0 h 1889"/>
              <a:gd name="T155" fmla="*/ 1762 w 1762"/>
              <a:gd name="T156" fmla="*/ 1889 h 18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62" h="1889">
                <a:moveTo>
                  <a:pt x="0" y="970"/>
                </a:moveTo>
                <a:lnTo>
                  <a:pt x="0" y="928"/>
                </a:lnTo>
                <a:lnTo>
                  <a:pt x="1" y="818"/>
                </a:lnTo>
                <a:lnTo>
                  <a:pt x="4" y="485"/>
                </a:lnTo>
                <a:lnTo>
                  <a:pt x="9" y="0"/>
                </a:lnTo>
                <a:lnTo>
                  <a:pt x="49" y="2"/>
                </a:lnTo>
                <a:lnTo>
                  <a:pt x="87" y="6"/>
                </a:lnTo>
                <a:lnTo>
                  <a:pt x="124" y="11"/>
                </a:lnTo>
                <a:lnTo>
                  <a:pt x="161" y="17"/>
                </a:lnTo>
                <a:lnTo>
                  <a:pt x="199" y="25"/>
                </a:lnTo>
                <a:lnTo>
                  <a:pt x="234" y="31"/>
                </a:lnTo>
                <a:lnTo>
                  <a:pt x="269" y="40"/>
                </a:lnTo>
                <a:lnTo>
                  <a:pt x="304" y="49"/>
                </a:lnTo>
                <a:lnTo>
                  <a:pt x="337" y="59"/>
                </a:lnTo>
                <a:lnTo>
                  <a:pt x="369" y="69"/>
                </a:lnTo>
                <a:lnTo>
                  <a:pt x="401" y="79"/>
                </a:lnTo>
                <a:lnTo>
                  <a:pt x="432" y="90"/>
                </a:lnTo>
                <a:lnTo>
                  <a:pt x="461" y="100"/>
                </a:lnTo>
                <a:lnTo>
                  <a:pt x="489" y="112"/>
                </a:lnTo>
                <a:lnTo>
                  <a:pt x="542" y="134"/>
                </a:lnTo>
                <a:lnTo>
                  <a:pt x="590" y="157"/>
                </a:lnTo>
                <a:lnTo>
                  <a:pt x="634" y="178"/>
                </a:lnTo>
                <a:lnTo>
                  <a:pt x="671" y="197"/>
                </a:lnTo>
                <a:lnTo>
                  <a:pt x="702" y="214"/>
                </a:lnTo>
                <a:lnTo>
                  <a:pt x="727" y="230"/>
                </a:lnTo>
                <a:lnTo>
                  <a:pt x="745" y="240"/>
                </a:lnTo>
                <a:lnTo>
                  <a:pt x="761" y="251"/>
                </a:lnTo>
                <a:lnTo>
                  <a:pt x="772" y="257"/>
                </a:lnTo>
                <a:lnTo>
                  <a:pt x="794" y="272"/>
                </a:lnTo>
                <a:lnTo>
                  <a:pt x="823" y="291"/>
                </a:lnTo>
                <a:lnTo>
                  <a:pt x="862" y="319"/>
                </a:lnTo>
                <a:lnTo>
                  <a:pt x="905" y="353"/>
                </a:lnTo>
                <a:lnTo>
                  <a:pt x="930" y="372"/>
                </a:lnTo>
                <a:lnTo>
                  <a:pt x="954" y="393"/>
                </a:lnTo>
                <a:lnTo>
                  <a:pt x="981" y="416"/>
                </a:lnTo>
                <a:lnTo>
                  <a:pt x="1008" y="440"/>
                </a:lnTo>
                <a:lnTo>
                  <a:pt x="1035" y="467"/>
                </a:lnTo>
                <a:lnTo>
                  <a:pt x="1063" y="494"/>
                </a:lnTo>
                <a:lnTo>
                  <a:pt x="1091" y="524"/>
                </a:lnTo>
                <a:lnTo>
                  <a:pt x="1120" y="554"/>
                </a:lnTo>
                <a:lnTo>
                  <a:pt x="1149" y="587"/>
                </a:lnTo>
                <a:lnTo>
                  <a:pt x="1178" y="622"/>
                </a:lnTo>
                <a:lnTo>
                  <a:pt x="1206" y="658"/>
                </a:lnTo>
                <a:lnTo>
                  <a:pt x="1234" y="695"/>
                </a:lnTo>
                <a:lnTo>
                  <a:pt x="1263" y="735"/>
                </a:lnTo>
                <a:lnTo>
                  <a:pt x="1275" y="756"/>
                </a:lnTo>
                <a:lnTo>
                  <a:pt x="1290" y="777"/>
                </a:lnTo>
                <a:lnTo>
                  <a:pt x="1316" y="820"/>
                </a:lnTo>
                <a:lnTo>
                  <a:pt x="1329" y="841"/>
                </a:lnTo>
                <a:lnTo>
                  <a:pt x="1341" y="864"/>
                </a:lnTo>
                <a:lnTo>
                  <a:pt x="1365" y="910"/>
                </a:lnTo>
                <a:lnTo>
                  <a:pt x="1377" y="933"/>
                </a:lnTo>
                <a:lnTo>
                  <a:pt x="1388" y="957"/>
                </a:lnTo>
                <a:lnTo>
                  <a:pt x="1410" y="1007"/>
                </a:lnTo>
                <a:lnTo>
                  <a:pt x="1420" y="1032"/>
                </a:lnTo>
                <a:lnTo>
                  <a:pt x="1430" y="1058"/>
                </a:lnTo>
                <a:lnTo>
                  <a:pt x="1439" y="1084"/>
                </a:lnTo>
                <a:lnTo>
                  <a:pt x="1448" y="1110"/>
                </a:lnTo>
                <a:lnTo>
                  <a:pt x="1457" y="1138"/>
                </a:lnTo>
                <a:lnTo>
                  <a:pt x="1465" y="1165"/>
                </a:lnTo>
                <a:lnTo>
                  <a:pt x="1469" y="1165"/>
                </a:lnTo>
                <a:lnTo>
                  <a:pt x="1479" y="1162"/>
                </a:lnTo>
                <a:lnTo>
                  <a:pt x="1512" y="1152"/>
                </a:lnTo>
                <a:lnTo>
                  <a:pt x="1560" y="1136"/>
                </a:lnTo>
                <a:lnTo>
                  <a:pt x="1615" y="1118"/>
                </a:lnTo>
                <a:lnTo>
                  <a:pt x="1716" y="1083"/>
                </a:lnTo>
                <a:lnTo>
                  <a:pt x="1762" y="1067"/>
                </a:lnTo>
                <a:lnTo>
                  <a:pt x="1222" y="1889"/>
                </a:lnTo>
                <a:lnTo>
                  <a:pt x="242" y="1570"/>
                </a:lnTo>
                <a:lnTo>
                  <a:pt x="563" y="1464"/>
                </a:lnTo>
                <a:lnTo>
                  <a:pt x="560" y="1451"/>
                </a:lnTo>
                <a:lnTo>
                  <a:pt x="547" y="1419"/>
                </a:lnTo>
                <a:lnTo>
                  <a:pt x="537" y="1396"/>
                </a:lnTo>
                <a:lnTo>
                  <a:pt x="525" y="1372"/>
                </a:lnTo>
                <a:lnTo>
                  <a:pt x="511" y="1343"/>
                </a:lnTo>
                <a:lnTo>
                  <a:pt x="496" y="1313"/>
                </a:lnTo>
                <a:lnTo>
                  <a:pt x="478" y="1283"/>
                </a:lnTo>
                <a:lnTo>
                  <a:pt x="467" y="1267"/>
                </a:lnTo>
                <a:lnTo>
                  <a:pt x="457" y="1251"/>
                </a:lnTo>
                <a:lnTo>
                  <a:pt x="447" y="1236"/>
                </a:lnTo>
                <a:lnTo>
                  <a:pt x="435" y="1220"/>
                </a:lnTo>
                <a:lnTo>
                  <a:pt x="423" y="1206"/>
                </a:lnTo>
                <a:lnTo>
                  <a:pt x="411" y="1191"/>
                </a:lnTo>
                <a:lnTo>
                  <a:pt x="398" y="1177"/>
                </a:lnTo>
                <a:lnTo>
                  <a:pt x="384" y="1162"/>
                </a:lnTo>
                <a:lnTo>
                  <a:pt x="370" y="1149"/>
                </a:lnTo>
                <a:lnTo>
                  <a:pt x="356" y="1136"/>
                </a:lnTo>
                <a:lnTo>
                  <a:pt x="348" y="1131"/>
                </a:lnTo>
                <a:lnTo>
                  <a:pt x="341" y="1124"/>
                </a:lnTo>
                <a:lnTo>
                  <a:pt x="325" y="1114"/>
                </a:lnTo>
                <a:lnTo>
                  <a:pt x="309" y="1104"/>
                </a:lnTo>
                <a:lnTo>
                  <a:pt x="292" y="1094"/>
                </a:lnTo>
                <a:lnTo>
                  <a:pt x="273" y="1081"/>
                </a:lnTo>
                <a:lnTo>
                  <a:pt x="248" y="1068"/>
                </a:lnTo>
                <a:lnTo>
                  <a:pt x="215" y="1051"/>
                </a:lnTo>
                <a:lnTo>
                  <a:pt x="173" y="1032"/>
                </a:lnTo>
                <a:lnTo>
                  <a:pt x="150" y="1021"/>
                </a:lnTo>
                <a:lnTo>
                  <a:pt x="123" y="1011"/>
                </a:lnTo>
                <a:lnTo>
                  <a:pt x="95" y="1000"/>
                </a:lnTo>
                <a:lnTo>
                  <a:pt x="65" y="990"/>
                </a:lnTo>
                <a:lnTo>
                  <a:pt x="33" y="979"/>
                </a:lnTo>
                <a:lnTo>
                  <a:pt x="0" y="970"/>
                </a:lnTo>
                <a:close/>
              </a:path>
            </a:pathLst>
          </a:custGeom>
          <a:solidFill>
            <a:schemeClr val="accent2">
              <a:lumMod val="40000"/>
              <a:lumOff val="60000"/>
            </a:scheme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zh-CN" altLang="zh-CN">
              <a:ea typeface="宋体" panose="02010600030101010101" pitchFamily="2" charset="-122"/>
            </a:endParaRPr>
          </a:p>
        </p:txBody>
      </p:sp>
      <p:sp>
        <p:nvSpPr>
          <p:cNvPr id="17" name="Freeform 9">
            <a:extLst>
              <a:ext uri="{FF2B5EF4-FFF2-40B4-BE49-F238E27FC236}">
                <a16:creationId xmlns:a16="http://schemas.microsoft.com/office/drawing/2014/main" id="{C94D478E-1ED4-44F2-ADC2-E82C0A982B28}"/>
              </a:ext>
            </a:extLst>
          </p:cNvPr>
          <p:cNvSpPr>
            <a:spLocks/>
          </p:cNvSpPr>
          <p:nvPr/>
        </p:nvSpPr>
        <p:spPr bwMode="gray">
          <a:xfrm>
            <a:off x="2199129" y="1532938"/>
            <a:ext cx="4502799" cy="1961006"/>
          </a:xfrm>
          <a:custGeom>
            <a:avLst/>
            <a:gdLst/>
            <a:ahLst/>
            <a:cxnLst>
              <a:cxn ang="0">
                <a:pos x="931" y="77"/>
              </a:cxn>
              <a:cxn ang="0">
                <a:pos x="875" y="0"/>
              </a:cxn>
              <a:cxn ang="0">
                <a:pos x="879" y="77"/>
              </a:cxn>
              <a:cxn ang="0">
                <a:pos x="0" y="77"/>
              </a:cxn>
              <a:cxn ang="0">
                <a:pos x="0" y="407"/>
              </a:cxn>
              <a:cxn ang="0">
                <a:pos x="336" y="407"/>
              </a:cxn>
              <a:cxn ang="0">
                <a:pos x="436" y="396"/>
              </a:cxn>
              <a:cxn ang="0">
                <a:pos x="587" y="379"/>
              </a:cxn>
              <a:cxn ang="0">
                <a:pos x="591" y="378"/>
              </a:cxn>
              <a:cxn ang="0">
                <a:pos x="673" y="500"/>
              </a:cxn>
              <a:cxn ang="0">
                <a:pos x="894" y="337"/>
              </a:cxn>
              <a:cxn ang="0">
                <a:pos x="899" y="425"/>
              </a:cxn>
              <a:cxn ang="0">
                <a:pos x="951" y="338"/>
              </a:cxn>
              <a:cxn ang="0">
                <a:pos x="1028" y="210"/>
              </a:cxn>
              <a:cxn ang="0">
                <a:pos x="931" y="77"/>
              </a:cxn>
            </a:cxnLst>
            <a:rect l="0" t="0" r="r" b="b"/>
            <a:pathLst>
              <a:path w="1028" h="500">
                <a:moveTo>
                  <a:pt x="931" y="77"/>
                </a:moveTo>
                <a:cubicBezTo>
                  <a:pt x="875" y="0"/>
                  <a:pt x="875" y="0"/>
                  <a:pt x="875" y="0"/>
                </a:cubicBezTo>
                <a:cubicBezTo>
                  <a:pt x="879" y="77"/>
                  <a:pt x="879" y="77"/>
                  <a:pt x="879" y="77"/>
                </a:cubicBezTo>
                <a:cubicBezTo>
                  <a:pt x="0" y="77"/>
                  <a:pt x="0" y="77"/>
                  <a:pt x="0" y="77"/>
                </a:cubicBezTo>
                <a:cubicBezTo>
                  <a:pt x="0" y="407"/>
                  <a:pt x="0" y="407"/>
                  <a:pt x="0" y="407"/>
                </a:cubicBezTo>
                <a:cubicBezTo>
                  <a:pt x="336" y="407"/>
                  <a:pt x="336" y="407"/>
                  <a:pt x="336" y="407"/>
                </a:cubicBezTo>
                <a:cubicBezTo>
                  <a:pt x="436" y="396"/>
                  <a:pt x="436" y="396"/>
                  <a:pt x="436" y="396"/>
                </a:cubicBezTo>
                <a:cubicBezTo>
                  <a:pt x="587" y="379"/>
                  <a:pt x="587" y="379"/>
                  <a:pt x="587" y="379"/>
                </a:cubicBezTo>
                <a:cubicBezTo>
                  <a:pt x="591" y="378"/>
                  <a:pt x="591" y="378"/>
                  <a:pt x="591" y="378"/>
                </a:cubicBezTo>
                <a:cubicBezTo>
                  <a:pt x="673" y="500"/>
                  <a:pt x="673" y="500"/>
                  <a:pt x="673" y="500"/>
                </a:cubicBezTo>
                <a:cubicBezTo>
                  <a:pt x="710" y="411"/>
                  <a:pt x="794" y="346"/>
                  <a:pt x="894" y="337"/>
                </a:cubicBezTo>
                <a:cubicBezTo>
                  <a:pt x="899" y="425"/>
                  <a:pt x="899" y="425"/>
                  <a:pt x="899" y="425"/>
                </a:cubicBezTo>
                <a:cubicBezTo>
                  <a:pt x="951" y="338"/>
                  <a:pt x="951" y="338"/>
                  <a:pt x="951" y="338"/>
                </a:cubicBezTo>
                <a:cubicBezTo>
                  <a:pt x="1028" y="210"/>
                  <a:pt x="1028" y="210"/>
                  <a:pt x="1028" y="210"/>
                </a:cubicBezTo>
                <a:lnTo>
                  <a:pt x="931" y="77"/>
                </a:lnTo>
                <a:close/>
              </a:path>
            </a:pathLst>
          </a:custGeom>
          <a:solidFill>
            <a:srgbClr val="E5F4FA"/>
          </a:solidFill>
          <a:ln w="14288" cap="flat">
            <a:noFill/>
            <a:prstDash val="solid"/>
            <a:miter lim="800000"/>
            <a:headEnd/>
            <a:tailEnd/>
          </a:ln>
        </p:spPr>
        <p:txBody>
          <a:bodyPr vert="horz" wrap="square" lIns="91440" tIns="288000" rIns="91440" bIns="45720" numCol="1" anchor="ctr" anchorCtr="0" compatLnSpc="1">
            <a:prstTxWarp prst="textNoShape">
              <a:avLst/>
            </a:prstTxWarp>
            <a:sp3d>
              <a:bevelT w="139700" h="0"/>
            </a:sp3d>
          </a:bodyPr>
          <a:lstStyle/>
          <a:p>
            <a:pPr algn="ctr"/>
            <a:endParaRPr lang="en-US" sz="1500" b="1" noProof="1">
              <a:solidFill>
                <a:srgbClr val="646464"/>
              </a:solidFill>
              <a:latin typeface="Arial"/>
              <a:cs typeface="Arial" charset="0"/>
            </a:endParaRPr>
          </a:p>
        </p:txBody>
      </p:sp>
      <p:sp>
        <p:nvSpPr>
          <p:cNvPr id="2" name="标题 1">
            <a:extLst>
              <a:ext uri="{FF2B5EF4-FFF2-40B4-BE49-F238E27FC236}">
                <a16:creationId xmlns:a16="http://schemas.microsoft.com/office/drawing/2014/main" id="{CE1F4F6C-282F-4D70-BADB-2467BB3FA72D}"/>
              </a:ext>
            </a:extLst>
          </p:cNvPr>
          <p:cNvSpPr>
            <a:spLocks noGrp="1"/>
          </p:cNvSpPr>
          <p:nvPr>
            <p:ph type="title"/>
          </p:nvPr>
        </p:nvSpPr>
        <p:spPr>
          <a:xfrm>
            <a:off x="601433" y="438604"/>
            <a:ext cx="9395321" cy="460800"/>
          </a:xfrm>
        </p:spPr>
        <p:txBody>
          <a:bodyPr/>
          <a:lstStyle/>
          <a:p>
            <a:r>
              <a:rPr lang="zh-CN" altLang="en-US" dirty="0"/>
              <a:t>小红书引流，微信提供完整内容，微博互动</a:t>
            </a:r>
            <a:endParaRPr lang="ca-ES" dirty="0"/>
          </a:p>
        </p:txBody>
      </p:sp>
      <p:sp>
        <p:nvSpPr>
          <p:cNvPr id="3" name="灯片编号占位符 2">
            <a:extLst>
              <a:ext uri="{FF2B5EF4-FFF2-40B4-BE49-F238E27FC236}">
                <a16:creationId xmlns:a16="http://schemas.microsoft.com/office/drawing/2014/main" id="{45D1BB4E-CC6D-42F3-BE36-CEA7AD8910D9}"/>
              </a:ext>
            </a:extLst>
          </p:cNvPr>
          <p:cNvSpPr>
            <a:spLocks noGrp="1"/>
          </p:cNvSpPr>
          <p:nvPr>
            <p:ph type="sldNum" sz="quarter" idx="14"/>
          </p:nvPr>
        </p:nvSpPr>
        <p:spPr/>
        <p:txBody>
          <a:bodyPr/>
          <a:lstStyle/>
          <a:p>
            <a:fld id="{E6049C3D-CCF1-41B9-A681-D61E0CAE4A17}" type="slidenum">
              <a:rPr lang="en-US" altLang="zh-CN" smtClean="0"/>
              <a:pPr/>
              <a:t>45</a:t>
            </a:fld>
            <a:endParaRPr lang="en-US" dirty="0"/>
          </a:p>
        </p:txBody>
      </p:sp>
      <p:sp>
        <p:nvSpPr>
          <p:cNvPr id="4" name="文本占位符 3">
            <a:extLst>
              <a:ext uri="{FF2B5EF4-FFF2-40B4-BE49-F238E27FC236}">
                <a16:creationId xmlns:a16="http://schemas.microsoft.com/office/drawing/2014/main" id="{AFBFA3A1-0F7C-4B4E-9DCF-EAE8193AE03F}"/>
              </a:ext>
            </a:extLst>
          </p:cNvPr>
          <p:cNvSpPr>
            <a:spLocks noGrp="1"/>
          </p:cNvSpPr>
          <p:nvPr>
            <p:ph type="body" sz="quarter" idx="15"/>
          </p:nvPr>
        </p:nvSpPr>
        <p:spPr/>
        <p:txBody>
          <a:bodyPr/>
          <a:lstStyle/>
          <a:p>
            <a:endParaRPr lang="ca-ES"/>
          </a:p>
        </p:txBody>
      </p:sp>
      <p:sp>
        <p:nvSpPr>
          <p:cNvPr id="16" name="Freeform 17">
            <a:extLst>
              <a:ext uri="{FF2B5EF4-FFF2-40B4-BE49-F238E27FC236}">
                <a16:creationId xmlns:a16="http://schemas.microsoft.com/office/drawing/2014/main" id="{C050813F-3ECD-4F3C-B01D-54D4B13AFB17}"/>
              </a:ext>
            </a:extLst>
          </p:cNvPr>
          <p:cNvSpPr>
            <a:spLocks/>
          </p:cNvSpPr>
          <p:nvPr/>
        </p:nvSpPr>
        <p:spPr bwMode="auto">
          <a:xfrm>
            <a:off x="3889143" y="2645015"/>
            <a:ext cx="1710055" cy="2455739"/>
          </a:xfrm>
          <a:custGeom>
            <a:avLst/>
            <a:gdLst>
              <a:gd name="T0" fmla="*/ 323 w 1511"/>
              <a:gd name="T1" fmla="*/ 355 h 2166"/>
              <a:gd name="T2" fmla="*/ 301 w 1511"/>
              <a:gd name="T3" fmla="*/ 362 h 2166"/>
              <a:gd name="T4" fmla="*/ 169 w 1511"/>
              <a:gd name="T5" fmla="*/ 404 h 2166"/>
              <a:gd name="T6" fmla="*/ 171 w 1511"/>
              <a:gd name="T7" fmla="*/ 473 h 2166"/>
              <a:gd name="T8" fmla="*/ 172 w 1511"/>
              <a:gd name="T9" fmla="*/ 521 h 2166"/>
              <a:gd name="T10" fmla="*/ 172 w 1511"/>
              <a:gd name="T11" fmla="*/ 541 h 2166"/>
              <a:gd name="T12" fmla="*/ 172 w 1511"/>
              <a:gd name="T13" fmla="*/ 542 h 2166"/>
              <a:gd name="T14" fmla="*/ 160 w 1511"/>
              <a:gd name="T15" fmla="*/ 530 h 2166"/>
              <a:gd name="T16" fmla="*/ 150 w 1511"/>
              <a:gd name="T17" fmla="*/ 518 h 2166"/>
              <a:gd name="T18" fmla="*/ 140 w 1511"/>
              <a:gd name="T19" fmla="*/ 506 h 2166"/>
              <a:gd name="T20" fmla="*/ 127 w 1511"/>
              <a:gd name="T21" fmla="*/ 488 h 2166"/>
              <a:gd name="T22" fmla="*/ 120 w 1511"/>
              <a:gd name="T23" fmla="*/ 476 h 2166"/>
              <a:gd name="T24" fmla="*/ 110 w 1511"/>
              <a:gd name="T25" fmla="*/ 459 h 2166"/>
              <a:gd name="T26" fmla="*/ 98 w 1511"/>
              <a:gd name="T27" fmla="*/ 438 h 2166"/>
              <a:gd name="T28" fmla="*/ 90 w 1511"/>
              <a:gd name="T29" fmla="*/ 421 h 2166"/>
              <a:gd name="T30" fmla="*/ 84 w 1511"/>
              <a:gd name="T31" fmla="*/ 405 h 2166"/>
              <a:gd name="T32" fmla="*/ 81 w 1511"/>
              <a:gd name="T33" fmla="*/ 399 h 2166"/>
              <a:gd name="T34" fmla="*/ 76 w 1511"/>
              <a:gd name="T35" fmla="*/ 385 h 2166"/>
              <a:gd name="T36" fmla="*/ 69 w 1511"/>
              <a:gd name="T37" fmla="*/ 361 h 2166"/>
              <a:gd name="T38" fmla="*/ 65 w 1511"/>
              <a:gd name="T39" fmla="*/ 346 h 2166"/>
              <a:gd name="T40" fmla="*/ 61 w 1511"/>
              <a:gd name="T41" fmla="*/ 328 h 2166"/>
              <a:gd name="T42" fmla="*/ 58 w 1511"/>
              <a:gd name="T43" fmla="*/ 313 h 2166"/>
              <a:gd name="T44" fmla="*/ 56 w 1511"/>
              <a:gd name="T45" fmla="*/ 298 h 2166"/>
              <a:gd name="T46" fmla="*/ 53 w 1511"/>
              <a:gd name="T47" fmla="*/ 276 h 2166"/>
              <a:gd name="T48" fmla="*/ 52 w 1511"/>
              <a:gd name="T49" fmla="*/ 252 h 2166"/>
              <a:gd name="T50" fmla="*/ 51 w 1511"/>
              <a:gd name="T51" fmla="*/ 240 h 2166"/>
              <a:gd name="T52" fmla="*/ 52 w 1511"/>
              <a:gd name="T53" fmla="*/ 215 h 2166"/>
              <a:gd name="T54" fmla="*/ 54 w 1511"/>
              <a:gd name="T55" fmla="*/ 189 h 2166"/>
              <a:gd name="T56" fmla="*/ 59 w 1511"/>
              <a:gd name="T57" fmla="*/ 162 h 2166"/>
              <a:gd name="T58" fmla="*/ 62 w 1511"/>
              <a:gd name="T59" fmla="*/ 149 h 2166"/>
              <a:gd name="T60" fmla="*/ 65 w 1511"/>
              <a:gd name="T61" fmla="*/ 135 h 2166"/>
              <a:gd name="T62" fmla="*/ 69 w 1511"/>
              <a:gd name="T63" fmla="*/ 121 h 2166"/>
              <a:gd name="T64" fmla="*/ 74 w 1511"/>
              <a:gd name="T65" fmla="*/ 107 h 2166"/>
              <a:gd name="T66" fmla="*/ 71 w 1511"/>
              <a:gd name="T67" fmla="*/ 106 h 2166"/>
              <a:gd name="T68" fmla="*/ 51 w 1511"/>
              <a:gd name="T69" fmla="*/ 99 h 2166"/>
              <a:gd name="T70" fmla="*/ 12 w 1511"/>
              <a:gd name="T71" fmla="*/ 85 h 2166"/>
              <a:gd name="T72" fmla="*/ 229 w 1511"/>
              <a:gd name="T73" fmla="*/ 0 h 2166"/>
              <a:gd name="T74" fmla="*/ 298 w 1511"/>
              <a:gd name="T75" fmla="*/ 186 h 2166"/>
              <a:gd name="T76" fmla="*/ 295 w 1511"/>
              <a:gd name="T77" fmla="*/ 199 h 2166"/>
              <a:gd name="T78" fmla="*/ 292 w 1511"/>
              <a:gd name="T79" fmla="*/ 213 h 2166"/>
              <a:gd name="T80" fmla="*/ 290 w 1511"/>
              <a:gd name="T81" fmla="*/ 230 h 2166"/>
              <a:gd name="T82" fmla="*/ 290 w 1511"/>
              <a:gd name="T83" fmla="*/ 240 h 2166"/>
              <a:gd name="T84" fmla="*/ 289 w 1511"/>
              <a:gd name="T85" fmla="*/ 250 h 2166"/>
              <a:gd name="T86" fmla="*/ 289 w 1511"/>
              <a:gd name="T87" fmla="*/ 260 h 2166"/>
              <a:gd name="T88" fmla="*/ 290 w 1511"/>
              <a:gd name="T89" fmla="*/ 276 h 2166"/>
              <a:gd name="T90" fmla="*/ 292 w 1511"/>
              <a:gd name="T91" fmla="*/ 286 h 2166"/>
              <a:gd name="T92" fmla="*/ 294 w 1511"/>
              <a:gd name="T93" fmla="*/ 293 h 2166"/>
              <a:gd name="T94" fmla="*/ 297 w 1511"/>
              <a:gd name="T95" fmla="*/ 300 h 2166"/>
              <a:gd name="T96" fmla="*/ 298 w 1511"/>
              <a:gd name="T97" fmla="*/ 305 h 2166"/>
              <a:gd name="T98" fmla="*/ 302 w 1511"/>
              <a:gd name="T99" fmla="*/ 313 h 2166"/>
              <a:gd name="T100" fmla="*/ 311 w 1511"/>
              <a:gd name="T101" fmla="*/ 331 h 2166"/>
              <a:gd name="T102" fmla="*/ 315 w 1511"/>
              <a:gd name="T103" fmla="*/ 339 h 2166"/>
              <a:gd name="T104" fmla="*/ 320 w 1511"/>
              <a:gd name="T105" fmla="*/ 346 h 2166"/>
              <a:gd name="T106" fmla="*/ 325 w 1511"/>
              <a:gd name="T107" fmla="*/ 354 h 21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11"/>
              <a:gd name="T163" fmla="*/ 0 h 2166"/>
              <a:gd name="T164" fmla="*/ 1511 w 1511"/>
              <a:gd name="T165" fmla="*/ 2166 h 216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11" h="2166">
                <a:moveTo>
                  <a:pt x="1300" y="1416"/>
                </a:moveTo>
                <a:lnTo>
                  <a:pt x="1292" y="1418"/>
                </a:lnTo>
                <a:lnTo>
                  <a:pt x="1273" y="1425"/>
                </a:lnTo>
                <a:lnTo>
                  <a:pt x="1202" y="1447"/>
                </a:lnTo>
                <a:lnTo>
                  <a:pt x="989" y="1515"/>
                </a:lnTo>
                <a:lnTo>
                  <a:pt x="677" y="1614"/>
                </a:lnTo>
                <a:lnTo>
                  <a:pt x="679" y="1701"/>
                </a:lnTo>
                <a:lnTo>
                  <a:pt x="684" y="1892"/>
                </a:lnTo>
                <a:lnTo>
                  <a:pt x="685" y="1994"/>
                </a:lnTo>
                <a:lnTo>
                  <a:pt x="686" y="2082"/>
                </a:lnTo>
                <a:lnTo>
                  <a:pt x="688" y="2144"/>
                </a:lnTo>
                <a:lnTo>
                  <a:pt x="686" y="2161"/>
                </a:lnTo>
                <a:lnTo>
                  <a:pt x="686" y="2165"/>
                </a:lnTo>
                <a:lnTo>
                  <a:pt x="686" y="2166"/>
                </a:lnTo>
                <a:lnTo>
                  <a:pt x="663" y="2143"/>
                </a:lnTo>
                <a:lnTo>
                  <a:pt x="640" y="2119"/>
                </a:lnTo>
                <a:lnTo>
                  <a:pt x="620" y="2096"/>
                </a:lnTo>
                <a:lnTo>
                  <a:pt x="599" y="2071"/>
                </a:lnTo>
                <a:lnTo>
                  <a:pt x="580" y="2046"/>
                </a:lnTo>
                <a:lnTo>
                  <a:pt x="561" y="2022"/>
                </a:lnTo>
                <a:lnTo>
                  <a:pt x="525" y="1974"/>
                </a:lnTo>
                <a:lnTo>
                  <a:pt x="508" y="1949"/>
                </a:lnTo>
                <a:lnTo>
                  <a:pt x="493" y="1926"/>
                </a:lnTo>
                <a:lnTo>
                  <a:pt x="478" y="1902"/>
                </a:lnTo>
                <a:lnTo>
                  <a:pt x="464" y="1878"/>
                </a:lnTo>
                <a:lnTo>
                  <a:pt x="438" y="1834"/>
                </a:lnTo>
                <a:lnTo>
                  <a:pt x="414" y="1791"/>
                </a:lnTo>
                <a:lnTo>
                  <a:pt x="393" y="1752"/>
                </a:lnTo>
                <a:lnTo>
                  <a:pt x="376" y="1715"/>
                </a:lnTo>
                <a:lnTo>
                  <a:pt x="361" y="1684"/>
                </a:lnTo>
                <a:lnTo>
                  <a:pt x="350" y="1656"/>
                </a:lnTo>
                <a:lnTo>
                  <a:pt x="334" y="1617"/>
                </a:lnTo>
                <a:lnTo>
                  <a:pt x="329" y="1603"/>
                </a:lnTo>
                <a:lnTo>
                  <a:pt x="325" y="1593"/>
                </a:lnTo>
                <a:lnTo>
                  <a:pt x="316" y="1572"/>
                </a:lnTo>
                <a:lnTo>
                  <a:pt x="305" y="1540"/>
                </a:lnTo>
                <a:lnTo>
                  <a:pt x="291" y="1497"/>
                </a:lnTo>
                <a:lnTo>
                  <a:pt x="274" y="1443"/>
                </a:lnTo>
                <a:lnTo>
                  <a:pt x="266" y="1413"/>
                </a:lnTo>
                <a:lnTo>
                  <a:pt x="259" y="1382"/>
                </a:lnTo>
                <a:lnTo>
                  <a:pt x="250" y="1346"/>
                </a:lnTo>
                <a:lnTo>
                  <a:pt x="242" y="1310"/>
                </a:lnTo>
                <a:lnTo>
                  <a:pt x="236" y="1272"/>
                </a:lnTo>
                <a:lnTo>
                  <a:pt x="232" y="1252"/>
                </a:lnTo>
                <a:lnTo>
                  <a:pt x="228" y="1231"/>
                </a:lnTo>
                <a:lnTo>
                  <a:pt x="222" y="1189"/>
                </a:lnTo>
                <a:lnTo>
                  <a:pt x="216" y="1146"/>
                </a:lnTo>
                <a:lnTo>
                  <a:pt x="213" y="1102"/>
                </a:lnTo>
                <a:lnTo>
                  <a:pt x="209" y="1056"/>
                </a:lnTo>
                <a:lnTo>
                  <a:pt x="206" y="1007"/>
                </a:lnTo>
                <a:lnTo>
                  <a:pt x="206" y="984"/>
                </a:lnTo>
                <a:lnTo>
                  <a:pt x="205" y="959"/>
                </a:lnTo>
                <a:lnTo>
                  <a:pt x="206" y="909"/>
                </a:lnTo>
                <a:lnTo>
                  <a:pt x="207" y="858"/>
                </a:lnTo>
                <a:lnTo>
                  <a:pt x="211" y="807"/>
                </a:lnTo>
                <a:lnTo>
                  <a:pt x="216" y="755"/>
                </a:lnTo>
                <a:lnTo>
                  <a:pt x="224" y="701"/>
                </a:lnTo>
                <a:lnTo>
                  <a:pt x="234" y="648"/>
                </a:lnTo>
                <a:lnTo>
                  <a:pt x="239" y="620"/>
                </a:lnTo>
                <a:lnTo>
                  <a:pt x="246" y="594"/>
                </a:lnTo>
                <a:lnTo>
                  <a:pt x="252" y="567"/>
                </a:lnTo>
                <a:lnTo>
                  <a:pt x="260" y="539"/>
                </a:lnTo>
                <a:lnTo>
                  <a:pt x="268" y="512"/>
                </a:lnTo>
                <a:lnTo>
                  <a:pt x="277" y="484"/>
                </a:lnTo>
                <a:lnTo>
                  <a:pt x="296" y="429"/>
                </a:lnTo>
                <a:lnTo>
                  <a:pt x="295" y="429"/>
                </a:lnTo>
                <a:lnTo>
                  <a:pt x="293" y="427"/>
                </a:lnTo>
                <a:lnTo>
                  <a:pt x="283" y="423"/>
                </a:lnTo>
                <a:lnTo>
                  <a:pt x="251" y="411"/>
                </a:lnTo>
                <a:lnTo>
                  <a:pt x="204" y="394"/>
                </a:lnTo>
                <a:lnTo>
                  <a:pt x="149" y="376"/>
                </a:lnTo>
                <a:lnTo>
                  <a:pt x="46" y="341"/>
                </a:lnTo>
                <a:lnTo>
                  <a:pt x="0" y="326"/>
                </a:lnTo>
                <a:lnTo>
                  <a:pt x="917" y="0"/>
                </a:lnTo>
                <a:lnTo>
                  <a:pt x="1511" y="857"/>
                </a:lnTo>
                <a:lnTo>
                  <a:pt x="1192" y="745"/>
                </a:lnTo>
                <a:lnTo>
                  <a:pt x="1188" y="758"/>
                </a:lnTo>
                <a:lnTo>
                  <a:pt x="1179" y="796"/>
                </a:lnTo>
                <a:lnTo>
                  <a:pt x="1174" y="822"/>
                </a:lnTo>
                <a:lnTo>
                  <a:pt x="1169" y="852"/>
                </a:lnTo>
                <a:lnTo>
                  <a:pt x="1164" y="885"/>
                </a:lnTo>
                <a:lnTo>
                  <a:pt x="1160" y="921"/>
                </a:lnTo>
                <a:lnTo>
                  <a:pt x="1159" y="939"/>
                </a:lnTo>
                <a:lnTo>
                  <a:pt x="1158" y="959"/>
                </a:lnTo>
                <a:lnTo>
                  <a:pt x="1156" y="979"/>
                </a:lnTo>
                <a:lnTo>
                  <a:pt x="1156" y="1000"/>
                </a:lnTo>
                <a:lnTo>
                  <a:pt x="1156" y="1019"/>
                </a:lnTo>
                <a:lnTo>
                  <a:pt x="1156" y="1040"/>
                </a:lnTo>
                <a:lnTo>
                  <a:pt x="1159" y="1081"/>
                </a:lnTo>
                <a:lnTo>
                  <a:pt x="1161" y="1102"/>
                </a:lnTo>
                <a:lnTo>
                  <a:pt x="1165" y="1123"/>
                </a:lnTo>
                <a:lnTo>
                  <a:pt x="1169" y="1142"/>
                </a:lnTo>
                <a:lnTo>
                  <a:pt x="1174" y="1162"/>
                </a:lnTo>
                <a:lnTo>
                  <a:pt x="1177" y="1171"/>
                </a:lnTo>
                <a:lnTo>
                  <a:pt x="1179" y="1181"/>
                </a:lnTo>
                <a:lnTo>
                  <a:pt x="1186" y="1200"/>
                </a:lnTo>
                <a:lnTo>
                  <a:pt x="1190" y="1209"/>
                </a:lnTo>
                <a:lnTo>
                  <a:pt x="1193" y="1218"/>
                </a:lnTo>
                <a:lnTo>
                  <a:pt x="1202" y="1236"/>
                </a:lnTo>
                <a:lnTo>
                  <a:pt x="1209" y="1252"/>
                </a:lnTo>
                <a:lnTo>
                  <a:pt x="1229" y="1295"/>
                </a:lnTo>
                <a:lnTo>
                  <a:pt x="1242" y="1323"/>
                </a:lnTo>
                <a:lnTo>
                  <a:pt x="1251" y="1338"/>
                </a:lnTo>
                <a:lnTo>
                  <a:pt x="1259" y="1353"/>
                </a:lnTo>
                <a:lnTo>
                  <a:pt x="1269" y="1368"/>
                </a:lnTo>
                <a:lnTo>
                  <a:pt x="1278" y="1384"/>
                </a:lnTo>
                <a:lnTo>
                  <a:pt x="1288" y="1400"/>
                </a:lnTo>
                <a:lnTo>
                  <a:pt x="1300" y="1416"/>
                </a:lnTo>
                <a:close/>
              </a:path>
            </a:pathLst>
          </a:cu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zh-CN" altLang="zh-CN">
              <a:ea typeface="宋体" panose="02010600030101010101" pitchFamily="2" charset="-122"/>
            </a:endParaRPr>
          </a:p>
        </p:txBody>
      </p:sp>
      <p:sp>
        <p:nvSpPr>
          <p:cNvPr id="7" name="文本框 6">
            <a:extLst>
              <a:ext uri="{FF2B5EF4-FFF2-40B4-BE49-F238E27FC236}">
                <a16:creationId xmlns:a16="http://schemas.microsoft.com/office/drawing/2014/main" id="{9B76322E-8852-4057-BF17-5026B52B74A0}"/>
              </a:ext>
            </a:extLst>
          </p:cNvPr>
          <p:cNvSpPr txBox="1"/>
          <p:nvPr/>
        </p:nvSpPr>
        <p:spPr>
          <a:xfrm>
            <a:off x="4937586" y="2093176"/>
            <a:ext cx="1170320" cy="584775"/>
          </a:xfrm>
          <a:prstGeom prst="rect">
            <a:avLst/>
          </a:prstGeom>
          <a:noFill/>
        </p:spPr>
        <p:txBody>
          <a:bodyPr wrap="none" rtlCol="0">
            <a:spAutoFit/>
          </a:bodyPr>
          <a:lstStyle/>
          <a:p>
            <a:pPr algn="ctr">
              <a:buClr>
                <a:srgbClr val="2D97C8"/>
              </a:buClr>
            </a:pPr>
            <a:r>
              <a:rPr lang="ca-ES" sz="1600" b="1" dirty="0">
                <a:solidFill>
                  <a:schemeClr val="tx1">
                    <a:lumMod val="65000"/>
                    <a:lumOff val="35000"/>
                  </a:schemeClr>
                </a:solidFill>
                <a:latin typeface="+mn-ea"/>
                <a:cs typeface="Heiti SC Light" charset="-122"/>
              </a:rPr>
              <a:t>Attention</a:t>
            </a:r>
          </a:p>
          <a:p>
            <a:pPr algn="ctr">
              <a:buClr>
                <a:srgbClr val="2D97C8"/>
              </a:buClr>
            </a:pPr>
            <a:r>
              <a:rPr lang="zh-CN" altLang="en-US" sz="1600" b="1" dirty="0">
                <a:solidFill>
                  <a:schemeClr val="tx1">
                    <a:lumMod val="65000"/>
                    <a:lumOff val="35000"/>
                  </a:schemeClr>
                </a:solidFill>
                <a:latin typeface="+mn-ea"/>
                <a:cs typeface="Heiti SC Light" charset="-122"/>
              </a:rPr>
              <a:t>引起注意</a:t>
            </a:r>
            <a:endParaRPr lang="ca-ES" sz="1600" b="1" dirty="0">
              <a:solidFill>
                <a:schemeClr val="tx1">
                  <a:lumMod val="65000"/>
                  <a:lumOff val="35000"/>
                </a:schemeClr>
              </a:solidFill>
              <a:latin typeface="+mn-ea"/>
              <a:cs typeface="Heiti SC Light" charset="-122"/>
            </a:endParaRPr>
          </a:p>
        </p:txBody>
      </p:sp>
      <p:sp>
        <p:nvSpPr>
          <p:cNvPr id="8" name="文本框 7">
            <a:extLst>
              <a:ext uri="{FF2B5EF4-FFF2-40B4-BE49-F238E27FC236}">
                <a16:creationId xmlns:a16="http://schemas.microsoft.com/office/drawing/2014/main" id="{038E8788-34B3-4606-BE4D-871A0863542F}"/>
              </a:ext>
            </a:extLst>
          </p:cNvPr>
          <p:cNvSpPr txBox="1"/>
          <p:nvPr/>
        </p:nvSpPr>
        <p:spPr>
          <a:xfrm>
            <a:off x="6553296" y="2825257"/>
            <a:ext cx="1312860" cy="584775"/>
          </a:xfrm>
          <a:prstGeom prst="rect">
            <a:avLst/>
          </a:prstGeom>
          <a:noFill/>
        </p:spPr>
        <p:txBody>
          <a:bodyPr wrap="none" rtlCol="0">
            <a:spAutoFit/>
          </a:bodyPr>
          <a:lstStyle/>
          <a:p>
            <a:pPr algn="ctr">
              <a:buClr>
                <a:srgbClr val="2D97C8"/>
              </a:buClr>
            </a:pPr>
            <a:r>
              <a:rPr lang="en-US" altLang="zh-CN" sz="1600" b="1" dirty="0">
                <a:solidFill>
                  <a:schemeClr val="tx1">
                    <a:lumMod val="65000"/>
                    <a:lumOff val="35000"/>
                  </a:schemeClr>
                </a:solidFill>
                <a:latin typeface="+mn-ea"/>
                <a:cs typeface="Heiti SC Light" charset="-122"/>
              </a:rPr>
              <a:t>Interesting</a:t>
            </a:r>
          </a:p>
          <a:p>
            <a:pPr algn="ctr">
              <a:buClr>
                <a:srgbClr val="2D97C8"/>
              </a:buClr>
            </a:pPr>
            <a:r>
              <a:rPr lang="zh-CN" altLang="en-US" sz="1600" b="1" dirty="0">
                <a:solidFill>
                  <a:schemeClr val="tx1">
                    <a:lumMod val="65000"/>
                    <a:lumOff val="35000"/>
                  </a:schemeClr>
                </a:solidFill>
                <a:latin typeface="+mn-ea"/>
                <a:cs typeface="Heiti SC Light" charset="-122"/>
              </a:rPr>
              <a:t>产生兴趣</a:t>
            </a:r>
            <a:endParaRPr lang="ca-ES" sz="1600" b="1" dirty="0">
              <a:solidFill>
                <a:schemeClr val="tx1">
                  <a:lumMod val="65000"/>
                  <a:lumOff val="35000"/>
                </a:schemeClr>
              </a:solidFill>
              <a:latin typeface="+mn-ea"/>
              <a:cs typeface="Heiti SC Light" charset="-122"/>
            </a:endParaRPr>
          </a:p>
        </p:txBody>
      </p:sp>
      <p:sp>
        <p:nvSpPr>
          <p:cNvPr id="9" name="文本框 8">
            <a:extLst>
              <a:ext uri="{FF2B5EF4-FFF2-40B4-BE49-F238E27FC236}">
                <a16:creationId xmlns:a16="http://schemas.microsoft.com/office/drawing/2014/main" id="{1B000793-97A7-4714-AF1B-3946111937CD}"/>
              </a:ext>
            </a:extLst>
          </p:cNvPr>
          <p:cNvSpPr txBox="1"/>
          <p:nvPr/>
        </p:nvSpPr>
        <p:spPr>
          <a:xfrm>
            <a:off x="6598448" y="4326794"/>
            <a:ext cx="1005404" cy="584775"/>
          </a:xfrm>
          <a:prstGeom prst="rect">
            <a:avLst/>
          </a:prstGeom>
          <a:noFill/>
        </p:spPr>
        <p:txBody>
          <a:bodyPr wrap="none" rtlCol="0">
            <a:spAutoFit/>
          </a:bodyPr>
          <a:lstStyle/>
          <a:p>
            <a:pPr algn="ctr">
              <a:buClr>
                <a:srgbClr val="2D97C8"/>
              </a:buClr>
            </a:pPr>
            <a:r>
              <a:rPr lang="en-US" altLang="zh-CN" sz="1600" b="1" dirty="0">
                <a:solidFill>
                  <a:schemeClr val="bg1"/>
                </a:solidFill>
                <a:latin typeface="+mn-ea"/>
                <a:cs typeface="Heiti SC Light" charset="-122"/>
              </a:rPr>
              <a:t>Desire</a:t>
            </a:r>
          </a:p>
          <a:p>
            <a:pPr algn="ctr">
              <a:buClr>
                <a:srgbClr val="2D97C8"/>
              </a:buClr>
            </a:pPr>
            <a:r>
              <a:rPr lang="zh-CN" altLang="en-US" sz="1600" b="1" dirty="0">
                <a:solidFill>
                  <a:schemeClr val="bg1"/>
                </a:solidFill>
                <a:latin typeface="+mn-ea"/>
                <a:cs typeface="Heiti SC Light" charset="-122"/>
              </a:rPr>
              <a:t>产生欲望</a:t>
            </a:r>
            <a:endParaRPr lang="ca-ES" sz="1600" b="1" dirty="0">
              <a:solidFill>
                <a:schemeClr val="bg1"/>
              </a:solidFill>
              <a:latin typeface="+mn-ea"/>
              <a:cs typeface="Heiti SC Light" charset="-122"/>
            </a:endParaRPr>
          </a:p>
        </p:txBody>
      </p:sp>
      <p:sp>
        <p:nvSpPr>
          <p:cNvPr id="10" name="文本框 9">
            <a:extLst>
              <a:ext uri="{FF2B5EF4-FFF2-40B4-BE49-F238E27FC236}">
                <a16:creationId xmlns:a16="http://schemas.microsoft.com/office/drawing/2014/main" id="{6D9C495F-83C8-4D24-AC31-91F5BE7AADCB}"/>
              </a:ext>
            </a:extLst>
          </p:cNvPr>
          <p:cNvSpPr txBox="1"/>
          <p:nvPr/>
        </p:nvSpPr>
        <p:spPr>
          <a:xfrm>
            <a:off x="4812987" y="4696718"/>
            <a:ext cx="1513556" cy="584775"/>
          </a:xfrm>
          <a:prstGeom prst="rect">
            <a:avLst/>
          </a:prstGeom>
          <a:noFill/>
        </p:spPr>
        <p:txBody>
          <a:bodyPr wrap="none" rtlCol="0">
            <a:spAutoFit/>
          </a:bodyPr>
          <a:lstStyle/>
          <a:p>
            <a:pPr algn="ctr">
              <a:buClr>
                <a:srgbClr val="2D97C8"/>
              </a:buClr>
            </a:pPr>
            <a:r>
              <a:rPr lang="en-US" altLang="zh-CN" sz="1600" b="1" dirty="0">
                <a:solidFill>
                  <a:schemeClr val="bg1"/>
                </a:solidFill>
                <a:latin typeface="+mn-ea"/>
                <a:cs typeface="Heiti SC Light" charset="-122"/>
              </a:rPr>
              <a:t>Action</a:t>
            </a:r>
          </a:p>
          <a:p>
            <a:pPr algn="ctr">
              <a:buClr>
                <a:srgbClr val="2D97C8"/>
              </a:buClr>
            </a:pPr>
            <a:r>
              <a:rPr lang="zh-CN" altLang="en-US" sz="1600" b="1" dirty="0">
                <a:solidFill>
                  <a:schemeClr val="bg1"/>
                </a:solidFill>
                <a:latin typeface="+mn-ea"/>
                <a:cs typeface="Heiti SC Light" charset="-122"/>
              </a:rPr>
              <a:t>促使行为</a:t>
            </a:r>
            <a:r>
              <a:rPr lang="en-US" altLang="zh-CN" sz="1600" b="1" dirty="0">
                <a:solidFill>
                  <a:schemeClr val="bg1"/>
                </a:solidFill>
                <a:latin typeface="+mn-ea"/>
                <a:cs typeface="Heiti SC Light" charset="-122"/>
              </a:rPr>
              <a:t>/</a:t>
            </a:r>
            <a:r>
              <a:rPr lang="zh-CN" altLang="en-US" sz="1600" b="1" dirty="0">
                <a:solidFill>
                  <a:schemeClr val="bg1"/>
                </a:solidFill>
                <a:latin typeface="+mn-ea"/>
                <a:cs typeface="Heiti SC Light" charset="-122"/>
              </a:rPr>
              <a:t>购买</a:t>
            </a:r>
            <a:endParaRPr lang="ca-ES" sz="1600" b="1" dirty="0">
              <a:solidFill>
                <a:schemeClr val="bg1"/>
              </a:solidFill>
              <a:latin typeface="+mn-ea"/>
              <a:cs typeface="Heiti SC Light" charset="-122"/>
            </a:endParaRPr>
          </a:p>
        </p:txBody>
      </p:sp>
      <p:sp>
        <p:nvSpPr>
          <p:cNvPr id="11" name="文本框 10">
            <a:extLst>
              <a:ext uri="{FF2B5EF4-FFF2-40B4-BE49-F238E27FC236}">
                <a16:creationId xmlns:a16="http://schemas.microsoft.com/office/drawing/2014/main" id="{6E10FAEC-F206-47E3-84AF-2AD6DC01A274}"/>
              </a:ext>
            </a:extLst>
          </p:cNvPr>
          <p:cNvSpPr txBox="1"/>
          <p:nvPr/>
        </p:nvSpPr>
        <p:spPr>
          <a:xfrm>
            <a:off x="4095140" y="3182763"/>
            <a:ext cx="1394934" cy="584775"/>
          </a:xfrm>
          <a:prstGeom prst="rect">
            <a:avLst/>
          </a:prstGeom>
          <a:noFill/>
        </p:spPr>
        <p:txBody>
          <a:bodyPr wrap="none" rtlCol="0">
            <a:spAutoFit/>
          </a:bodyPr>
          <a:lstStyle/>
          <a:p>
            <a:pPr algn="ctr">
              <a:buClr>
                <a:srgbClr val="2D97C8"/>
              </a:buClr>
            </a:pPr>
            <a:r>
              <a:rPr lang="en-US" altLang="zh-CN" sz="1600" b="1" dirty="0">
                <a:solidFill>
                  <a:schemeClr val="bg1"/>
                </a:solidFill>
                <a:latin typeface="+mn-ea"/>
                <a:cs typeface="Heiti SC Light" charset="-122"/>
              </a:rPr>
              <a:t>Satisfaction</a:t>
            </a:r>
          </a:p>
          <a:p>
            <a:pPr algn="ctr">
              <a:buClr>
                <a:srgbClr val="2D97C8"/>
              </a:buClr>
            </a:pPr>
            <a:r>
              <a:rPr lang="zh-CN" altLang="en-US" sz="1600" b="1" dirty="0">
                <a:solidFill>
                  <a:schemeClr val="bg1"/>
                </a:solidFill>
                <a:latin typeface="+mn-ea"/>
                <a:cs typeface="Heiti SC Light" charset="-122"/>
              </a:rPr>
              <a:t>达到满意</a:t>
            </a:r>
            <a:endParaRPr lang="ca-ES" sz="1600" b="1" dirty="0">
              <a:solidFill>
                <a:schemeClr val="bg1"/>
              </a:solidFill>
              <a:latin typeface="+mn-ea"/>
              <a:cs typeface="Heiti SC Light" charset="-122"/>
            </a:endParaRPr>
          </a:p>
        </p:txBody>
      </p:sp>
      <p:sp>
        <p:nvSpPr>
          <p:cNvPr id="18" name="文本框 17">
            <a:extLst>
              <a:ext uri="{FF2B5EF4-FFF2-40B4-BE49-F238E27FC236}">
                <a16:creationId xmlns:a16="http://schemas.microsoft.com/office/drawing/2014/main" id="{C193779F-D801-41F3-8046-543E5840AD6C}"/>
              </a:ext>
            </a:extLst>
          </p:cNvPr>
          <p:cNvSpPr txBox="1"/>
          <p:nvPr/>
        </p:nvSpPr>
        <p:spPr>
          <a:xfrm>
            <a:off x="747136" y="2005609"/>
            <a:ext cx="1415772" cy="1015663"/>
          </a:xfrm>
          <a:prstGeom prst="rect">
            <a:avLst/>
          </a:prstGeom>
          <a:noFill/>
        </p:spPr>
        <p:txBody>
          <a:bodyPr wrap="none" rtlCol="0">
            <a:spAutoFit/>
          </a:bodyPr>
          <a:lstStyle>
            <a:defPPr>
              <a:defRPr lang="en-US"/>
            </a:defPPr>
            <a:lvl1pPr algn="ctr">
              <a:buClr>
                <a:srgbClr val="2D97C8"/>
              </a:buClr>
              <a:defRPr sz="1600" b="1">
                <a:solidFill>
                  <a:schemeClr val="tx1">
                    <a:lumMod val="65000"/>
                    <a:lumOff val="35000"/>
                  </a:schemeClr>
                </a:solidFill>
                <a:latin typeface="+mn-ea"/>
                <a:cs typeface="Heiti SC Light" charset="-122"/>
              </a:defRPr>
            </a:lvl1pPr>
          </a:lstStyle>
          <a:p>
            <a:r>
              <a:rPr lang="zh-CN" altLang="en-US" dirty="0"/>
              <a:t>小红书</a:t>
            </a:r>
            <a:endParaRPr lang="en-US" altLang="zh-CN" dirty="0"/>
          </a:p>
          <a:p>
            <a:endParaRPr lang="en-US" altLang="zh-CN" dirty="0"/>
          </a:p>
          <a:p>
            <a:r>
              <a:rPr lang="zh-CN" altLang="en-US" dirty="0"/>
              <a:t>微博</a:t>
            </a:r>
            <a:endParaRPr lang="en-US" altLang="zh-CN" dirty="0"/>
          </a:p>
          <a:p>
            <a:r>
              <a:rPr lang="zh-CN" altLang="en-US" sz="1200" dirty="0"/>
              <a:t>（有较多粉丝后）</a:t>
            </a:r>
            <a:endParaRPr lang="ca-ES" sz="1200" dirty="0"/>
          </a:p>
        </p:txBody>
      </p:sp>
      <p:sp>
        <p:nvSpPr>
          <p:cNvPr id="19" name="文本框 18">
            <a:extLst>
              <a:ext uri="{FF2B5EF4-FFF2-40B4-BE49-F238E27FC236}">
                <a16:creationId xmlns:a16="http://schemas.microsoft.com/office/drawing/2014/main" id="{28F41502-4065-4D07-87A1-B2238A024447}"/>
              </a:ext>
            </a:extLst>
          </p:cNvPr>
          <p:cNvSpPr txBox="1"/>
          <p:nvPr/>
        </p:nvSpPr>
        <p:spPr>
          <a:xfrm>
            <a:off x="9880201" y="3506162"/>
            <a:ext cx="1005403" cy="338554"/>
          </a:xfrm>
          <a:prstGeom prst="rect">
            <a:avLst/>
          </a:prstGeom>
          <a:noFill/>
        </p:spPr>
        <p:txBody>
          <a:bodyPr wrap="none" rtlCol="0">
            <a:spAutoFit/>
          </a:bodyPr>
          <a:lstStyle>
            <a:defPPr>
              <a:defRPr lang="en-US"/>
            </a:defPPr>
            <a:lvl1pPr algn="ctr">
              <a:buClr>
                <a:srgbClr val="2D97C8"/>
              </a:buClr>
              <a:defRPr sz="1600" b="1">
                <a:solidFill>
                  <a:schemeClr val="tx1">
                    <a:lumMod val="65000"/>
                    <a:lumOff val="35000"/>
                  </a:schemeClr>
                </a:solidFill>
                <a:latin typeface="+mn-ea"/>
                <a:cs typeface="Heiti SC Light" charset="-122"/>
              </a:defRPr>
            </a:lvl1pPr>
          </a:lstStyle>
          <a:p>
            <a:r>
              <a:rPr lang="zh-CN" altLang="en-US" dirty="0"/>
              <a:t>微博互动</a:t>
            </a:r>
            <a:endParaRPr lang="en-US" altLang="zh-CN" dirty="0"/>
          </a:p>
        </p:txBody>
      </p:sp>
      <p:sp>
        <p:nvSpPr>
          <p:cNvPr id="21" name="箭头: 右 20">
            <a:extLst>
              <a:ext uri="{FF2B5EF4-FFF2-40B4-BE49-F238E27FC236}">
                <a16:creationId xmlns:a16="http://schemas.microsoft.com/office/drawing/2014/main" id="{9CF76F0D-BBA0-4FE2-8913-A25F5764AD7C}"/>
              </a:ext>
            </a:extLst>
          </p:cNvPr>
          <p:cNvSpPr/>
          <p:nvPr/>
        </p:nvSpPr>
        <p:spPr>
          <a:xfrm>
            <a:off x="8312456" y="3117644"/>
            <a:ext cx="1479524" cy="1115591"/>
          </a:xfrm>
          <a:prstGeom prst="rightArrow">
            <a:avLst/>
          </a:prstGeom>
          <a:solidFill>
            <a:srgbClr val="E5F4FA"/>
          </a:solidFill>
          <a:ln w="14288" cap="flat">
            <a:noFill/>
            <a:prstDash val="solid"/>
            <a:miter lim="800000"/>
            <a:headEnd/>
            <a:tailEnd/>
          </a:ln>
        </p:spPr>
        <p:txBody>
          <a:bodyPr vert="horz" wrap="square" lIns="91440" tIns="288000" rIns="91440" bIns="45720" numCol="1" anchor="ctr" anchorCtr="0" compatLnSpc="1">
            <a:prstTxWarp prst="textNoShape">
              <a:avLst/>
            </a:prstTxWarp>
            <a:sp3d>
              <a:bevelT w="139700" h="0"/>
            </a:sp3d>
          </a:bodyPr>
          <a:lstStyle/>
          <a:p>
            <a:pPr algn="ctr"/>
            <a:endParaRPr lang="ca-ES" sz="1500" b="1" dirty="0">
              <a:solidFill>
                <a:srgbClr val="646464"/>
              </a:solidFill>
              <a:latin typeface="Arial"/>
              <a:cs typeface="Arial" charset="0"/>
            </a:endParaRPr>
          </a:p>
        </p:txBody>
      </p:sp>
      <p:sp>
        <p:nvSpPr>
          <p:cNvPr id="22" name="矩形 21">
            <a:extLst>
              <a:ext uri="{FF2B5EF4-FFF2-40B4-BE49-F238E27FC236}">
                <a16:creationId xmlns:a16="http://schemas.microsoft.com/office/drawing/2014/main" id="{2F7D35C3-710C-4491-9109-A166F8DEEE34}"/>
              </a:ext>
            </a:extLst>
          </p:cNvPr>
          <p:cNvSpPr/>
          <p:nvPr/>
        </p:nvSpPr>
        <p:spPr>
          <a:xfrm>
            <a:off x="3657600" y="1202076"/>
            <a:ext cx="4506680" cy="484940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3" name="文本框 22">
            <a:extLst>
              <a:ext uri="{FF2B5EF4-FFF2-40B4-BE49-F238E27FC236}">
                <a16:creationId xmlns:a16="http://schemas.microsoft.com/office/drawing/2014/main" id="{8030E592-CAB7-4CA3-8A79-806A36EF7D68}"/>
              </a:ext>
            </a:extLst>
          </p:cNvPr>
          <p:cNvSpPr txBox="1"/>
          <p:nvPr/>
        </p:nvSpPr>
        <p:spPr>
          <a:xfrm>
            <a:off x="3657600" y="1234939"/>
            <a:ext cx="595035" cy="338554"/>
          </a:xfrm>
          <a:prstGeom prst="rect">
            <a:avLst/>
          </a:prstGeom>
          <a:noFill/>
        </p:spPr>
        <p:txBody>
          <a:bodyPr wrap="none" rtlCol="0">
            <a:spAutoFit/>
          </a:bodyPr>
          <a:lstStyle>
            <a:defPPr>
              <a:defRPr lang="en-US"/>
            </a:defPPr>
            <a:lvl1pPr algn="ctr">
              <a:buClr>
                <a:srgbClr val="2D97C8"/>
              </a:buClr>
              <a:defRPr sz="1600" b="1">
                <a:solidFill>
                  <a:schemeClr val="tx1">
                    <a:lumMod val="65000"/>
                    <a:lumOff val="35000"/>
                  </a:schemeClr>
                </a:solidFill>
                <a:latin typeface="+mn-ea"/>
                <a:cs typeface="Heiti SC Light" charset="-122"/>
              </a:defRPr>
            </a:lvl1pPr>
          </a:lstStyle>
          <a:p>
            <a:r>
              <a:rPr lang="zh-CN" altLang="en-US" u="sng" dirty="0"/>
              <a:t>微信</a:t>
            </a:r>
            <a:endParaRPr lang="en-US" altLang="zh-CN" u="sng" dirty="0"/>
          </a:p>
        </p:txBody>
      </p:sp>
      <p:sp>
        <p:nvSpPr>
          <p:cNvPr id="25" name="文本框 24">
            <a:extLst>
              <a:ext uri="{FF2B5EF4-FFF2-40B4-BE49-F238E27FC236}">
                <a16:creationId xmlns:a16="http://schemas.microsoft.com/office/drawing/2014/main" id="{A64F41DC-BE48-40A7-98FB-07A0291C491E}"/>
              </a:ext>
            </a:extLst>
          </p:cNvPr>
          <p:cNvSpPr txBox="1"/>
          <p:nvPr/>
        </p:nvSpPr>
        <p:spPr>
          <a:xfrm>
            <a:off x="5514976" y="3392764"/>
            <a:ext cx="1005403" cy="584775"/>
          </a:xfrm>
          <a:prstGeom prst="rect">
            <a:avLst/>
          </a:prstGeom>
          <a:noFill/>
        </p:spPr>
        <p:txBody>
          <a:bodyPr wrap="none" rtlCol="0">
            <a:spAutoFit/>
          </a:bodyPr>
          <a:lstStyle>
            <a:defPPr>
              <a:defRPr lang="en-US"/>
            </a:defPPr>
            <a:lvl1pPr algn="ctr">
              <a:buClr>
                <a:srgbClr val="2D97C8"/>
              </a:buClr>
              <a:defRPr sz="1600" b="1">
                <a:solidFill>
                  <a:schemeClr val="tx1">
                    <a:lumMod val="65000"/>
                    <a:lumOff val="35000"/>
                  </a:schemeClr>
                </a:solidFill>
                <a:latin typeface="+mn-ea"/>
                <a:cs typeface="Heiti SC Light" charset="-122"/>
              </a:defRPr>
            </a:lvl1pPr>
          </a:lstStyle>
          <a:p>
            <a:r>
              <a:rPr lang="zh-CN" altLang="en-US" dirty="0"/>
              <a:t>持续曝光</a:t>
            </a:r>
            <a:endParaRPr lang="en-US" altLang="zh-CN" dirty="0"/>
          </a:p>
          <a:p>
            <a:r>
              <a:rPr lang="zh-CN" altLang="en-US" dirty="0"/>
              <a:t>活动参加</a:t>
            </a:r>
            <a:endParaRPr lang="ca-ES" dirty="0"/>
          </a:p>
        </p:txBody>
      </p:sp>
    </p:spTree>
    <p:extLst>
      <p:ext uri="{BB962C8B-B14F-4D97-AF65-F5344CB8AC3E}">
        <p14:creationId xmlns:p14="http://schemas.microsoft.com/office/powerpoint/2010/main" val="99092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46</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dirty="0"/>
          </a:p>
        </p:txBody>
      </p:sp>
      <p:sp>
        <p:nvSpPr>
          <p:cNvPr id="13" name="标题 12">
            <a:extLst>
              <a:ext uri="{FF2B5EF4-FFF2-40B4-BE49-F238E27FC236}">
                <a16:creationId xmlns:a16="http://schemas.microsoft.com/office/drawing/2014/main" id="{8732C499-6492-4663-9B7D-21815CD468EA}"/>
              </a:ext>
            </a:extLst>
          </p:cNvPr>
          <p:cNvSpPr>
            <a:spLocks noGrp="1"/>
          </p:cNvSpPr>
          <p:nvPr>
            <p:ph type="title"/>
          </p:nvPr>
        </p:nvSpPr>
        <p:spPr>
          <a:xfrm>
            <a:off x="601433" y="438604"/>
            <a:ext cx="10688217" cy="460800"/>
          </a:xfrm>
        </p:spPr>
        <p:txBody>
          <a:bodyPr>
            <a:normAutofit/>
          </a:bodyPr>
          <a:lstStyle/>
          <a:p>
            <a:r>
              <a:rPr lang="zh-CN" altLang="en-US" dirty="0"/>
              <a:t>为什么选择首先建立小红书渠道？</a:t>
            </a:r>
            <a:endParaRPr lang="ca-ES" dirty="0"/>
          </a:p>
        </p:txBody>
      </p:sp>
      <p:pic>
        <p:nvPicPr>
          <p:cNvPr id="38" name="图片 37">
            <a:extLst>
              <a:ext uri="{FF2B5EF4-FFF2-40B4-BE49-F238E27FC236}">
                <a16:creationId xmlns:a16="http://schemas.microsoft.com/office/drawing/2014/main" id="{421F7D1A-97B1-433A-BCD6-B73794500A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00675" y="1224062"/>
            <a:ext cx="568551" cy="576201"/>
          </a:xfrm>
          <a:prstGeom prst="rect">
            <a:avLst/>
          </a:prstGeom>
        </p:spPr>
      </p:pic>
      <p:pic>
        <p:nvPicPr>
          <p:cNvPr id="39" name="图片 38">
            <a:extLst>
              <a:ext uri="{FF2B5EF4-FFF2-40B4-BE49-F238E27FC236}">
                <a16:creationId xmlns:a16="http://schemas.microsoft.com/office/drawing/2014/main" id="{1309BC78-CAB4-4044-BE07-5DE7CB8863B0}"/>
              </a:ext>
            </a:extLst>
          </p:cNvPr>
          <p:cNvPicPr>
            <a:picLocks noChangeAspect="1"/>
          </p:cNvPicPr>
          <p:nvPr/>
        </p:nvPicPr>
        <p:blipFill>
          <a:blip r:embed="rId4"/>
          <a:stretch>
            <a:fillRect/>
          </a:stretch>
        </p:blipFill>
        <p:spPr>
          <a:xfrm>
            <a:off x="4270665" y="1215729"/>
            <a:ext cx="592867" cy="592867"/>
          </a:xfrm>
          <a:prstGeom prst="rect">
            <a:avLst/>
          </a:prstGeom>
        </p:spPr>
      </p:pic>
      <p:cxnSp>
        <p:nvCxnSpPr>
          <p:cNvPr id="46" name="直接连接符 45">
            <a:extLst>
              <a:ext uri="{FF2B5EF4-FFF2-40B4-BE49-F238E27FC236}">
                <a16:creationId xmlns:a16="http://schemas.microsoft.com/office/drawing/2014/main" id="{0715302A-22CA-4B3A-896C-3491B40F1AB6}"/>
              </a:ext>
            </a:extLst>
          </p:cNvPr>
          <p:cNvCxnSpPr/>
          <p:nvPr/>
        </p:nvCxnSpPr>
        <p:spPr>
          <a:xfrm>
            <a:off x="760288" y="3120534"/>
            <a:ext cx="102330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97B2C73-AA5E-41D0-AA86-0865925C54E2}"/>
              </a:ext>
            </a:extLst>
          </p:cNvPr>
          <p:cNvCxnSpPr/>
          <p:nvPr/>
        </p:nvCxnSpPr>
        <p:spPr>
          <a:xfrm>
            <a:off x="760288" y="4636524"/>
            <a:ext cx="102330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F215CBBC-2103-47CA-8F94-3CBECA6DD395}"/>
              </a:ext>
            </a:extLst>
          </p:cNvPr>
          <p:cNvGrpSpPr/>
          <p:nvPr/>
        </p:nvGrpSpPr>
        <p:grpSpPr>
          <a:xfrm>
            <a:off x="695950" y="1914488"/>
            <a:ext cx="10501298" cy="896102"/>
            <a:chOff x="695950" y="3058827"/>
            <a:chExt cx="10501298" cy="896102"/>
          </a:xfrm>
        </p:grpSpPr>
        <p:sp>
          <p:nvSpPr>
            <p:cNvPr id="34" name="文本框 33">
              <a:extLst>
                <a:ext uri="{FF2B5EF4-FFF2-40B4-BE49-F238E27FC236}">
                  <a16:creationId xmlns:a16="http://schemas.microsoft.com/office/drawing/2014/main" id="{72EE4DF1-31EC-4777-85C8-59A301596629}"/>
                </a:ext>
              </a:extLst>
            </p:cNvPr>
            <p:cNvSpPr txBox="1"/>
            <p:nvPr/>
          </p:nvSpPr>
          <p:spPr>
            <a:xfrm>
              <a:off x="3101212" y="3180702"/>
              <a:ext cx="3667874" cy="738664"/>
            </a:xfrm>
            <a:prstGeom prst="rect">
              <a:avLst/>
            </a:prstGeom>
            <a:noFill/>
          </p:spPr>
          <p:txBody>
            <a:bodyPr wrap="square" rtlCol="0">
              <a:spAutoFit/>
            </a:bodyPr>
            <a:lstStyle/>
            <a:p>
              <a:pPr>
                <a:buClr>
                  <a:srgbClr val="2D97C8"/>
                </a:buClr>
              </a:pPr>
              <a:r>
                <a:rPr lang="zh-CN" altLang="en-US" sz="1400" dirty="0">
                  <a:latin typeface="+mn-ea"/>
                  <a:cs typeface="Heiti SC Light" charset="-122"/>
                </a:rPr>
                <a:t>用户人群集中在</a:t>
              </a:r>
              <a:r>
                <a:rPr lang="en-US" altLang="zh-CN" sz="1400" dirty="0">
                  <a:latin typeface="+mn-ea"/>
                  <a:cs typeface="Heiti SC Light" charset="-122"/>
                </a:rPr>
                <a:t>20~40</a:t>
              </a:r>
              <a:r>
                <a:rPr lang="zh-CN" altLang="en-US" sz="1400" dirty="0">
                  <a:latin typeface="+mn-ea"/>
                  <a:cs typeface="Heiti SC Light" charset="-122"/>
                </a:rPr>
                <a:t>岁之间，多数用户集中在经济发达地区，有较强的识别能力和购买能力，对价格敏感度小</a:t>
              </a:r>
              <a:endParaRPr lang="en-US" altLang="zh-CN" sz="1400" dirty="0">
                <a:latin typeface="+mn-ea"/>
                <a:cs typeface="Heiti SC Light" charset="-122"/>
              </a:endParaRPr>
            </a:p>
          </p:txBody>
        </p:sp>
        <p:sp>
          <p:nvSpPr>
            <p:cNvPr id="35" name="文本框 34">
              <a:extLst>
                <a:ext uri="{FF2B5EF4-FFF2-40B4-BE49-F238E27FC236}">
                  <a16:creationId xmlns:a16="http://schemas.microsoft.com/office/drawing/2014/main" id="{9DF056DC-61AF-4F79-B454-0CF65EDB60E7}"/>
                </a:ext>
              </a:extLst>
            </p:cNvPr>
            <p:cNvSpPr txBox="1"/>
            <p:nvPr/>
          </p:nvSpPr>
          <p:spPr>
            <a:xfrm>
              <a:off x="7529374" y="3180702"/>
              <a:ext cx="3667874"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用户分布广、基数大</a:t>
              </a:r>
              <a:endParaRPr lang="en-US" altLang="zh-CN" sz="1400" dirty="0">
                <a:latin typeface="+mn-ea"/>
                <a:cs typeface="Heiti SC Light" charset="-122"/>
              </a:endParaRPr>
            </a:p>
            <a:p>
              <a:pPr>
                <a:buClr>
                  <a:srgbClr val="2D97C8"/>
                </a:buClr>
              </a:pPr>
              <a:r>
                <a:rPr lang="zh-CN" altLang="en-US" sz="1400" dirty="0">
                  <a:latin typeface="+mn-ea"/>
                  <a:cs typeface="Heiti SC Light" charset="-122"/>
                </a:rPr>
                <a:t>较难实现精准推广</a:t>
              </a:r>
              <a:endParaRPr lang="en-US" altLang="zh-CN" sz="1400" dirty="0">
                <a:latin typeface="+mn-ea"/>
                <a:cs typeface="Heiti SC Light" charset="-122"/>
              </a:endParaRPr>
            </a:p>
          </p:txBody>
        </p:sp>
        <p:sp>
          <p:nvSpPr>
            <p:cNvPr id="44" name="文本框 43">
              <a:extLst>
                <a:ext uri="{FF2B5EF4-FFF2-40B4-BE49-F238E27FC236}">
                  <a16:creationId xmlns:a16="http://schemas.microsoft.com/office/drawing/2014/main" id="{EA2818BD-499F-4CE2-B863-A7B025DD8A80}"/>
                </a:ext>
              </a:extLst>
            </p:cNvPr>
            <p:cNvSpPr txBox="1"/>
            <p:nvPr/>
          </p:nvSpPr>
          <p:spPr>
            <a:xfrm>
              <a:off x="695950" y="3317712"/>
              <a:ext cx="1005403" cy="338554"/>
            </a:xfrm>
            <a:prstGeom prst="rect">
              <a:avLst/>
            </a:prstGeom>
            <a:noFill/>
          </p:spPr>
          <p:txBody>
            <a:bodyPr wrap="none" rtlCol="0">
              <a:spAutoFit/>
            </a:bodyPr>
            <a:lstStyle/>
            <a:p>
              <a:pPr>
                <a:buClr>
                  <a:srgbClr val="2D97C8"/>
                </a:buClr>
              </a:pPr>
              <a:r>
                <a:rPr lang="zh-CN" altLang="en-US" sz="1600" b="1" u="sng" dirty="0">
                  <a:latin typeface="+mn-ea"/>
                  <a:cs typeface="Heiti SC Light" charset="-122"/>
                </a:rPr>
                <a:t>用户特点</a:t>
              </a:r>
              <a:endParaRPr lang="ca-ES" sz="1600" b="1" u="sng" dirty="0">
                <a:latin typeface="+mn-ea"/>
                <a:cs typeface="Heiti SC Light" charset="-122"/>
              </a:endParaRPr>
            </a:p>
          </p:txBody>
        </p:sp>
        <p:sp>
          <p:nvSpPr>
            <p:cNvPr id="49" name="矩形 48">
              <a:extLst>
                <a:ext uri="{FF2B5EF4-FFF2-40B4-BE49-F238E27FC236}">
                  <a16:creationId xmlns:a16="http://schemas.microsoft.com/office/drawing/2014/main" id="{99B9038E-E737-4BEB-BEF3-AB8120FE919C}"/>
                </a:ext>
              </a:extLst>
            </p:cNvPr>
            <p:cNvSpPr/>
            <p:nvPr/>
          </p:nvSpPr>
          <p:spPr>
            <a:xfrm>
              <a:off x="1730365" y="3058827"/>
              <a:ext cx="1208924" cy="8961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51" name="Freeform 33">
              <a:extLst>
                <a:ext uri="{FF2B5EF4-FFF2-40B4-BE49-F238E27FC236}">
                  <a16:creationId xmlns:a16="http://schemas.microsoft.com/office/drawing/2014/main" id="{903A45FF-6464-4737-82DC-B21FF9DA08FE}"/>
                </a:ext>
              </a:extLst>
            </p:cNvPr>
            <p:cNvSpPr>
              <a:spLocks noEditPoints="1"/>
            </p:cNvSpPr>
            <p:nvPr/>
          </p:nvSpPr>
          <p:spPr bwMode="auto">
            <a:xfrm>
              <a:off x="1954942" y="3124107"/>
              <a:ext cx="759769" cy="738897"/>
            </a:xfrm>
            <a:custGeom>
              <a:avLst/>
              <a:gdLst>
                <a:gd name="T0" fmla="*/ 152 w 228"/>
                <a:gd name="T1" fmla="*/ 113 h 222"/>
                <a:gd name="T2" fmla="*/ 114 w 228"/>
                <a:gd name="T3" fmla="*/ 151 h 222"/>
                <a:gd name="T4" fmla="*/ 76 w 228"/>
                <a:gd name="T5" fmla="*/ 113 h 222"/>
                <a:gd name="T6" fmla="*/ 114 w 228"/>
                <a:gd name="T7" fmla="*/ 76 h 222"/>
                <a:gd name="T8" fmla="*/ 152 w 228"/>
                <a:gd name="T9" fmla="*/ 113 h 222"/>
                <a:gd name="T10" fmla="*/ 172 w 228"/>
                <a:gd name="T11" fmla="*/ 205 h 222"/>
                <a:gd name="T12" fmla="*/ 131 w 228"/>
                <a:gd name="T13" fmla="*/ 163 h 222"/>
                <a:gd name="T14" fmla="*/ 97 w 228"/>
                <a:gd name="T15" fmla="*/ 163 h 222"/>
                <a:gd name="T16" fmla="*/ 56 w 228"/>
                <a:gd name="T17" fmla="*/ 205 h 222"/>
                <a:gd name="T18" fmla="*/ 56 w 228"/>
                <a:gd name="T19" fmla="*/ 222 h 222"/>
                <a:gd name="T20" fmla="*/ 172 w 228"/>
                <a:gd name="T21" fmla="*/ 222 h 222"/>
                <a:gd name="T22" fmla="*/ 172 w 228"/>
                <a:gd name="T23" fmla="*/ 205 h 222"/>
                <a:gd name="T24" fmla="*/ 141 w 228"/>
                <a:gd name="T25" fmla="*/ 28 h 222"/>
                <a:gd name="T26" fmla="*/ 116 w 228"/>
                <a:gd name="T27" fmla="*/ 0 h 222"/>
                <a:gd name="T28" fmla="*/ 90 w 228"/>
                <a:gd name="T29" fmla="*/ 28 h 222"/>
                <a:gd name="T30" fmla="*/ 94 w 228"/>
                <a:gd name="T31" fmla="*/ 32 h 222"/>
                <a:gd name="T32" fmla="*/ 109 w 228"/>
                <a:gd name="T33" fmla="*/ 16 h 222"/>
                <a:gd name="T34" fmla="*/ 109 w 228"/>
                <a:gd name="T35" fmla="*/ 63 h 222"/>
                <a:gd name="T36" fmla="*/ 122 w 228"/>
                <a:gd name="T37" fmla="*/ 63 h 222"/>
                <a:gd name="T38" fmla="*/ 122 w 228"/>
                <a:gd name="T39" fmla="*/ 16 h 222"/>
                <a:gd name="T40" fmla="*/ 137 w 228"/>
                <a:gd name="T41" fmla="*/ 32 h 222"/>
                <a:gd name="T42" fmla="*/ 141 w 228"/>
                <a:gd name="T43" fmla="*/ 28 h 222"/>
                <a:gd name="T44" fmla="*/ 200 w 228"/>
                <a:gd name="T45" fmla="*/ 139 h 222"/>
                <a:gd name="T46" fmla="*/ 228 w 228"/>
                <a:gd name="T47" fmla="*/ 113 h 222"/>
                <a:gd name="T48" fmla="*/ 200 w 228"/>
                <a:gd name="T49" fmla="*/ 87 h 222"/>
                <a:gd name="T50" fmla="*/ 196 w 228"/>
                <a:gd name="T51" fmla="*/ 92 h 222"/>
                <a:gd name="T52" fmla="*/ 212 w 228"/>
                <a:gd name="T53" fmla="*/ 107 h 222"/>
                <a:gd name="T54" fmla="*/ 165 w 228"/>
                <a:gd name="T55" fmla="*/ 107 h 222"/>
                <a:gd name="T56" fmla="*/ 165 w 228"/>
                <a:gd name="T57" fmla="*/ 120 h 222"/>
                <a:gd name="T58" fmla="*/ 212 w 228"/>
                <a:gd name="T59" fmla="*/ 120 h 222"/>
                <a:gd name="T60" fmla="*/ 196 w 228"/>
                <a:gd name="T61" fmla="*/ 134 h 222"/>
                <a:gd name="T62" fmla="*/ 200 w 228"/>
                <a:gd name="T63" fmla="*/ 139 h 222"/>
                <a:gd name="T64" fmla="*/ 32 w 228"/>
                <a:gd name="T65" fmla="*/ 134 h 222"/>
                <a:gd name="T66" fmla="*/ 16 w 228"/>
                <a:gd name="T67" fmla="*/ 120 h 222"/>
                <a:gd name="T68" fmla="*/ 63 w 228"/>
                <a:gd name="T69" fmla="*/ 120 h 222"/>
                <a:gd name="T70" fmla="*/ 63 w 228"/>
                <a:gd name="T71" fmla="*/ 107 h 222"/>
                <a:gd name="T72" fmla="*/ 16 w 228"/>
                <a:gd name="T73" fmla="*/ 107 h 222"/>
                <a:gd name="T74" fmla="*/ 32 w 228"/>
                <a:gd name="T75" fmla="*/ 92 h 222"/>
                <a:gd name="T76" fmla="*/ 28 w 228"/>
                <a:gd name="T77" fmla="*/ 87 h 222"/>
                <a:gd name="T78" fmla="*/ 0 w 228"/>
                <a:gd name="T79" fmla="*/ 113 h 222"/>
                <a:gd name="T80" fmla="*/ 28 w 228"/>
                <a:gd name="T81" fmla="*/ 139 h 222"/>
                <a:gd name="T82" fmla="*/ 32 w 228"/>
                <a:gd name="T83"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222">
                  <a:moveTo>
                    <a:pt x="152" y="113"/>
                  </a:moveTo>
                  <a:cubicBezTo>
                    <a:pt x="152" y="134"/>
                    <a:pt x="135" y="151"/>
                    <a:pt x="114" y="151"/>
                  </a:cubicBezTo>
                  <a:cubicBezTo>
                    <a:pt x="93" y="151"/>
                    <a:pt x="76" y="134"/>
                    <a:pt x="76" y="113"/>
                  </a:cubicBezTo>
                  <a:cubicBezTo>
                    <a:pt x="76" y="92"/>
                    <a:pt x="93" y="76"/>
                    <a:pt x="114" y="76"/>
                  </a:cubicBezTo>
                  <a:cubicBezTo>
                    <a:pt x="135" y="76"/>
                    <a:pt x="152" y="92"/>
                    <a:pt x="152" y="113"/>
                  </a:cubicBezTo>
                  <a:close/>
                  <a:moveTo>
                    <a:pt x="172" y="205"/>
                  </a:moveTo>
                  <a:cubicBezTo>
                    <a:pt x="172" y="182"/>
                    <a:pt x="154" y="163"/>
                    <a:pt x="131" y="163"/>
                  </a:cubicBezTo>
                  <a:cubicBezTo>
                    <a:pt x="97" y="163"/>
                    <a:pt x="97" y="163"/>
                    <a:pt x="97" y="163"/>
                  </a:cubicBezTo>
                  <a:cubicBezTo>
                    <a:pt x="74" y="163"/>
                    <a:pt x="56" y="182"/>
                    <a:pt x="56" y="205"/>
                  </a:cubicBezTo>
                  <a:cubicBezTo>
                    <a:pt x="56" y="222"/>
                    <a:pt x="56" y="222"/>
                    <a:pt x="56" y="222"/>
                  </a:cubicBezTo>
                  <a:cubicBezTo>
                    <a:pt x="172" y="222"/>
                    <a:pt x="172" y="222"/>
                    <a:pt x="172" y="222"/>
                  </a:cubicBezTo>
                  <a:lnTo>
                    <a:pt x="172" y="205"/>
                  </a:lnTo>
                  <a:close/>
                  <a:moveTo>
                    <a:pt x="141" y="28"/>
                  </a:moveTo>
                  <a:cubicBezTo>
                    <a:pt x="116" y="0"/>
                    <a:pt x="116" y="0"/>
                    <a:pt x="116" y="0"/>
                  </a:cubicBezTo>
                  <a:cubicBezTo>
                    <a:pt x="90" y="28"/>
                    <a:pt x="90" y="28"/>
                    <a:pt x="90" y="28"/>
                  </a:cubicBezTo>
                  <a:cubicBezTo>
                    <a:pt x="94" y="32"/>
                    <a:pt x="94" y="32"/>
                    <a:pt x="94" y="32"/>
                  </a:cubicBezTo>
                  <a:cubicBezTo>
                    <a:pt x="109" y="16"/>
                    <a:pt x="109" y="16"/>
                    <a:pt x="109" y="16"/>
                  </a:cubicBezTo>
                  <a:cubicBezTo>
                    <a:pt x="109" y="63"/>
                    <a:pt x="109" y="63"/>
                    <a:pt x="109" y="63"/>
                  </a:cubicBezTo>
                  <a:cubicBezTo>
                    <a:pt x="122" y="63"/>
                    <a:pt x="122" y="63"/>
                    <a:pt x="122" y="63"/>
                  </a:cubicBezTo>
                  <a:cubicBezTo>
                    <a:pt x="122" y="16"/>
                    <a:pt x="122" y="16"/>
                    <a:pt x="122" y="16"/>
                  </a:cubicBezTo>
                  <a:cubicBezTo>
                    <a:pt x="137" y="32"/>
                    <a:pt x="137" y="32"/>
                    <a:pt x="137" y="32"/>
                  </a:cubicBezTo>
                  <a:lnTo>
                    <a:pt x="141" y="28"/>
                  </a:lnTo>
                  <a:close/>
                  <a:moveTo>
                    <a:pt x="200" y="139"/>
                  </a:moveTo>
                  <a:cubicBezTo>
                    <a:pt x="228" y="113"/>
                    <a:pt x="228" y="113"/>
                    <a:pt x="228" y="113"/>
                  </a:cubicBezTo>
                  <a:cubicBezTo>
                    <a:pt x="200" y="87"/>
                    <a:pt x="200" y="87"/>
                    <a:pt x="200" y="87"/>
                  </a:cubicBezTo>
                  <a:cubicBezTo>
                    <a:pt x="196" y="92"/>
                    <a:pt x="196" y="92"/>
                    <a:pt x="196" y="92"/>
                  </a:cubicBezTo>
                  <a:cubicBezTo>
                    <a:pt x="212" y="107"/>
                    <a:pt x="212" y="107"/>
                    <a:pt x="212" y="107"/>
                  </a:cubicBezTo>
                  <a:cubicBezTo>
                    <a:pt x="165" y="107"/>
                    <a:pt x="165" y="107"/>
                    <a:pt x="165" y="107"/>
                  </a:cubicBezTo>
                  <a:cubicBezTo>
                    <a:pt x="165" y="120"/>
                    <a:pt x="165" y="120"/>
                    <a:pt x="165" y="120"/>
                  </a:cubicBezTo>
                  <a:cubicBezTo>
                    <a:pt x="212" y="120"/>
                    <a:pt x="212" y="120"/>
                    <a:pt x="212" y="120"/>
                  </a:cubicBezTo>
                  <a:cubicBezTo>
                    <a:pt x="196" y="134"/>
                    <a:pt x="196" y="134"/>
                    <a:pt x="196" y="134"/>
                  </a:cubicBezTo>
                  <a:lnTo>
                    <a:pt x="200" y="139"/>
                  </a:lnTo>
                  <a:close/>
                  <a:moveTo>
                    <a:pt x="32" y="134"/>
                  </a:moveTo>
                  <a:cubicBezTo>
                    <a:pt x="16" y="120"/>
                    <a:pt x="16" y="120"/>
                    <a:pt x="16" y="120"/>
                  </a:cubicBezTo>
                  <a:cubicBezTo>
                    <a:pt x="63" y="120"/>
                    <a:pt x="63" y="120"/>
                    <a:pt x="63" y="120"/>
                  </a:cubicBezTo>
                  <a:cubicBezTo>
                    <a:pt x="63" y="107"/>
                    <a:pt x="63" y="107"/>
                    <a:pt x="63" y="107"/>
                  </a:cubicBezTo>
                  <a:cubicBezTo>
                    <a:pt x="16" y="107"/>
                    <a:pt x="16" y="107"/>
                    <a:pt x="16" y="107"/>
                  </a:cubicBezTo>
                  <a:cubicBezTo>
                    <a:pt x="32" y="92"/>
                    <a:pt x="32" y="92"/>
                    <a:pt x="32" y="92"/>
                  </a:cubicBezTo>
                  <a:cubicBezTo>
                    <a:pt x="28" y="87"/>
                    <a:pt x="28" y="87"/>
                    <a:pt x="28" y="87"/>
                  </a:cubicBezTo>
                  <a:cubicBezTo>
                    <a:pt x="0" y="113"/>
                    <a:pt x="0" y="113"/>
                    <a:pt x="0" y="113"/>
                  </a:cubicBezTo>
                  <a:cubicBezTo>
                    <a:pt x="28" y="139"/>
                    <a:pt x="28" y="139"/>
                    <a:pt x="28" y="139"/>
                  </a:cubicBezTo>
                  <a:lnTo>
                    <a:pt x="32" y="134"/>
                  </a:ln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grpSp>
      <p:grpSp>
        <p:nvGrpSpPr>
          <p:cNvPr id="60" name="组合 59">
            <a:extLst>
              <a:ext uri="{FF2B5EF4-FFF2-40B4-BE49-F238E27FC236}">
                <a16:creationId xmlns:a16="http://schemas.microsoft.com/office/drawing/2014/main" id="{F2300A2F-DDF3-458E-B8FD-DB3DA22C20F0}"/>
              </a:ext>
            </a:extLst>
          </p:cNvPr>
          <p:cNvGrpSpPr/>
          <p:nvPr/>
        </p:nvGrpSpPr>
        <p:grpSpPr>
          <a:xfrm>
            <a:off x="695950" y="4946468"/>
            <a:ext cx="10495201" cy="896102"/>
            <a:chOff x="695950" y="4613809"/>
            <a:chExt cx="10495201" cy="896102"/>
          </a:xfrm>
        </p:grpSpPr>
        <p:sp>
          <p:nvSpPr>
            <p:cNvPr id="36" name="文本框 35">
              <a:extLst>
                <a:ext uri="{FF2B5EF4-FFF2-40B4-BE49-F238E27FC236}">
                  <a16:creationId xmlns:a16="http://schemas.microsoft.com/office/drawing/2014/main" id="{AA2E6252-A20F-464B-A46E-F1E71B0790F8}"/>
                </a:ext>
              </a:extLst>
            </p:cNvPr>
            <p:cNvSpPr txBox="1"/>
            <p:nvPr/>
          </p:nvSpPr>
          <p:spPr>
            <a:xfrm>
              <a:off x="3095115" y="4709846"/>
              <a:ext cx="3667874" cy="738664"/>
            </a:xfrm>
            <a:prstGeom prst="rect">
              <a:avLst/>
            </a:prstGeom>
            <a:noFill/>
          </p:spPr>
          <p:txBody>
            <a:bodyPr wrap="square" rtlCol="0">
              <a:spAutoFit/>
            </a:bodyPr>
            <a:lstStyle/>
            <a:p>
              <a:pPr>
                <a:buClr>
                  <a:srgbClr val="2D97C8"/>
                </a:buClr>
              </a:pPr>
              <a:r>
                <a:rPr lang="zh-CN" altLang="en-US" sz="1400" dirty="0">
                  <a:latin typeface="+mn-ea"/>
                  <a:cs typeface="Heiti SC Light" charset="-122"/>
                </a:rPr>
                <a:t>多“种草”、“攻略”内容，较容易通过高质量文章转化用户；通过关键词等，可精准触达；内容互动性强</a:t>
              </a:r>
              <a:endParaRPr lang="en-US" altLang="zh-CN" sz="1400" dirty="0">
                <a:latin typeface="+mn-ea"/>
                <a:cs typeface="Heiti SC Light" charset="-122"/>
              </a:endParaRPr>
            </a:p>
          </p:txBody>
        </p:sp>
        <p:sp>
          <p:nvSpPr>
            <p:cNvPr id="37" name="文本框 36">
              <a:extLst>
                <a:ext uri="{FF2B5EF4-FFF2-40B4-BE49-F238E27FC236}">
                  <a16:creationId xmlns:a16="http://schemas.microsoft.com/office/drawing/2014/main" id="{85D576DC-F093-4004-B36B-9BF75C9F32D1}"/>
                </a:ext>
              </a:extLst>
            </p:cNvPr>
            <p:cNvSpPr txBox="1"/>
            <p:nvPr/>
          </p:nvSpPr>
          <p:spPr>
            <a:xfrm>
              <a:off x="7523277" y="4709846"/>
              <a:ext cx="3667874" cy="738664"/>
            </a:xfrm>
            <a:prstGeom prst="rect">
              <a:avLst/>
            </a:prstGeom>
            <a:noFill/>
          </p:spPr>
          <p:txBody>
            <a:bodyPr wrap="square" rtlCol="0">
              <a:spAutoFit/>
            </a:bodyPr>
            <a:lstStyle/>
            <a:p>
              <a:pPr>
                <a:buClr>
                  <a:srgbClr val="2D97C8"/>
                </a:buClr>
              </a:pPr>
              <a:r>
                <a:rPr lang="zh-CN" altLang="en-US" sz="1400" dirty="0">
                  <a:latin typeface="+mn-ea"/>
                  <a:cs typeface="Heiti SC Light" charset="-122"/>
                </a:rPr>
                <a:t>用户更偏爱娱乐性较高的内容，且内容碎片化过高，不适用内容较复杂的推送；内容更倾向于单向输出，而非互动</a:t>
              </a:r>
              <a:endParaRPr lang="en-US" altLang="zh-CN" sz="1400" dirty="0">
                <a:latin typeface="+mn-ea"/>
                <a:cs typeface="Heiti SC Light" charset="-122"/>
              </a:endParaRPr>
            </a:p>
          </p:txBody>
        </p:sp>
        <p:sp>
          <p:nvSpPr>
            <p:cNvPr id="45" name="文本框 44">
              <a:extLst>
                <a:ext uri="{FF2B5EF4-FFF2-40B4-BE49-F238E27FC236}">
                  <a16:creationId xmlns:a16="http://schemas.microsoft.com/office/drawing/2014/main" id="{982E1626-305A-4C5A-AFFA-889DFF7DD7B6}"/>
                </a:ext>
              </a:extLst>
            </p:cNvPr>
            <p:cNvSpPr txBox="1"/>
            <p:nvPr/>
          </p:nvSpPr>
          <p:spPr>
            <a:xfrm>
              <a:off x="695950" y="4848230"/>
              <a:ext cx="1005403" cy="338554"/>
            </a:xfrm>
            <a:prstGeom prst="rect">
              <a:avLst/>
            </a:prstGeom>
            <a:noFill/>
          </p:spPr>
          <p:txBody>
            <a:bodyPr wrap="none" rtlCol="0">
              <a:spAutoFit/>
            </a:bodyPr>
            <a:lstStyle/>
            <a:p>
              <a:pPr>
                <a:buClr>
                  <a:srgbClr val="2D97C8"/>
                </a:buClr>
              </a:pPr>
              <a:r>
                <a:rPr lang="zh-CN" altLang="en-US" sz="1600" b="1" u="sng" dirty="0">
                  <a:latin typeface="+mn-ea"/>
                  <a:cs typeface="Heiti SC Light" charset="-122"/>
                </a:rPr>
                <a:t>内容特点</a:t>
              </a:r>
              <a:endParaRPr lang="ca-ES" sz="1600" b="1" u="sng" dirty="0">
                <a:latin typeface="+mn-ea"/>
                <a:cs typeface="Heiti SC Light" charset="-122"/>
              </a:endParaRPr>
            </a:p>
          </p:txBody>
        </p:sp>
        <p:sp>
          <p:nvSpPr>
            <p:cNvPr id="50" name="矩形 49">
              <a:extLst>
                <a:ext uri="{FF2B5EF4-FFF2-40B4-BE49-F238E27FC236}">
                  <a16:creationId xmlns:a16="http://schemas.microsoft.com/office/drawing/2014/main" id="{BDAD9BB4-F462-4F5F-A702-C7D3F706A8F8}"/>
                </a:ext>
              </a:extLst>
            </p:cNvPr>
            <p:cNvSpPr/>
            <p:nvPr/>
          </p:nvSpPr>
          <p:spPr>
            <a:xfrm>
              <a:off x="1730365" y="4613809"/>
              <a:ext cx="1208924" cy="8961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grpSp>
          <p:nvGrpSpPr>
            <p:cNvPr id="54" name="组合 53">
              <a:extLst>
                <a:ext uri="{FF2B5EF4-FFF2-40B4-BE49-F238E27FC236}">
                  <a16:creationId xmlns:a16="http://schemas.microsoft.com/office/drawing/2014/main" id="{76E3FDB9-20C2-4C54-BA28-B43764E833D0}"/>
                </a:ext>
              </a:extLst>
            </p:cNvPr>
            <p:cNvGrpSpPr/>
            <p:nvPr/>
          </p:nvGrpSpPr>
          <p:grpSpPr>
            <a:xfrm>
              <a:off x="1954942" y="4727789"/>
              <a:ext cx="728865" cy="728959"/>
              <a:chOff x="12763353" y="3521510"/>
              <a:chExt cx="974471" cy="974597"/>
            </a:xfrm>
            <a:solidFill>
              <a:schemeClr val="accent1"/>
            </a:solidFill>
          </p:grpSpPr>
          <p:sp>
            <p:nvSpPr>
              <p:cNvPr id="52" name="Freeform 78">
                <a:extLst>
                  <a:ext uri="{FF2B5EF4-FFF2-40B4-BE49-F238E27FC236}">
                    <a16:creationId xmlns:a16="http://schemas.microsoft.com/office/drawing/2014/main" id="{7306E1BB-803E-4941-A5BC-E8B0EF5227D6}"/>
                  </a:ext>
                </a:extLst>
              </p:cNvPr>
              <p:cNvSpPr>
                <a:spLocks noEditPoints="1"/>
              </p:cNvSpPr>
              <p:nvPr/>
            </p:nvSpPr>
            <p:spPr bwMode="auto">
              <a:xfrm>
                <a:off x="13337878" y="4115157"/>
                <a:ext cx="399946" cy="380950"/>
              </a:xfrm>
              <a:custGeom>
                <a:avLst/>
                <a:gdLst>
                  <a:gd name="T0" fmla="*/ 40 w 79"/>
                  <a:gd name="T1" fmla="*/ 0 h 75"/>
                  <a:gd name="T2" fmla="*/ 0 w 79"/>
                  <a:gd name="T3" fmla="*/ 37 h 75"/>
                  <a:gd name="T4" fmla="*/ 40 w 79"/>
                  <a:gd name="T5" fmla="*/ 75 h 75"/>
                  <a:gd name="T6" fmla="*/ 79 w 79"/>
                  <a:gd name="T7" fmla="*/ 37 h 75"/>
                  <a:gd name="T8" fmla="*/ 40 w 79"/>
                  <a:gd name="T9" fmla="*/ 0 h 75"/>
                  <a:gd name="T10" fmla="*/ 63 w 79"/>
                  <a:gd name="T11" fmla="*/ 27 h 75"/>
                  <a:gd name="T12" fmla="*/ 37 w 79"/>
                  <a:gd name="T13" fmla="*/ 53 h 75"/>
                  <a:gd name="T14" fmla="*/ 34 w 79"/>
                  <a:gd name="T15" fmla="*/ 54 h 75"/>
                  <a:gd name="T16" fmla="*/ 31 w 79"/>
                  <a:gd name="T17" fmla="*/ 53 h 75"/>
                  <a:gd name="T18" fmla="*/ 16 w 79"/>
                  <a:gd name="T19" fmla="*/ 40 h 75"/>
                  <a:gd name="T20" fmla="*/ 16 w 79"/>
                  <a:gd name="T21" fmla="*/ 35 h 75"/>
                  <a:gd name="T22" fmla="*/ 22 w 79"/>
                  <a:gd name="T23" fmla="*/ 34 h 75"/>
                  <a:gd name="T24" fmla="*/ 34 w 79"/>
                  <a:gd name="T25" fmla="*/ 45 h 75"/>
                  <a:gd name="T26" fmla="*/ 57 w 79"/>
                  <a:gd name="T27" fmla="*/ 21 h 75"/>
                  <a:gd name="T28" fmla="*/ 63 w 79"/>
                  <a:gd name="T29" fmla="*/ 21 h 75"/>
                  <a:gd name="T30" fmla="*/ 63 w 79"/>
                  <a:gd name="T3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75">
                    <a:moveTo>
                      <a:pt x="40" y="0"/>
                    </a:moveTo>
                    <a:cubicBezTo>
                      <a:pt x="18" y="0"/>
                      <a:pt x="0" y="17"/>
                      <a:pt x="0" y="37"/>
                    </a:cubicBezTo>
                    <a:cubicBezTo>
                      <a:pt x="0" y="58"/>
                      <a:pt x="18" y="75"/>
                      <a:pt x="40" y="75"/>
                    </a:cubicBezTo>
                    <a:cubicBezTo>
                      <a:pt x="61" y="75"/>
                      <a:pt x="79" y="58"/>
                      <a:pt x="79" y="37"/>
                    </a:cubicBezTo>
                    <a:cubicBezTo>
                      <a:pt x="79" y="17"/>
                      <a:pt x="61" y="0"/>
                      <a:pt x="40" y="0"/>
                    </a:cubicBezTo>
                    <a:close/>
                    <a:moveTo>
                      <a:pt x="63" y="27"/>
                    </a:moveTo>
                    <a:cubicBezTo>
                      <a:pt x="37" y="53"/>
                      <a:pt x="37" y="53"/>
                      <a:pt x="37" y="53"/>
                    </a:cubicBezTo>
                    <a:cubicBezTo>
                      <a:pt x="36" y="54"/>
                      <a:pt x="35" y="54"/>
                      <a:pt x="34" y="54"/>
                    </a:cubicBezTo>
                    <a:cubicBezTo>
                      <a:pt x="33" y="54"/>
                      <a:pt x="32" y="54"/>
                      <a:pt x="31" y="53"/>
                    </a:cubicBezTo>
                    <a:cubicBezTo>
                      <a:pt x="16" y="40"/>
                      <a:pt x="16" y="40"/>
                      <a:pt x="16" y="40"/>
                    </a:cubicBezTo>
                    <a:cubicBezTo>
                      <a:pt x="15" y="39"/>
                      <a:pt x="15" y="36"/>
                      <a:pt x="16" y="35"/>
                    </a:cubicBezTo>
                    <a:cubicBezTo>
                      <a:pt x="18" y="33"/>
                      <a:pt x="20" y="33"/>
                      <a:pt x="22" y="34"/>
                    </a:cubicBezTo>
                    <a:cubicBezTo>
                      <a:pt x="34" y="45"/>
                      <a:pt x="34" y="45"/>
                      <a:pt x="34" y="45"/>
                    </a:cubicBezTo>
                    <a:cubicBezTo>
                      <a:pt x="57" y="21"/>
                      <a:pt x="57" y="21"/>
                      <a:pt x="57" y="21"/>
                    </a:cubicBezTo>
                    <a:cubicBezTo>
                      <a:pt x="59" y="20"/>
                      <a:pt x="61" y="20"/>
                      <a:pt x="63" y="21"/>
                    </a:cubicBezTo>
                    <a:cubicBezTo>
                      <a:pt x="64" y="23"/>
                      <a:pt x="64" y="25"/>
                      <a:pt x="63" y="27"/>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53" name="Freeform 180">
                <a:extLst>
                  <a:ext uri="{FF2B5EF4-FFF2-40B4-BE49-F238E27FC236}">
                    <a16:creationId xmlns:a16="http://schemas.microsoft.com/office/drawing/2014/main" id="{420717F1-0583-4ABB-A9BE-C115027F6C9B}"/>
                  </a:ext>
                </a:extLst>
              </p:cNvPr>
              <p:cNvSpPr>
                <a:spLocks noEditPoints="1"/>
              </p:cNvSpPr>
              <p:nvPr/>
            </p:nvSpPr>
            <p:spPr bwMode="auto">
              <a:xfrm>
                <a:off x="12763353" y="3521510"/>
                <a:ext cx="660228" cy="863488"/>
              </a:xfrm>
              <a:custGeom>
                <a:avLst/>
                <a:gdLst>
                  <a:gd name="T0" fmla="*/ 105 w 130"/>
                  <a:gd name="T1" fmla="*/ 154 h 170"/>
                  <a:gd name="T2" fmla="*/ 130 w 130"/>
                  <a:gd name="T3" fmla="*/ 114 h 170"/>
                  <a:gd name="T4" fmla="*/ 130 w 130"/>
                  <a:gd name="T5" fmla="*/ 0 h 170"/>
                  <a:gd name="T6" fmla="*/ 0 w 130"/>
                  <a:gd name="T7" fmla="*/ 0 h 170"/>
                  <a:gd name="T8" fmla="*/ 0 w 130"/>
                  <a:gd name="T9" fmla="*/ 170 h 170"/>
                  <a:gd name="T10" fmla="*/ 108 w 130"/>
                  <a:gd name="T11" fmla="*/ 170 h 170"/>
                  <a:gd name="T12" fmla="*/ 105 w 130"/>
                  <a:gd name="T13" fmla="*/ 154 h 170"/>
                  <a:gd name="T14" fmla="*/ 28 w 130"/>
                  <a:gd name="T15" fmla="*/ 26 h 170"/>
                  <a:gd name="T16" fmla="*/ 102 w 130"/>
                  <a:gd name="T17" fmla="*/ 26 h 170"/>
                  <a:gd name="T18" fmla="*/ 106 w 130"/>
                  <a:gd name="T19" fmla="*/ 30 h 170"/>
                  <a:gd name="T20" fmla="*/ 102 w 130"/>
                  <a:gd name="T21" fmla="*/ 34 h 170"/>
                  <a:gd name="T22" fmla="*/ 28 w 130"/>
                  <a:gd name="T23" fmla="*/ 34 h 170"/>
                  <a:gd name="T24" fmla="*/ 24 w 130"/>
                  <a:gd name="T25" fmla="*/ 30 h 170"/>
                  <a:gd name="T26" fmla="*/ 28 w 130"/>
                  <a:gd name="T27" fmla="*/ 26 h 170"/>
                  <a:gd name="T28" fmla="*/ 28 w 130"/>
                  <a:gd name="T29" fmla="*/ 53 h 170"/>
                  <a:gd name="T30" fmla="*/ 102 w 130"/>
                  <a:gd name="T31" fmla="*/ 53 h 170"/>
                  <a:gd name="T32" fmla="*/ 106 w 130"/>
                  <a:gd name="T33" fmla="*/ 58 h 170"/>
                  <a:gd name="T34" fmla="*/ 102 w 130"/>
                  <a:gd name="T35" fmla="*/ 62 h 170"/>
                  <a:gd name="T36" fmla="*/ 28 w 130"/>
                  <a:gd name="T37" fmla="*/ 62 h 170"/>
                  <a:gd name="T38" fmla="*/ 24 w 130"/>
                  <a:gd name="T39" fmla="*/ 58 h 170"/>
                  <a:gd name="T40" fmla="*/ 28 w 130"/>
                  <a:gd name="T41" fmla="*/ 53 h 170"/>
                  <a:gd name="T42" fmla="*/ 28 w 130"/>
                  <a:gd name="T43" fmla="*/ 81 h 170"/>
                  <a:gd name="T44" fmla="*/ 102 w 130"/>
                  <a:gd name="T45" fmla="*/ 81 h 170"/>
                  <a:gd name="T46" fmla="*/ 106 w 130"/>
                  <a:gd name="T47" fmla="*/ 85 h 170"/>
                  <a:gd name="T48" fmla="*/ 102 w 130"/>
                  <a:gd name="T49" fmla="*/ 89 h 170"/>
                  <a:gd name="T50" fmla="*/ 28 w 130"/>
                  <a:gd name="T51" fmla="*/ 89 h 170"/>
                  <a:gd name="T52" fmla="*/ 24 w 130"/>
                  <a:gd name="T53" fmla="*/ 85 h 170"/>
                  <a:gd name="T54" fmla="*/ 28 w 130"/>
                  <a:gd name="T55" fmla="*/ 81 h 170"/>
                  <a:gd name="T56" fmla="*/ 28 w 130"/>
                  <a:gd name="T57" fmla="*/ 108 h 170"/>
                  <a:gd name="T58" fmla="*/ 102 w 130"/>
                  <a:gd name="T59" fmla="*/ 108 h 170"/>
                  <a:gd name="T60" fmla="*/ 106 w 130"/>
                  <a:gd name="T61" fmla="*/ 112 h 170"/>
                  <a:gd name="T62" fmla="*/ 102 w 130"/>
                  <a:gd name="T63" fmla="*/ 116 h 170"/>
                  <a:gd name="T64" fmla="*/ 28 w 130"/>
                  <a:gd name="T65" fmla="*/ 116 h 170"/>
                  <a:gd name="T66" fmla="*/ 24 w 130"/>
                  <a:gd name="T67" fmla="*/ 112 h 170"/>
                  <a:gd name="T68" fmla="*/ 28 w 130"/>
                  <a:gd name="T69" fmla="*/ 108 h 170"/>
                  <a:gd name="T70" fmla="*/ 102 w 130"/>
                  <a:gd name="T71" fmla="*/ 143 h 170"/>
                  <a:gd name="T72" fmla="*/ 28 w 130"/>
                  <a:gd name="T73" fmla="*/ 143 h 170"/>
                  <a:gd name="T74" fmla="*/ 24 w 130"/>
                  <a:gd name="T75" fmla="*/ 139 h 170"/>
                  <a:gd name="T76" fmla="*/ 28 w 130"/>
                  <a:gd name="T77" fmla="*/ 135 h 170"/>
                  <a:gd name="T78" fmla="*/ 102 w 130"/>
                  <a:gd name="T79" fmla="*/ 135 h 170"/>
                  <a:gd name="T80" fmla="*/ 106 w 130"/>
                  <a:gd name="T81" fmla="*/ 139 h 170"/>
                  <a:gd name="T82" fmla="*/ 102 w 130"/>
                  <a:gd name="T83" fmla="*/ 14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70">
                    <a:moveTo>
                      <a:pt x="105" y="154"/>
                    </a:moveTo>
                    <a:cubicBezTo>
                      <a:pt x="105" y="137"/>
                      <a:pt x="115" y="122"/>
                      <a:pt x="130" y="114"/>
                    </a:cubicBezTo>
                    <a:cubicBezTo>
                      <a:pt x="130" y="0"/>
                      <a:pt x="130" y="0"/>
                      <a:pt x="130" y="0"/>
                    </a:cubicBezTo>
                    <a:cubicBezTo>
                      <a:pt x="0" y="0"/>
                      <a:pt x="0" y="0"/>
                      <a:pt x="0" y="0"/>
                    </a:cubicBezTo>
                    <a:cubicBezTo>
                      <a:pt x="0" y="170"/>
                      <a:pt x="0" y="170"/>
                      <a:pt x="0" y="170"/>
                    </a:cubicBezTo>
                    <a:cubicBezTo>
                      <a:pt x="108" y="170"/>
                      <a:pt x="108" y="170"/>
                      <a:pt x="108" y="170"/>
                    </a:cubicBezTo>
                    <a:cubicBezTo>
                      <a:pt x="106" y="165"/>
                      <a:pt x="105" y="160"/>
                      <a:pt x="105" y="154"/>
                    </a:cubicBezTo>
                    <a:close/>
                    <a:moveTo>
                      <a:pt x="28" y="26"/>
                    </a:moveTo>
                    <a:cubicBezTo>
                      <a:pt x="102" y="26"/>
                      <a:pt x="102" y="26"/>
                      <a:pt x="102" y="26"/>
                    </a:cubicBezTo>
                    <a:cubicBezTo>
                      <a:pt x="104" y="26"/>
                      <a:pt x="106" y="28"/>
                      <a:pt x="106" y="30"/>
                    </a:cubicBezTo>
                    <a:cubicBezTo>
                      <a:pt x="106" y="33"/>
                      <a:pt x="104" y="34"/>
                      <a:pt x="102" y="34"/>
                    </a:cubicBezTo>
                    <a:cubicBezTo>
                      <a:pt x="28" y="34"/>
                      <a:pt x="28" y="34"/>
                      <a:pt x="28" y="34"/>
                    </a:cubicBezTo>
                    <a:cubicBezTo>
                      <a:pt x="26" y="34"/>
                      <a:pt x="24" y="33"/>
                      <a:pt x="24" y="30"/>
                    </a:cubicBezTo>
                    <a:cubicBezTo>
                      <a:pt x="24" y="28"/>
                      <a:pt x="26" y="26"/>
                      <a:pt x="28" y="26"/>
                    </a:cubicBezTo>
                    <a:close/>
                    <a:moveTo>
                      <a:pt x="28" y="53"/>
                    </a:moveTo>
                    <a:cubicBezTo>
                      <a:pt x="102" y="53"/>
                      <a:pt x="102" y="53"/>
                      <a:pt x="102" y="53"/>
                    </a:cubicBezTo>
                    <a:cubicBezTo>
                      <a:pt x="104" y="53"/>
                      <a:pt x="106" y="55"/>
                      <a:pt x="106" y="58"/>
                    </a:cubicBezTo>
                    <a:cubicBezTo>
                      <a:pt x="106" y="60"/>
                      <a:pt x="104" y="62"/>
                      <a:pt x="102" y="62"/>
                    </a:cubicBezTo>
                    <a:cubicBezTo>
                      <a:pt x="28" y="62"/>
                      <a:pt x="28" y="62"/>
                      <a:pt x="28" y="62"/>
                    </a:cubicBezTo>
                    <a:cubicBezTo>
                      <a:pt x="26" y="62"/>
                      <a:pt x="24" y="60"/>
                      <a:pt x="24" y="58"/>
                    </a:cubicBezTo>
                    <a:cubicBezTo>
                      <a:pt x="24" y="55"/>
                      <a:pt x="26" y="53"/>
                      <a:pt x="28" y="53"/>
                    </a:cubicBezTo>
                    <a:close/>
                    <a:moveTo>
                      <a:pt x="28" y="81"/>
                    </a:moveTo>
                    <a:cubicBezTo>
                      <a:pt x="102" y="81"/>
                      <a:pt x="102" y="81"/>
                      <a:pt x="102" y="81"/>
                    </a:cubicBezTo>
                    <a:cubicBezTo>
                      <a:pt x="104" y="81"/>
                      <a:pt x="106" y="82"/>
                      <a:pt x="106" y="85"/>
                    </a:cubicBezTo>
                    <a:cubicBezTo>
                      <a:pt x="106" y="87"/>
                      <a:pt x="104" y="89"/>
                      <a:pt x="102" y="89"/>
                    </a:cubicBezTo>
                    <a:cubicBezTo>
                      <a:pt x="28" y="89"/>
                      <a:pt x="28" y="89"/>
                      <a:pt x="28" y="89"/>
                    </a:cubicBezTo>
                    <a:cubicBezTo>
                      <a:pt x="26" y="89"/>
                      <a:pt x="24" y="87"/>
                      <a:pt x="24" y="85"/>
                    </a:cubicBezTo>
                    <a:cubicBezTo>
                      <a:pt x="24" y="82"/>
                      <a:pt x="26" y="81"/>
                      <a:pt x="28" y="81"/>
                    </a:cubicBezTo>
                    <a:close/>
                    <a:moveTo>
                      <a:pt x="28" y="108"/>
                    </a:moveTo>
                    <a:cubicBezTo>
                      <a:pt x="102" y="108"/>
                      <a:pt x="102" y="108"/>
                      <a:pt x="102" y="108"/>
                    </a:cubicBezTo>
                    <a:cubicBezTo>
                      <a:pt x="104" y="108"/>
                      <a:pt x="106" y="110"/>
                      <a:pt x="106" y="112"/>
                    </a:cubicBezTo>
                    <a:cubicBezTo>
                      <a:pt x="106" y="114"/>
                      <a:pt x="104" y="116"/>
                      <a:pt x="102" y="116"/>
                    </a:cubicBezTo>
                    <a:cubicBezTo>
                      <a:pt x="28" y="116"/>
                      <a:pt x="28" y="116"/>
                      <a:pt x="28" y="116"/>
                    </a:cubicBezTo>
                    <a:cubicBezTo>
                      <a:pt x="26" y="116"/>
                      <a:pt x="24" y="114"/>
                      <a:pt x="24" y="112"/>
                    </a:cubicBezTo>
                    <a:cubicBezTo>
                      <a:pt x="24" y="110"/>
                      <a:pt x="26" y="108"/>
                      <a:pt x="28" y="108"/>
                    </a:cubicBezTo>
                    <a:close/>
                    <a:moveTo>
                      <a:pt x="102" y="143"/>
                    </a:moveTo>
                    <a:cubicBezTo>
                      <a:pt x="28" y="143"/>
                      <a:pt x="28" y="143"/>
                      <a:pt x="28" y="143"/>
                    </a:cubicBezTo>
                    <a:cubicBezTo>
                      <a:pt x="26" y="143"/>
                      <a:pt x="24" y="141"/>
                      <a:pt x="24" y="139"/>
                    </a:cubicBezTo>
                    <a:cubicBezTo>
                      <a:pt x="24" y="137"/>
                      <a:pt x="26" y="135"/>
                      <a:pt x="28" y="135"/>
                    </a:cubicBezTo>
                    <a:cubicBezTo>
                      <a:pt x="102" y="135"/>
                      <a:pt x="102" y="135"/>
                      <a:pt x="102" y="135"/>
                    </a:cubicBezTo>
                    <a:cubicBezTo>
                      <a:pt x="104" y="135"/>
                      <a:pt x="106" y="137"/>
                      <a:pt x="106" y="139"/>
                    </a:cubicBezTo>
                    <a:cubicBezTo>
                      <a:pt x="106" y="141"/>
                      <a:pt x="104" y="143"/>
                      <a:pt x="102" y="143"/>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grpSp>
      </p:grpSp>
      <p:grpSp>
        <p:nvGrpSpPr>
          <p:cNvPr id="62" name="组合 61">
            <a:extLst>
              <a:ext uri="{FF2B5EF4-FFF2-40B4-BE49-F238E27FC236}">
                <a16:creationId xmlns:a16="http://schemas.microsoft.com/office/drawing/2014/main" id="{F74F6F7C-FB46-4B13-8627-90A31C62E25F}"/>
              </a:ext>
            </a:extLst>
          </p:cNvPr>
          <p:cNvGrpSpPr/>
          <p:nvPr/>
        </p:nvGrpSpPr>
        <p:grpSpPr>
          <a:xfrm>
            <a:off x="695950" y="3430478"/>
            <a:ext cx="10495201" cy="896102"/>
            <a:chOff x="695950" y="1798864"/>
            <a:chExt cx="10495201" cy="896102"/>
          </a:xfrm>
        </p:grpSpPr>
        <p:sp>
          <p:nvSpPr>
            <p:cNvPr id="6" name="文本框 5">
              <a:extLst>
                <a:ext uri="{FF2B5EF4-FFF2-40B4-BE49-F238E27FC236}">
                  <a16:creationId xmlns:a16="http://schemas.microsoft.com/office/drawing/2014/main" id="{4E03B018-E394-45D8-9081-323C8334D5CD}"/>
                </a:ext>
              </a:extLst>
            </p:cNvPr>
            <p:cNvSpPr txBox="1"/>
            <p:nvPr/>
          </p:nvSpPr>
          <p:spPr>
            <a:xfrm>
              <a:off x="3095115" y="1962364"/>
              <a:ext cx="3667874"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主要为图文，创作门槛低，且一次创作，可在微信、微博多次使用</a:t>
              </a:r>
              <a:endParaRPr lang="en-US" altLang="zh-CN" sz="1400" dirty="0">
                <a:latin typeface="+mn-ea"/>
                <a:cs typeface="Heiti SC Light" charset="-122"/>
              </a:endParaRPr>
            </a:p>
          </p:txBody>
        </p:sp>
        <p:sp>
          <p:nvSpPr>
            <p:cNvPr id="33" name="文本框 32">
              <a:extLst>
                <a:ext uri="{FF2B5EF4-FFF2-40B4-BE49-F238E27FC236}">
                  <a16:creationId xmlns:a16="http://schemas.microsoft.com/office/drawing/2014/main" id="{431EF901-AB09-477A-9A2E-F910F018E56D}"/>
                </a:ext>
              </a:extLst>
            </p:cNvPr>
            <p:cNvSpPr txBox="1"/>
            <p:nvPr/>
          </p:nvSpPr>
          <p:spPr>
            <a:xfrm>
              <a:off x="7523277" y="1962364"/>
              <a:ext cx="3667874"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主要形式为视频，高质量产出内容的创作门槛较图文高</a:t>
              </a:r>
              <a:endParaRPr lang="en-US" altLang="zh-CN" sz="1400" dirty="0">
                <a:latin typeface="+mn-ea"/>
                <a:cs typeface="Heiti SC Light" charset="-122"/>
              </a:endParaRPr>
            </a:p>
          </p:txBody>
        </p:sp>
        <p:sp>
          <p:nvSpPr>
            <p:cNvPr id="7" name="文本框 6">
              <a:extLst>
                <a:ext uri="{FF2B5EF4-FFF2-40B4-BE49-F238E27FC236}">
                  <a16:creationId xmlns:a16="http://schemas.microsoft.com/office/drawing/2014/main" id="{DA0E4A5B-E52D-4BC5-9CFF-32B7663288A8}"/>
                </a:ext>
              </a:extLst>
            </p:cNvPr>
            <p:cNvSpPr txBox="1"/>
            <p:nvPr/>
          </p:nvSpPr>
          <p:spPr>
            <a:xfrm>
              <a:off x="695950" y="2048920"/>
              <a:ext cx="1005403" cy="338554"/>
            </a:xfrm>
            <a:prstGeom prst="rect">
              <a:avLst/>
            </a:prstGeom>
            <a:noFill/>
          </p:spPr>
          <p:txBody>
            <a:bodyPr wrap="none" rtlCol="0">
              <a:spAutoFit/>
            </a:bodyPr>
            <a:lstStyle/>
            <a:p>
              <a:pPr>
                <a:buClr>
                  <a:srgbClr val="2D97C8"/>
                </a:buClr>
              </a:pPr>
              <a:r>
                <a:rPr lang="zh-CN" altLang="en-US" sz="1600" b="1" u="sng" dirty="0">
                  <a:latin typeface="+mn-ea"/>
                  <a:cs typeface="Heiti SC Light" charset="-122"/>
                </a:rPr>
                <a:t>内容形式</a:t>
              </a:r>
              <a:endParaRPr lang="ca-ES" sz="1600" b="1" u="sng" dirty="0">
                <a:latin typeface="+mn-ea"/>
                <a:cs typeface="Heiti SC Light" charset="-122"/>
              </a:endParaRPr>
            </a:p>
          </p:txBody>
        </p:sp>
        <p:sp>
          <p:nvSpPr>
            <p:cNvPr id="48" name="矩形 47">
              <a:extLst>
                <a:ext uri="{FF2B5EF4-FFF2-40B4-BE49-F238E27FC236}">
                  <a16:creationId xmlns:a16="http://schemas.microsoft.com/office/drawing/2014/main" id="{A103F3C9-7B5A-42A9-99D6-11A205A28D3E}"/>
                </a:ext>
              </a:extLst>
            </p:cNvPr>
            <p:cNvSpPr/>
            <p:nvPr/>
          </p:nvSpPr>
          <p:spPr>
            <a:xfrm>
              <a:off x="1730365" y="1798864"/>
              <a:ext cx="1208924" cy="8961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grpSp>
          <p:nvGrpSpPr>
            <p:cNvPr id="59" name="组合 58">
              <a:extLst>
                <a:ext uri="{FF2B5EF4-FFF2-40B4-BE49-F238E27FC236}">
                  <a16:creationId xmlns:a16="http://schemas.microsoft.com/office/drawing/2014/main" id="{73861B32-1829-487B-AA5A-9F75177C1A45}"/>
                </a:ext>
              </a:extLst>
            </p:cNvPr>
            <p:cNvGrpSpPr/>
            <p:nvPr/>
          </p:nvGrpSpPr>
          <p:grpSpPr>
            <a:xfrm>
              <a:off x="2109740" y="1931820"/>
              <a:ext cx="514602" cy="619044"/>
              <a:chOff x="3485244" y="6318322"/>
              <a:chExt cx="907811" cy="1092058"/>
            </a:xfrm>
            <a:solidFill>
              <a:schemeClr val="accent1"/>
            </a:solidFill>
          </p:grpSpPr>
          <p:sp>
            <p:nvSpPr>
              <p:cNvPr id="55" name="Freeform 69">
                <a:extLst>
                  <a:ext uri="{FF2B5EF4-FFF2-40B4-BE49-F238E27FC236}">
                    <a16:creationId xmlns:a16="http://schemas.microsoft.com/office/drawing/2014/main" id="{0B7034F1-60CC-4975-9C07-17D752DCD7C1}"/>
                  </a:ext>
                </a:extLst>
              </p:cNvPr>
              <p:cNvSpPr>
                <a:spLocks/>
              </p:cNvSpPr>
              <p:nvPr/>
            </p:nvSpPr>
            <p:spPr bwMode="auto">
              <a:xfrm>
                <a:off x="3904233" y="6318322"/>
                <a:ext cx="222193" cy="203174"/>
              </a:xfrm>
              <a:custGeom>
                <a:avLst/>
                <a:gdLst>
                  <a:gd name="T0" fmla="*/ 26 w 39"/>
                  <a:gd name="T1" fmla="*/ 36 h 36"/>
                  <a:gd name="T2" fmla="*/ 27 w 39"/>
                  <a:gd name="T3" fmla="*/ 36 h 36"/>
                  <a:gd name="T4" fmla="*/ 28 w 39"/>
                  <a:gd name="T5" fmla="*/ 36 h 36"/>
                  <a:gd name="T6" fmla="*/ 39 w 39"/>
                  <a:gd name="T7" fmla="*/ 17 h 36"/>
                  <a:gd name="T8" fmla="*/ 39 w 39"/>
                  <a:gd name="T9" fmla="*/ 16 h 36"/>
                  <a:gd name="T10" fmla="*/ 39 w 39"/>
                  <a:gd name="T11" fmla="*/ 15 h 36"/>
                  <a:gd name="T12" fmla="*/ 13 w 39"/>
                  <a:gd name="T13" fmla="*/ 0 h 36"/>
                  <a:gd name="T14" fmla="*/ 12 w 39"/>
                  <a:gd name="T15" fmla="*/ 0 h 36"/>
                  <a:gd name="T16" fmla="*/ 12 w 39"/>
                  <a:gd name="T17" fmla="*/ 0 h 36"/>
                  <a:gd name="T18" fmla="*/ 0 w 39"/>
                  <a:gd name="T19" fmla="*/ 20 h 36"/>
                  <a:gd name="T20" fmla="*/ 1 w 39"/>
                  <a:gd name="T21" fmla="*/ 21 h 36"/>
                  <a:gd name="T22" fmla="*/ 26 w 39"/>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6">
                    <a:moveTo>
                      <a:pt x="26" y="36"/>
                    </a:moveTo>
                    <a:cubicBezTo>
                      <a:pt x="26" y="36"/>
                      <a:pt x="27" y="36"/>
                      <a:pt x="27" y="36"/>
                    </a:cubicBezTo>
                    <a:cubicBezTo>
                      <a:pt x="27" y="36"/>
                      <a:pt x="27" y="36"/>
                      <a:pt x="28" y="36"/>
                    </a:cubicBezTo>
                    <a:cubicBezTo>
                      <a:pt x="39" y="17"/>
                      <a:pt x="39" y="17"/>
                      <a:pt x="39" y="17"/>
                    </a:cubicBezTo>
                    <a:cubicBezTo>
                      <a:pt x="39" y="16"/>
                      <a:pt x="39" y="16"/>
                      <a:pt x="39" y="16"/>
                    </a:cubicBezTo>
                    <a:cubicBezTo>
                      <a:pt x="39" y="16"/>
                      <a:pt x="39" y="15"/>
                      <a:pt x="39" y="15"/>
                    </a:cubicBezTo>
                    <a:cubicBezTo>
                      <a:pt x="13" y="0"/>
                      <a:pt x="13" y="0"/>
                      <a:pt x="13" y="0"/>
                    </a:cubicBezTo>
                    <a:cubicBezTo>
                      <a:pt x="13" y="0"/>
                      <a:pt x="13" y="0"/>
                      <a:pt x="12" y="0"/>
                    </a:cubicBezTo>
                    <a:cubicBezTo>
                      <a:pt x="12" y="0"/>
                      <a:pt x="12" y="0"/>
                      <a:pt x="12" y="0"/>
                    </a:cubicBezTo>
                    <a:cubicBezTo>
                      <a:pt x="0" y="20"/>
                      <a:pt x="0" y="20"/>
                      <a:pt x="0" y="20"/>
                    </a:cubicBezTo>
                    <a:cubicBezTo>
                      <a:pt x="0" y="20"/>
                      <a:pt x="0" y="21"/>
                      <a:pt x="1" y="21"/>
                    </a:cubicBezTo>
                    <a:lnTo>
                      <a:pt x="26" y="36"/>
                    </a:ln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56" name="Freeform 70">
                <a:extLst>
                  <a:ext uri="{FF2B5EF4-FFF2-40B4-BE49-F238E27FC236}">
                    <a16:creationId xmlns:a16="http://schemas.microsoft.com/office/drawing/2014/main" id="{FCA49188-D248-4426-AA03-66981A214F03}"/>
                  </a:ext>
                </a:extLst>
              </p:cNvPr>
              <p:cNvSpPr>
                <a:spLocks/>
              </p:cNvSpPr>
              <p:nvPr/>
            </p:nvSpPr>
            <p:spPr bwMode="auto">
              <a:xfrm>
                <a:off x="3485244" y="7115144"/>
                <a:ext cx="158709" cy="196824"/>
              </a:xfrm>
              <a:custGeom>
                <a:avLst/>
                <a:gdLst>
                  <a:gd name="T0" fmla="*/ 27 w 28"/>
                  <a:gd name="T1" fmla="*/ 17 h 35"/>
                  <a:gd name="T2" fmla="*/ 7 w 28"/>
                  <a:gd name="T3" fmla="*/ 3 h 35"/>
                  <a:gd name="T4" fmla="*/ 4 w 28"/>
                  <a:gd name="T5" fmla="*/ 3 h 35"/>
                  <a:gd name="T6" fmla="*/ 0 w 28"/>
                  <a:gd name="T7" fmla="*/ 34 h 35"/>
                  <a:gd name="T8" fmla="*/ 1 w 28"/>
                  <a:gd name="T9" fmla="*/ 35 h 35"/>
                  <a:gd name="T10" fmla="*/ 1 w 28"/>
                  <a:gd name="T11" fmla="*/ 35 h 35"/>
                  <a:gd name="T12" fmla="*/ 2 w 28"/>
                  <a:gd name="T13" fmla="*/ 35 h 35"/>
                  <a:gd name="T14" fmla="*/ 28 w 28"/>
                  <a:gd name="T15" fmla="*/ 17 h 35"/>
                  <a:gd name="T16" fmla="*/ 27 w 28"/>
                  <a:gd name="T1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7" y="17"/>
                    </a:moveTo>
                    <a:cubicBezTo>
                      <a:pt x="16" y="0"/>
                      <a:pt x="7" y="3"/>
                      <a:pt x="7" y="3"/>
                    </a:cubicBezTo>
                    <a:cubicBezTo>
                      <a:pt x="6" y="3"/>
                      <a:pt x="5" y="3"/>
                      <a:pt x="4" y="3"/>
                    </a:cubicBezTo>
                    <a:cubicBezTo>
                      <a:pt x="0" y="34"/>
                      <a:pt x="0" y="34"/>
                      <a:pt x="0" y="34"/>
                    </a:cubicBezTo>
                    <a:cubicBezTo>
                      <a:pt x="0" y="34"/>
                      <a:pt x="1" y="34"/>
                      <a:pt x="1" y="35"/>
                    </a:cubicBezTo>
                    <a:cubicBezTo>
                      <a:pt x="1" y="35"/>
                      <a:pt x="1" y="35"/>
                      <a:pt x="1" y="35"/>
                    </a:cubicBezTo>
                    <a:cubicBezTo>
                      <a:pt x="2" y="35"/>
                      <a:pt x="2" y="35"/>
                      <a:pt x="2" y="35"/>
                    </a:cubicBezTo>
                    <a:cubicBezTo>
                      <a:pt x="28" y="17"/>
                      <a:pt x="28" y="17"/>
                      <a:pt x="28" y="17"/>
                    </a:cubicBezTo>
                    <a:cubicBezTo>
                      <a:pt x="28" y="17"/>
                      <a:pt x="28" y="17"/>
                      <a:pt x="27" y="17"/>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57" name="Freeform 71">
                <a:extLst>
                  <a:ext uri="{FF2B5EF4-FFF2-40B4-BE49-F238E27FC236}">
                    <a16:creationId xmlns:a16="http://schemas.microsoft.com/office/drawing/2014/main" id="{83BBD488-6DC8-49E0-9D81-34D7F1F21A68}"/>
                  </a:ext>
                </a:extLst>
              </p:cNvPr>
              <p:cNvSpPr>
                <a:spLocks noEditPoints="1"/>
              </p:cNvSpPr>
              <p:nvPr/>
            </p:nvSpPr>
            <p:spPr bwMode="auto">
              <a:xfrm>
                <a:off x="3523331" y="6505622"/>
                <a:ext cx="495172" cy="676188"/>
              </a:xfrm>
              <a:custGeom>
                <a:avLst/>
                <a:gdLst>
                  <a:gd name="T0" fmla="*/ 27 w 87"/>
                  <a:gd name="T1" fmla="*/ 119 h 119"/>
                  <a:gd name="T2" fmla="*/ 87 w 87"/>
                  <a:gd name="T3" fmla="*/ 16 h 119"/>
                  <a:gd name="T4" fmla="*/ 87 w 87"/>
                  <a:gd name="T5" fmla="*/ 16 h 119"/>
                  <a:gd name="T6" fmla="*/ 87 w 87"/>
                  <a:gd name="T7" fmla="*/ 15 h 119"/>
                  <a:gd name="T8" fmla="*/ 61 w 87"/>
                  <a:gd name="T9" fmla="*/ 0 h 119"/>
                  <a:gd name="T10" fmla="*/ 60 w 87"/>
                  <a:gd name="T11" fmla="*/ 0 h 119"/>
                  <a:gd name="T12" fmla="*/ 0 w 87"/>
                  <a:gd name="T13" fmla="*/ 102 h 119"/>
                  <a:gd name="T14" fmla="*/ 27 w 87"/>
                  <a:gd name="T15" fmla="*/ 119 h 119"/>
                  <a:gd name="T16" fmla="*/ 40 w 87"/>
                  <a:gd name="T17" fmla="*/ 57 h 119"/>
                  <a:gd name="T18" fmla="*/ 66 w 87"/>
                  <a:gd name="T19" fmla="*/ 13 h 119"/>
                  <a:gd name="T20" fmla="*/ 72 w 87"/>
                  <a:gd name="T21" fmla="*/ 11 h 119"/>
                  <a:gd name="T22" fmla="*/ 73 w 87"/>
                  <a:gd name="T23" fmla="*/ 17 h 119"/>
                  <a:gd name="T24" fmla="*/ 47 w 87"/>
                  <a:gd name="T25" fmla="*/ 61 h 119"/>
                  <a:gd name="T26" fmla="*/ 43 w 87"/>
                  <a:gd name="T27" fmla="*/ 63 h 119"/>
                  <a:gd name="T28" fmla="*/ 41 w 87"/>
                  <a:gd name="T29" fmla="*/ 63 h 119"/>
                  <a:gd name="T30" fmla="*/ 40 w 87"/>
                  <a:gd name="T31" fmla="*/ 5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119">
                    <a:moveTo>
                      <a:pt x="27" y="119"/>
                    </a:moveTo>
                    <a:cubicBezTo>
                      <a:pt x="87" y="16"/>
                      <a:pt x="87" y="16"/>
                      <a:pt x="87" y="16"/>
                    </a:cubicBezTo>
                    <a:cubicBezTo>
                      <a:pt x="87" y="16"/>
                      <a:pt x="87" y="16"/>
                      <a:pt x="87" y="16"/>
                    </a:cubicBezTo>
                    <a:cubicBezTo>
                      <a:pt x="87" y="15"/>
                      <a:pt x="87" y="15"/>
                      <a:pt x="87" y="15"/>
                    </a:cubicBezTo>
                    <a:cubicBezTo>
                      <a:pt x="61" y="0"/>
                      <a:pt x="61" y="0"/>
                      <a:pt x="61" y="0"/>
                    </a:cubicBezTo>
                    <a:cubicBezTo>
                      <a:pt x="61" y="0"/>
                      <a:pt x="60" y="0"/>
                      <a:pt x="60" y="0"/>
                    </a:cubicBezTo>
                    <a:cubicBezTo>
                      <a:pt x="0" y="102"/>
                      <a:pt x="0" y="102"/>
                      <a:pt x="0" y="102"/>
                    </a:cubicBezTo>
                    <a:cubicBezTo>
                      <a:pt x="4" y="102"/>
                      <a:pt x="15" y="103"/>
                      <a:pt x="27" y="119"/>
                    </a:cubicBezTo>
                    <a:close/>
                    <a:moveTo>
                      <a:pt x="40" y="57"/>
                    </a:moveTo>
                    <a:cubicBezTo>
                      <a:pt x="66" y="13"/>
                      <a:pt x="66" y="13"/>
                      <a:pt x="66" y="13"/>
                    </a:cubicBezTo>
                    <a:cubicBezTo>
                      <a:pt x="67" y="11"/>
                      <a:pt x="70" y="10"/>
                      <a:pt x="72" y="11"/>
                    </a:cubicBezTo>
                    <a:cubicBezTo>
                      <a:pt x="73" y="13"/>
                      <a:pt x="74" y="15"/>
                      <a:pt x="73" y="17"/>
                    </a:cubicBezTo>
                    <a:cubicBezTo>
                      <a:pt x="47" y="61"/>
                      <a:pt x="47" y="61"/>
                      <a:pt x="47" y="61"/>
                    </a:cubicBezTo>
                    <a:cubicBezTo>
                      <a:pt x="46" y="63"/>
                      <a:pt x="45" y="63"/>
                      <a:pt x="43" y="63"/>
                    </a:cubicBezTo>
                    <a:cubicBezTo>
                      <a:pt x="43" y="63"/>
                      <a:pt x="42" y="63"/>
                      <a:pt x="41" y="63"/>
                    </a:cubicBezTo>
                    <a:cubicBezTo>
                      <a:pt x="39" y="62"/>
                      <a:pt x="39" y="59"/>
                      <a:pt x="40" y="57"/>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58" name="Freeform 72">
                <a:extLst>
                  <a:ext uri="{FF2B5EF4-FFF2-40B4-BE49-F238E27FC236}">
                    <a16:creationId xmlns:a16="http://schemas.microsoft.com/office/drawing/2014/main" id="{2D61D1CA-FBC8-4AB5-85E5-91404C915849}"/>
                  </a:ext>
                </a:extLst>
              </p:cNvPr>
              <p:cNvSpPr>
                <a:spLocks/>
              </p:cNvSpPr>
              <p:nvPr/>
            </p:nvSpPr>
            <p:spPr bwMode="auto">
              <a:xfrm>
                <a:off x="3516983" y="6937366"/>
                <a:ext cx="876072" cy="473014"/>
              </a:xfrm>
              <a:custGeom>
                <a:avLst/>
                <a:gdLst>
                  <a:gd name="T0" fmla="*/ 153 w 154"/>
                  <a:gd name="T1" fmla="*/ 2 h 83"/>
                  <a:gd name="T2" fmla="*/ 148 w 154"/>
                  <a:gd name="T3" fmla="*/ 1 h 83"/>
                  <a:gd name="T4" fmla="*/ 141 w 154"/>
                  <a:gd name="T5" fmla="*/ 5 h 83"/>
                  <a:gd name="T6" fmla="*/ 121 w 154"/>
                  <a:gd name="T7" fmla="*/ 20 h 83"/>
                  <a:gd name="T8" fmla="*/ 122 w 154"/>
                  <a:gd name="T9" fmla="*/ 38 h 83"/>
                  <a:gd name="T10" fmla="*/ 122 w 154"/>
                  <a:gd name="T11" fmla="*/ 38 h 83"/>
                  <a:gd name="T12" fmla="*/ 88 w 154"/>
                  <a:gd name="T13" fmla="*/ 44 h 83"/>
                  <a:gd name="T14" fmla="*/ 43 w 154"/>
                  <a:gd name="T15" fmla="*/ 53 h 83"/>
                  <a:gd name="T16" fmla="*/ 41 w 154"/>
                  <a:gd name="T17" fmla="*/ 56 h 83"/>
                  <a:gd name="T18" fmla="*/ 54 w 154"/>
                  <a:gd name="T19" fmla="*/ 70 h 83"/>
                  <a:gd name="T20" fmla="*/ 62 w 154"/>
                  <a:gd name="T21" fmla="*/ 74 h 83"/>
                  <a:gd name="T22" fmla="*/ 62 w 154"/>
                  <a:gd name="T23" fmla="*/ 75 h 83"/>
                  <a:gd name="T24" fmla="*/ 57 w 154"/>
                  <a:gd name="T25" fmla="*/ 75 h 83"/>
                  <a:gd name="T26" fmla="*/ 53 w 154"/>
                  <a:gd name="T27" fmla="*/ 75 h 83"/>
                  <a:gd name="T28" fmla="*/ 29 w 154"/>
                  <a:gd name="T29" fmla="*/ 73 h 83"/>
                  <a:gd name="T30" fmla="*/ 4 w 154"/>
                  <a:gd name="T31" fmla="*/ 70 h 83"/>
                  <a:gd name="T32" fmla="*/ 0 w 154"/>
                  <a:gd name="T33" fmla="*/ 74 h 83"/>
                  <a:gd name="T34" fmla="*/ 4 w 154"/>
                  <a:gd name="T35" fmla="*/ 78 h 83"/>
                  <a:gd name="T36" fmla="*/ 28 w 154"/>
                  <a:gd name="T37" fmla="*/ 80 h 83"/>
                  <a:gd name="T38" fmla="*/ 53 w 154"/>
                  <a:gd name="T39" fmla="*/ 83 h 83"/>
                  <a:gd name="T40" fmla="*/ 56 w 154"/>
                  <a:gd name="T41" fmla="*/ 83 h 83"/>
                  <a:gd name="T42" fmla="*/ 60 w 154"/>
                  <a:gd name="T43" fmla="*/ 83 h 83"/>
                  <a:gd name="T44" fmla="*/ 70 w 154"/>
                  <a:gd name="T45" fmla="*/ 79 h 83"/>
                  <a:gd name="T46" fmla="*/ 69 w 154"/>
                  <a:gd name="T47" fmla="*/ 70 h 83"/>
                  <a:gd name="T48" fmla="*/ 57 w 154"/>
                  <a:gd name="T49" fmla="*/ 62 h 83"/>
                  <a:gd name="T50" fmla="*/ 49 w 154"/>
                  <a:gd name="T51" fmla="*/ 59 h 83"/>
                  <a:gd name="T52" fmla="*/ 89 w 154"/>
                  <a:gd name="T53" fmla="*/ 52 h 83"/>
                  <a:gd name="T54" fmla="*/ 130 w 154"/>
                  <a:gd name="T55" fmla="*/ 44 h 83"/>
                  <a:gd name="T56" fmla="*/ 133 w 154"/>
                  <a:gd name="T57" fmla="*/ 42 h 83"/>
                  <a:gd name="T58" fmla="*/ 133 w 154"/>
                  <a:gd name="T59" fmla="*/ 38 h 83"/>
                  <a:gd name="T60" fmla="*/ 128 w 154"/>
                  <a:gd name="T61" fmla="*/ 33 h 83"/>
                  <a:gd name="T62" fmla="*/ 127 w 154"/>
                  <a:gd name="T63" fmla="*/ 25 h 83"/>
                  <a:gd name="T64" fmla="*/ 145 w 154"/>
                  <a:gd name="T65" fmla="*/ 12 h 83"/>
                  <a:gd name="T66" fmla="*/ 152 w 154"/>
                  <a:gd name="T67" fmla="*/ 8 h 83"/>
                  <a:gd name="T68" fmla="*/ 153 w 154"/>
                  <a:gd name="T6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83">
                    <a:moveTo>
                      <a:pt x="153" y="2"/>
                    </a:moveTo>
                    <a:cubicBezTo>
                      <a:pt x="152" y="0"/>
                      <a:pt x="149" y="0"/>
                      <a:pt x="148" y="1"/>
                    </a:cubicBezTo>
                    <a:cubicBezTo>
                      <a:pt x="146" y="2"/>
                      <a:pt x="143" y="4"/>
                      <a:pt x="141" y="5"/>
                    </a:cubicBezTo>
                    <a:cubicBezTo>
                      <a:pt x="134" y="9"/>
                      <a:pt x="126" y="14"/>
                      <a:pt x="121" y="20"/>
                    </a:cubicBezTo>
                    <a:cubicBezTo>
                      <a:pt x="113" y="28"/>
                      <a:pt x="119" y="35"/>
                      <a:pt x="122" y="38"/>
                    </a:cubicBezTo>
                    <a:cubicBezTo>
                      <a:pt x="122" y="38"/>
                      <a:pt x="122" y="38"/>
                      <a:pt x="122" y="38"/>
                    </a:cubicBezTo>
                    <a:cubicBezTo>
                      <a:pt x="112" y="42"/>
                      <a:pt x="100" y="43"/>
                      <a:pt x="88" y="44"/>
                    </a:cubicBezTo>
                    <a:cubicBezTo>
                      <a:pt x="73" y="45"/>
                      <a:pt x="57" y="46"/>
                      <a:pt x="43" y="53"/>
                    </a:cubicBezTo>
                    <a:cubicBezTo>
                      <a:pt x="42" y="53"/>
                      <a:pt x="41" y="54"/>
                      <a:pt x="41" y="56"/>
                    </a:cubicBezTo>
                    <a:cubicBezTo>
                      <a:pt x="39" y="64"/>
                      <a:pt x="47" y="67"/>
                      <a:pt x="54" y="70"/>
                    </a:cubicBezTo>
                    <a:cubicBezTo>
                      <a:pt x="57" y="71"/>
                      <a:pt x="61" y="73"/>
                      <a:pt x="62" y="74"/>
                    </a:cubicBezTo>
                    <a:cubicBezTo>
                      <a:pt x="62" y="74"/>
                      <a:pt x="62" y="75"/>
                      <a:pt x="62" y="75"/>
                    </a:cubicBezTo>
                    <a:cubicBezTo>
                      <a:pt x="61" y="75"/>
                      <a:pt x="58" y="75"/>
                      <a:pt x="57" y="75"/>
                    </a:cubicBezTo>
                    <a:cubicBezTo>
                      <a:pt x="55" y="75"/>
                      <a:pt x="54" y="75"/>
                      <a:pt x="53" y="75"/>
                    </a:cubicBezTo>
                    <a:cubicBezTo>
                      <a:pt x="45" y="75"/>
                      <a:pt x="37" y="74"/>
                      <a:pt x="29" y="73"/>
                    </a:cubicBezTo>
                    <a:cubicBezTo>
                      <a:pt x="21" y="71"/>
                      <a:pt x="12" y="70"/>
                      <a:pt x="4" y="70"/>
                    </a:cubicBezTo>
                    <a:cubicBezTo>
                      <a:pt x="2" y="70"/>
                      <a:pt x="0" y="72"/>
                      <a:pt x="0" y="74"/>
                    </a:cubicBezTo>
                    <a:cubicBezTo>
                      <a:pt x="0" y="76"/>
                      <a:pt x="2" y="78"/>
                      <a:pt x="4" y="78"/>
                    </a:cubicBezTo>
                    <a:cubicBezTo>
                      <a:pt x="12" y="78"/>
                      <a:pt x="19" y="79"/>
                      <a:pt x="28" y="80"/>
                    </a:cubicBezTo>
                    <a:cubicBezTo>
                      <a:pt x="36" y="82"/>
                      <a:pt x="45" y="83"/>
                      <a:pt x="53" y="83"/>
                    </a:cubicBezTo>
                    <a:cubicBezTo>
                      <a:pt x="54" y="83"/>
                      <a:pt x="55" y="83"/>
                      <a:pt x="56" y="83"/>
                    </a:cubicBezTo>
                    <a:cubicBezTo>
                      <a:pt x="58" y="83"/>
                      <a:pt x="59" y="83"/>
                      <a:pt x="60" y="83"/>
                    </a:cubicBezTo>
                    <a:cubicBezTo>
                      <a:pt x="64" y="83"/>
                      <a:pt x="68" y="82"/>
                      <a:pt x="70" y="79"/>
                    </a:cubicBezTo>
                    <a:cubicBezTo>
                      <a:pt x="72" y="75"/>
                      <a:pt x="69" y="71"/>
                      <a:pt x="69" y="70"/>
                    </a:cubicBezTo>
                    <a:cubicBezTo>
                      <a:pt x="66" y="66"/>
                      <a:pt x="62" y="64"/>
                      <a:pt x="57" y="62"/>
                    </a:cubicBezTo>
                    <a:cubicBezTo>
                      <a:pt x="55" y="62"/>
                      <a:pt x="51" y="60"/>
                      <a:pt x="49" y="59"/>
                    </a:cubicBezTo>
                    <a:cubicBezTo>
                      <a:pt x="62" y="54"/>
                      <a:pt x="75" y="53"/>
                      <a:pt x="89" y="52"/>
                    </a:cubicBezTo>
                    <a:cubicBezTo>
                      <a:pt x="103" y="50"/>
                      <a:pt x="117" y="49"/>
                      <a:pt x="130" y="44"/>
                    </a:cubicBezTo>
                    <a:cubicBezTo>
                      <a:pt x="132" y="44"/>
                      <a:pt x="132" y="43"/>
                      <a:pt x="133" y="42"/>
                    </a:cubicBezTo>
                    <a:cubicBezTo>
                      <a:pt x="133" y="41"/>
                      <a:pt x="133" y="39"/>
                      <a:pt x="133" y="38"/>
                    </a:cubicBezTo>
                    <a:cubicBezTo>
                      <a:pt x="131" y="36"/>
                      <a:pt x="130" y="34"/>
                      <a:pt x="128" y="33"/>
                    </a:cubicBezTo>
                    <a:cubicBezTo>
                      <a:pt x="124" y="28"/>
                      <a:pt x="124" y="28"/>
                      <a:pt x="127" y="25"/>
                    </a:cubicBezTo>
                    <a:cubicBezTo>
                      <a:pt x="131" y="20"/>
                      <a:pt x="139" y="16"/>
                      <a:pt x="145" y="12"/>
                    </a:cubicBezTo>
                    <a:cubicBezTo>
                      <a:pt x="148" y="10"/>
                      <a:pt x="150" y="9"/>
                      <a:pt x="152" y="8"/>
                    </a:cubicBezTo>
                    <a:cubicBezTo>
                      <a:pt x="154" y="6"/>
                      <a:pt x="154" y="4"/>
                      <a:pt x="153" y="2"/>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grpSp>
      </p:grpSp>
      <p:sp>
        <p:nvSpPr>
          <p:cNvPr id="2" name="文本框 1">
            <a:extLst>
              <a:ext uri="{FF2B5EF4-FFF2-40B4-BE49-F238E27FC236}">
                <a16:creationId xmlns:a16="http://schemas.microsoft.com/office/drawing/2014/main" id="{6F80C3BF-74E1-4489-A3ED-E60C9EA7D666}"/>
              </a:ext>
            </a:extLst>
          </p:cNvPr>
          <p:cNvSpPr txBox="1"/>
          <p:nvPr/>
        </p:nvSpPr>
        <p:spPr>
          <a:xfrm>
            <a:off x="7529374" y="6142397"/>
            <a:ext cx="1947969" cy="276999"/>
          </a:xfrm>
          <a:prstGeom prst="rect">
            <a:avLst/>
          </a:prstGeom>
          <a:noFill/>
        </p:spPr>
        <p:txBody>
          <a:bodyPr wrap="none" rtlCol="0">
            <a:spAutoFit/>
          </a:bodyPr>
          <a:lstStyle/>
          <a:p>
            <a:pPr>
              <a:buClr>
                <a:srgbClr val="2D97C8"/>
              </a:buClr>
            </a:pPr>
            <a:r>
              <a:rPr lang="zh-CN" altLang="en-US" sz="1200" dirty="0">
                <a:latin typeface="+mn-ea"/>
                <a:cs typeface="Heiti SC Light" charset="-122"/>
              </a:rPr>
              <a:t>*抖音可作为后期发展渠道</a:t>
            </a:r>
            <a:endParaRPr lang="ca-ES" sz="1200" dirty="0">
              <a:latin typeface="+mn-ea"/>
              <a:cs typeface="Heiti SC Light" charset="-122"/>
            </a:endParaRPr>
          </a:p>
        </p:txBody>
      </p:sp>
    </p:spTree>
    <p:custDataLst>
      <p:tags r:id="rId1"/>
    </p:custDataLst>
    <p:extLst>
      <p:ext uri="{BB962C8B-B14F-4D97-AF65-F5344CB8AC3E}">
        <p14:creationId xmlns:p14="http://schemas.microsoft.com/office/powerpoint/2010/main" val="288112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47</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sp>
        <p:nvSpPr>
          <p:cNvPr id="13" name="标题 12">
            <a:extLst>
              <a:ext uri="{FF2B5EF4-FFF2-40B4-BE49-F238E27FC236}">
                <a16:creationId xmlns:a16="http://schemas.microsoft.com/office/drawing/2014/main" id="{8732C499-6492-4663-9B7D-21815CD468EA}"/>
              </a:ext>
            </a:extLst>
          </p:cNvPr>
          <p:cNvSpPr>
            <a:spLocks noGrp="1"/>
          </p:cNvSpPr>
          <p:nvPr>
            <p:ph type="title"/>
          </p:nvPr>
        </p:nvSpPr>
        <p:spPr>
          <a:xfrm>
            <a:off x="601433" y="438604"/>
            <a:ext cx="10688217" cy="460800"/>
          </a:xfrm>
        </p:spPr>
        <p:txBody>
          <a:bodyPr>
            <a:normAutofit/>
          </a:bodyPr>
          <a:lstStyle/>
          <a:p>
            <a:r>
              <a:rPr lang="zh-CN" altLang="en-US" dirty="0"/>
              <a:t>小红书：通过提供优质内容，可实现受众精准触达，为社群培养提供基础</a:t>
            </a:r>
            <a:endParaRPr lang="ca-ES" dirty="0"/>
          </a:p>
        </p:txBody>
      </p:sp>
      <p:pic>
        <p:nvPicPr>
          <p:cNvPr id="5" name="图片 4">
            <a:extLst>
              <a:ext uri="{FF2B5EF4-FFF2-40B4-BE49-F238E27FC236}">
                <a16:creationId xmlns:a16="http://schemas.microsoft.com/office/drawing/2014/main" id="{D4C06463-490A-49FB-9370-FCE4C12612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96138" y="994437"/>
            <a:ext cx="2870642" cy="5370078"/>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558E7DDF-6095-48C5-8EE8-6DF928CAEB4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21886" y="994436"/>
            <a:ext cx="2719645" cy="5370078"/>
          </a:xfrm>
          <a:prstGeom prst="rect">
            <a:avLst/>
          </a:prstGeom>
          <a:effectLst>
            <a:outerShdw blurRad="50800" dist="38100" dir="2700000" algn="tl" rotWithShape="0">
              <a:prstClr val="black">
                <a:alpha val="40000"/>
              </a:prstClr>
            </a:outerShdw>
          </a:effectLst>
        </p:spPr>
      </p:pic>
      <p:sp>
        <p:nvSpPr>
          <p:cNvPr id="8" name="文本框 7">
            <a:extLst>
              <a:ext uri="{FF2B5EF4-FFF2-40B4-BE49-F238E27FC236}">
                <a16:creationId xmlns:a16="http://schemas.microsoft.com/office/drawing/2014/main" id="{F05CA13A-48CA-4A86-8C00-BBAE563B8F7F}"/>
              </a:ext>
            </a:extLst>
          </p:cNvPr>
          <p:cNvSpPr txBox="1"/>
          <p:nvPr/>
        </p:nvSpPr>
        <p:spPr>
          <a:xfrm>
            <a:off x="1001730" y="4625293"/>
            <a:ext cx="1845377" cy="1473865"/>
          </a:xfrm>
          <a:prstGeom prst="rect">
            <a:avLst/>
          </a:prstGeom>
          <a:noFill/>
        </p:spPr>
        <p:txBody>
          <a:bodyPr wrap="none" rtlCol="0">
            <a:spAutoFit/>
          </a:bodyPr>
          <a:lstStyle/>
          <a:p>
            <a:pPr>
              <a:lnSpc>
                <a:spcPct val="120000"/>
              </a:lnSpc>
              <a:buClr>
                <a:srgbClr val="2D97C8"/>
              </a:buClr>
            </a:pPr>
            <a:r>
              <a:rPr lang="zh-CN" altLang="en-US" sz="2000" b="1" dirty="0">
                <a:solidFill>
                  <a:schemeClr val="accent1"/>
                </a:solidFill>
                <a:latin typeface="+mn-ea"/>
              </a:rPr>
              <a:t>标签</a:t>
            </a:r>
            <a:r>
              <a:rPr lang="en-US" altLang="zh-CN" sz="2000" b="1" dirty="0">
                <a:solidFill>
                  <a:schemeClr val="accent1"/>
                </a:solidFill>
                <a:latin typeface="+mn-ea"/>
              </a:rPr>
              <a:t>/</a:t>
            </a:r>
            <a:r>
              <a:rPr lang="zh-CN" altLang="en-US" sz="2000" b="1" dirty="0">
                <a:solidFill>
                  <a:schemeClr val="accent1"/>
                </a:solidFill>
                <a:latin typeface="+mn-ea"/>
              </a:rPr>
              <a:t>话题示例</a:t>
            </a:r>
            <a:endParaRPr lang="en-US" altLang="zh-CN" sz="2000" b="1" dirty="0">
              <a:solidFill>
                <a:schemeClr val="accent1"/>
              </a:solidFill>
              <a:latin typeface="+mn-ea"/>
            </a:endParaRPr>
          </a:p>
          <a:p>
            <a:pPr>
              <a:lnSpc>
                <a:spcPct val="120000"/>
              </a:lnSpc>
              <a:buClr>
                <a:srgbClr val="2D97C8"/>
              </a:buClr>
            </a:pPr>
            <a:r>
              <a:rPr lang="en-US" altLang="zh-CN" sz="1400" dirty="0">
                <a:latin typeface="+mn-ea"/>
              </a:rPr>
              <a:t>#</a:t>
            </a:r>
            <a:r>
              <a:rPr lang="zh-CN" altLang="en-US" sz="1400" dirty="0">
                <a:latin typeface="+mn-ea"/>
              </a:rPr>
              <a:t>周末去哪儿</a:t>
            </a:r>
            <a:endParaRPr lang="en-US" altLang="zh-CN" sz="1400" dirty="0">
              <a:latin typeface="+mn-ea"/>
            </a:endParaRPr>
          </a:p>
          <a:p>
            <a:pPr>
              <a:lnSpc>
                <a:spcPct val="120000"/>
              </a:lnSpc>
              <a:buClr>
                <a:srgbClr val="2D97C8"/>
              </a:buClr>
            </a:pPr>
            <a:r>
              <a:rPr lang="en-US" altLang="zh-CN" sz="1400" dirty="0">
                <a:latin typeface="+mn-ea"/>
                <a:cs typeface="Heiti SC Light" charset="-122"/>
              </a:rPr>
              <a:t>#</a:t>
            </a:r>
            <a:r>
              <a:rPr lang="zh-CN" altLang="en-US" sz="1400" dirty="0">
                <a:latin typeface="+mn-ea"/>
                <a:cs typeface="Heiti SC Light" charset="-122"/>
              </a:rPr>
              <a:t>小众旅行地</a:t>
            </a:r>
            <a:endParaRPr lang="en-US" altLang="zh-CN" sz="1400" dirty="0">
              <a:latin typeface="+mn-ea"/>
              <a:cs typeface="Heiti SC Light" charset="-122"/>
            </a:endParaRPr>
          </a:p>
          <a:p>
            <a:pPr>
              <a:lnSpc>
                <a:spcPct val="120000"/>
              </a:lnSpc>
              <a:buClr>
                <a:srgbClr val="2D97C8"/>
              </a:buClr>
            </a:pPr>
            <a:r>
              <a:rPr lang="en-US" altLang="zh-CN" sz="1400" dirty="0">
                <a:latin typeface="+mn-ea"/>
                <a:cs typeface="Heiti SC Light" charset="-122"/>
              </a:rPr>
              <a:t>#</a:t>
            </a:r>
            <a:r>
              <a:rPr lang="zh-CN" altLang="en-US" sz="1400" dirty="0">
                <a:latin typeface="+mn-ea"/>
                <a:cs typeface="Heiti SC Light" charset="-122"/>
              </a:rPr>
              <a:t>千岛湖度假游</a:t>
            </a:r>
            <a:endParaRPr lang="en-US" altLang="zh-CN" sz="1400" dirty="0">
              <a:latin typeface="+mn-ea"/>
              <a:cs typeface="Heiti SC Light" charset="-122"/>
            </a:endParaRPr>
          </a:p>
          <a:p>
            <a:pPr>
              <a:lnSpc>
                <a:spcPct val="120000"/>
              </a:lnSpc>
              <a:buClr>
                <a:srgbClr val="2D97C8"/>
              </a:buClr>
            </a:pPr>
            <a:r>
              <a:rPr lang="en-US" altLang="zh-CN" sz="1400" dirty="0">
                <a:latin typeface="+mn-ea"/>
                <a:cs typeface="Heiti SC Light" charset="-122"/>
              </a:rPr>
              <a:t>#</a:t>
            </a:r>
            <a:r>
              <a:rPr lang="zh-CN" altLang="en-US" sz="1400" dirty="0">
                <a:latin typeface="+mn-ea"/>
                <a:cs typeface="Heiti SC Light" charset="-122"/>
              </a:rPr>
              <a:t>在小红书做公益</a:t>
            </a:r>
            <a:endParaRPr lang="ca-ES" sz="1400" dirty="0">
              <a:latin typeface="+mn-ea"/>
              <a:cs typeface="Heiti SC Light" charset="-122"/>
            </a:endParaRPr>
          </a:p>
        </p:txBody>
      </p:sp>
      <p:sp>
        <p:nvSpPr>
          <p:cNvPr id="11" name="文本框 10">
            <a:extLst>
              <a:ext uri="{FF2B5EF4-FFF2-40B4-BE49-F238E27FC236}">
                <a16:creationId xmlns:a16="http://schemas.microsoft.com/office/drawing/2014/main" id="{F6D198C4-EF5C-48A5-81C1-642A0956F41B}"/>
              </a:ext>
            </a:extLst>
          </p:cNvPr>
          <p:cNvSpPr txBox="1"/>
          <p:nvPr/>
        </p:nvSpPr>
        <p:spPr>
          <a:xfrm>
            <a:off x="1001729" y="1421984"/>
            <a:ext cx="4854540" cy="956800"/>
          </a:xfrm>
          <a:prstGeom prst="rect">
            <a:avLst/>
          </a:prstGeom>
          <a:noFill/>
        </p:spPr>
        <p:txBody>
          <a:bodyPr wrap="square" rtlCol="0">
            <a:spAutoFit/>
          </a:bodyPr>
          <a:lstStyle/>
          <a:p>
            <a:pPr>
              <a:lnSpc>
                <a:spcPct val="120000"/>
              </a:lnSpc>
              <a:buClr>
                <a:srgbClr val="2D97C8"/>
              </a:buClr>
            </a:pPr>
            <a:r>
              <a:rPr lang="zh-CN" altLang="en-US" sz="2000" b="1" dirty="0">
                <a:solidFill>
                  <a:schemeClr val="accent1"/>
                </a:solidFill>
                <a:latin typeface="+mn-ea"/>
                <a:cs typeface="Heiti SC Light" charset="-122"/>
              </a:rPr>
              <a:t>内容</a:t>
            </a:r>
            <a:endParaRPr lang="en-US" altLang="zh-CN" sz="2000" b="1" dirty="0">
              <a:solidFill>
                <a:schemeClr val="accent1"/>
              </a:solidFill>
              <a:latin typeface="+mn-ea"/>
              <a:cs typeface="Heiti SC Light" charset="-122"/>
            </a:endParaRPr>
          </a:p>
          <a:p>
            <a:pPr>
              <a:lnSpc>
                <a:spcPct val="120000"/>
              </a:lnSpc>
              <a:buClr>
                <a:srgbClr val="2D97C8"/>
              </a:buClr>
            </a:pPr>
            <a:r>
              <a:rPr lang="zh-CN" altLang="en-US" sz="1400" dirty="0">
                <a:latin typeface="+mn-ea"/>
                <a:cs typeface="Heiti SC Light" charset="-122"/>
              </a:rPr>
              <a:t>前期主发干货笔记、攻略文章，积累粉丝、点赞数量</a:t>
            </a:r>
            <a:endParaRPr lang="en-US" altLang="zh-CN" sz="1400" dirty="0">
              <a:latin typeface="+mn-ea"/>
              <a:cs typeface="Heiti SC Light" charset="-122"/>
            </a:endParaRPr>
          </a:p>
          <a:p>
            <a:pPr>
              <a:lnSpc>
                <a:spcPct val="120000"/>
              </a:lnSpc>
              <a:buClr>
                <a:srgbClr val="2D97C8"/>
              </a:buClr>
            </a:pPr>
            <a:r>
              <a:rPr lang="zh-CN" altLang="en-US" sz="1400" dirty="0">
                <a:latin typeface="+mn-ea"/>
                <a:cs typeface="Heiti SC Light" charset="-122"/>
              </a:rPr>
              <a:t>有一定积累后，逐步发送产品介绍、赛事活动宣传等</a:t>
            </a:r>
            <a:endParaRPr lang="en-US" altLang="zh-CN" sz="1400" dirty="0">
              <a:latin typeface="+mn-ea"/>
              <a:cs typeface="Heiti SC Light" charset="-122"/>
            </a:endParaRPr>
          </a:p>
        </p:txBody>
      </p:sp>
      <p:sp>
        <p:nvSpPr>
          <p:cNvPr id="14" name="文本框 13">
            <a:extLst>
              <a:ext uri="{FF2B5EF4-FFF2-40B4-BE49-F238E27FC236}">
                <a16:creationId xmlns:a16="http://schemas.microsoft.com/office/drawing/2014/main" id="{466D7D37-54D7-429C-8AF2-79225E0D7871}"/>
              </a:ext>
            </a:extLst>
          </p:cNvPr>
          <p:cNvSpPr txBox="1"/>
          <p:nvPr/>
        </p:nvSpPr>
        <p:spPr>
          <a:xfrm>
            <a:off x="1001730" y="2816430"/>
            <a:ext cx="3775393" cy="1732397"/>
          </a:xfrm>
          <a:prstGeom prst="rect">
            <a:avLst/>
          </a:prstGeom>
          <a:noFill/>
        </p:spPr>
        <p:txBody>
          <a:bodyPr wrap="none" rtlCol="0">
            <a:spAutoFit/>
          </a:bodyPr>
          <a:lstStyle/>
          <a:p>
            <a:pPr>
              <a:lnSpc>
                <a:spcPct val="120000"/>
              </a:lnSpc>
              <a:buClr>
                <a:srgbClr val="2D97C8"/>
              </a:buClr>
            </a:pPr>
            <a:r>
              <a:rPr lang="zh-CN" altLang="en-US" sz="2000" b="1" dirty="0">
                <a:solidFill>
                  <a:schemeClr val="accent1"/>
                </a:solidFill>
                <a:latin typeface="+mn-ea"/>
              </a:rPr>
              <a:t>内容特点</a:t>
            </a:r>
            <a:endParaRPr lang="en-US" altLang="zh-CN" sz="2000" b="1" dirty="0">
              <a:solidFill>
                <a:schemeClr val="accent1"/>
              </a:solidFill>
              <a:latin typeface="+mn-ea"/>
            </a:endParaRPr>
          </a:p>
          <a:p>
            <a:pPr>
              <a:lnSpc>
                <a:spcPct val="120000"/>
              </a:lnSpc>
              <a:buClr>
                <a:srgbClr val="2D97C8"/>
              </a:buClr>
            </a:pPr>
            <a:r>
              <a:rPr lang="zh-CN" altLang="en-US" sz="1400" b="1" dirty="0">
                <a:latin typeface="+mn-ea"/>
                <a:cs typeface="Heiti SC Light" charset="-122"/>
              </a:rPr>
              <a:t>坚持写优质笔记</a:t>
            </a:r>
            <a:endParaRPr lang="en-US" altLang="zh-CN" sz="1400" b="1" dirty="0">
              <a:latin typeface="+mn-ea"/>
              <a:cs typeface="Heiti SC Light" charset="-122"/>
            </a:endParaRPr>
          </a:p>
          <a:p>
            <a:pPr>
              <a:lnSpc>
                <a:spcPct val="120000"/>
              </a:lnSpc>
              <a:buClr>
                <a:srgbClr val="2D97C8"/>
              </a:buClr>
            </a:pPr>
            <a:r>
              <a:rPr lang="zh-CN" altLang="en-US" sz="1400" dirty="0">
                <a:latin typeface="+mn-ea"/>
                <a:cs typeface="Heiti SC Light" charset="-122"/>
              </a:rPr>
              <a:t>真实、有趣、有用，激发用户互动交流</a:t>
            </a:r>
            <a:endParaRPr lang="en-US" altLang="zh-CN" sz="1400" dirty="0">
              <a:latin typeface="+mn-ea"/>
              <a:cs typeface="Heiti SC Light" charset="-122"/>
            </a:endParaRPr>
          </a:p>
          <a:p>
            <a:pPr>
              <a:lnSpc>
                <a:spcPct val="120000"/>
              </a:lnSpc>
              <a:buClr>
                <a:srgbClr val="2D97C8"/>
              </a:buClr>
            </a:pPr>
            <a:r>
              <a:rPr lang="zh-CN" altLang="en-US" sz="1400" dirty="0">
                <a:latin typeface="+mn-ea"/>
                <a:cs typeface="Heiti SC Light" charset="-122"/>
              </a:rPr>
              <a:t>封面吸睛</a:t>
            </a:r>
            <a:endParaRPr lang="en-US" altLang="zh-CN" sz="1400" dirty="0">
              <a:latin typeface="+mn-ea"/>
              <a:cs typeface="Heiti SC Light" charset="-122"/>
            </a:endParaRPr>
          </a:p>
          <a:p>
            <a:pPr>
              <a:lnSpc>
                <a:spcPct val="120000"/>
              </a:lnSpc>
              <a:buClr>
                <a:srgbClr val="2D97C8"/>
              </a:buClr>
            </a:pPr>
            <a:r>
              <a:rPr lang="zh-CN" altLang="en-US" sz="1400" dirty="0">
                <a:latin typeface="+mn-ea"/>
                <a:cs typeface="Heiti SC Light" charset="-122"/>
              </a:rPr>
              <a:t>恰当使用标签、关键词，符合用户的搜索习惯</a:t>
            </a:r>
            <a:endParaRPr lang="en-US" altLang="zh-CN" sz="1400" dirty="0">
              <a:latin typeface="+mn-ea"/>
              <a:cs typeface="Heiti SC Light" charset="-122"/>
            </a:endParaRPr>
          </a:p>
          <a:p>
            <a:pPr>
              <a:lnSpc>
                <a:spcPct val="120000"/>
              </a:lnSpc>
              <a:buClr>
                <a:srgbClr val="2D97C8"/>
              </a:buClr>
            </a:pPr>
            <a:r>
              <a:rPr lang="zh-CN" altLang="en-US" sz="1400" dirty="0">
                <a:latin typeface="+mn-ea"/>
                <a:cs typeface="Heiti SC Light" charset="-122"/>
              </a:rPr>
              <a:t>评论、收藏、点赞、转发</a:t>
            </a:r>
            <a:endParaRPr lang="en-US" altLang="zh-CN" sz="1400" dirty="0">
              <a:latin typeface="+mn-ea"/>
              <a:cs typeface="Heiti SC Light" charset="-122"/>
            </a:endParaRPr>
          </a:p>
        </p:txBody>
      </p:sp>
      <p:cxnSp>
        <p:nvCxnSpPr>
          <p:cNvPr id="17" name="直接连接符 16">
            <a:extLst>
              <a:ext uri="{FF2B5EF4-FFF2-40B4-BE49-F238E27FC236}">
                <a16:creationId xmlns:a16="http://schemas.microsoft.com/office/drawing/2014/main" id="{2DF48821-7E2D-42F0-974E-66DE1F57CB16}"/>
              </a:ext>
            </a:extLst>
          </p:cNvPr>
          <p:cNvCxnSpPr/>
          <p:nvPr/>
        </p:nvCxnSpPr>
        <p:spPr>
          <a:xfrm>
            <a:off x="817412" y="1202076"/>
            <a:ext cx="0" cy="480830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C5615AF5-1741-46D9-ADA8-ACA303E2F88D}"/>
              </a:ext>
            </a:extLst>
          </p:cNvPr>
          <p:cNvSpPr/>
          <p:nvPr/>
        </p:nvSpPr>
        <p:spPr>
          <a:xfrm>
            <a:off x="709533" y="1509588"/>
            <a:ext cx="215757" cy="215757"/>
          </a:xfrm>
          <a:prstGeom prst="ellipse">
            <a:avLst/>
          </a:prstGeom>
          <a:solidFill>
            <a:schemeClr val="bg1"/>
          </a:solidFill>
          <a:ln w="1270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9" name="椭圆 18">
            <a:extLst>
              <a:ext uri="{FF2B5EF4-FFF2-40B4-BE49-F238E27FC236}">
                <a16:creationId xmlns:a16="http://schemas.microsoft.com/office/drawing/2014/main" id="{24ECD884-5501-4B22-93C4-74082D04CC89}"/>
              </a:ext>
            </a:extLst>
          </p:cNvPr>
          <p:cNvSpPr/>
          <p:nvPr/>
        </p:nvSpPr>
        <p:spPr>
          <a:xfrm>
            <a:off x="709533" y="2909798"/>
            <a:ext cx="215757" cy="215757"/>
          </a:xfrm>
          <a:prstGeom prst="ellipse">
            <a:avLst/>
          </a:prstGeom>
          <a:solidFill>
            <a:schemeClr val="bg1"/>
          </a:solidFill>
          <a:ln w="1270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0" name="椭圆 19">
            <a:extLst>
              <a:ext uri="{FF2B5EF4-FFF2-40B4-BE49-F238E27FC236}">
                <a16:creationId xmlns:a16="http://schemas.microsoft.com/office/drawing/2014/main" id="{EDBE03FF-E6D2-4DB3-B6F9-4FA6C28E8354}"/>
              </a:ext>
            </a:extLst>
          </p:cNvPr>
          <p:cNvSpPr/>
          <p:nvPr/>
        </p:nvSpPr>
        <p:spPr>
          <a:xfrm>
            <a:off x="709533" y="4724426"/>
            <a:ext cx="215757" cy="215757"/>
          </a:xfrm>
          <a:prstGeom prst="ellipse">
            <a:avLst/>
          </a:prstGeom>
          <a:solidFill>
            <a:schemeClr val="bg1"/>
          </a:solidFill>
          <a:ln w="1270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custDataLst>
      <p:tags r:id="rId1"/>
    </p:custDataLst>
    <p:extLst>
      <p:ext uri="{BB962C8B-B14F-4D97-AF65-F5344CB8AC3E}">
        <p14:creationId xmlns:p14="http://schemas.microsoft.com/office/powerpoint/2010/main" val="37747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4091FAE8-0891-427E-B7AE-B561530CC395}"/>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48" name="think-cell 幻灯片" r:id="rId7" imgW="416" imgH="423" progId="TCLayout.ActiveDocument.1">
                  <p:embed/>
                </p:oleObj>
              </mc:Choice>
              <mc:Fallback>
                <p:oleObj name="think-cell 幻灯片" r:id="rId7" imgW="416" imgH="423" progId="TCLayout.ActiveDocument.1">
                  <p:embed/>
                  <p:pic>
                    <p:nvPicPr>
                      <p:cNvPr id="5" name="对象 4" hidden="1">
                        <a:extLst>
                          <a:ext uri="{FF2B5EF4-FFF2-40B4-BE49-F238E27FC236}">
                            <a16:creationId xmlns:a16="http://schemas.microsoft.com/office/drawing/2014/main" id="{4091FAE8-0891-427E-B7AE-B561530CC39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矩形 5" hidden="1">
            <a:extLst>
              <a:ext uri="{FF2B5EF4-FFF2-40B4-BE49-F238E27FC236}">
                <a16:creationId xmlns:a16="http://schemas.microsoft.com/office/drawing/2014/main" id="{D3D2E2C5-B254-499B-90EF-AB40C7097F3C}"/>
              </a:ext>
            </a:extLst>
          </p:cNvPr>
          <p:cNvSpPr/>
          <p:nvPr>
            <p:custDataLst>
              <p:tags r:id="rId4"/>
            </p:custDataLst>
          </p:nvPr>
        </p:nvSpPr>
        <p:spPr>
          <a:xfrm>
            <a:off x="0" y="0"/>
            <a:ext cx="158750" cy="1587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altLang="zh-CN" sz="2400" b="1" dirty="0">
              <a:solidFill>
                <a:schemeClr val="tx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3" name="灯片编号占位符 2">
            <a:extLst>
              <a:ext uri="{FF2B5EF4-FFF2-40B4-BE49-F238E27FC236}">
                <a16:creationId xmlns:a16="http://schemas.microsoft.com/office/drawing/2014/main" id="{4410EC6B-D364-4251-80AF-B2E9FCD079A7}"/>
              </a:ext>
            </a:extLst>
          </p:cNvPr>
          <p:cNvSpPr>
            <a:spLocks noGrp="1"/>
          </p:cNvSpPr>
          <p:nvPr>
            <p:ph type="sldNum" sz="quarter" idx="14"/>
          </p:nvPr>
        </p:nvSpPr>
        <p:spPr/>
        <p:txBody>
          <a:bodyPr/>
          <a:lstStyle/>
          <a:p>
            <a:fld id="{E6049C3D-CCF1-41B9-A681-D61E0CAE4A17}" type="slidenum">
              <a:rPr lang="en-US" altLang="zh-CN" smtClean="0"/>
              <a:pPr/>
              <a:t>48</a:t>
            </a:fld>
            <a:endParaRPr lang="en-US" dirty="0"/>
          </a:p>
        </p:txBody>
      </p:sp>
      <p:sp>
        <p:nvSpPr>
          <p:cNvPr id="4" name="文本占位符 3">
            <a:extLst>
              <a:ext uri="{FF2B5EF4-FFF2-40B4-BE49-F238E27FC236}">
                <a16:creationId xmlns:a16="http://schemas.microsoft.com/office/drawing/2014/main" id="{AD35A9B2-003F-45CB-9C9E-8CC7E20FCC4C}"/>
              </a:ext>
            </a:extLst>
          </p:cNvPr>
          <p:cNvSpPr>
            <a:spLocks noGrp="1"/>
          </p:cNvSpPr>
          <p:nvPr>
            <p:ph type="body" sz="quarter" idx="15"/>
          </p:nvPr>
        </p:nvSpPr>
        <p:spPr/>
        <p:txBody>
          <a:bodyPr/>
          <a:lstStyle/>
          <a:p>
            <a:endParaRPr lang="zh-CN" altLang="en-US"/>
          </a:p>
        </p:txBody>
      </p:sp>
      <p:sp>
        <p:nvSpPr>
          <p:cNvPr id="7" name="标题 6">
            <a:extLst>
              <a:ext uri="{FF2B5EF4-FFF2-40B4-BE49-F238E27FC236}">
                <a16:creationId xmlns:a16="http://schemas.microsoft.com/office/drawing/2014/main" id="{C7D1598D-8B9F-4E90-8646-8EAE4F9FE4ED}"/>
              </a:ext>
            </a:extLst>
          </p:cNvPr>
          <p:cNvSpPr>
            <a:spLocks noGrp="1"/>
          </p:cNvSpPr>
          <p:nvPr>
            <p:ph type="title"/>
          </p:nvPr>
        </p:nvSpPr>
        <p:spPr>
          <a:xfrm>
            <a:off x="601433" y="438604"/>
            <a:ext cx="10966679" cy="460800"/>
          </a:xfrm>
        </p:spPr>
        <p:txBody>
          <a:bodyPr>
            <a:noAutofit/>
          </a:bodyPr>
          <a:lstStyle/>
          <a:p>
            <a:r>
              <a:rPr lang="zh-CN" altLang="en-US" dirty="0"/>
              <a:t>微信公众号：作为水基金核心传播平台，应提供完整全面的信息，转化用户，建立“核心”朋友圈</a:t>
            </a:r>
            <a:endParaRPr lang="ca-ES" dirty="0"/>
          </a:p>
        </p:txBody>
      </p:sp>
      <p:sp>
        <p:nvSpPr>
          <p:cNvPr id="52" name="矩形 51">
            <a:extLst>
              <a:ext uri="{FF2B5EF4-FFF2-40B4-BE49-F238E27FC236}">
                <a16:creationId xmlns:a16="http://schemas.microsoft.com/office/drawing/2014/main" id="{37E796EF-6BA8-4B9A-9D7B-92EA0BE90EA5}"/>
              </a:ext>
            </a:extLst>
          </p:cNvPr>
          <p:cNvSpPr/>
          <p:nvPr/>
        </p:nvSpPr>
        <p:spPr>
          <a:xfrm>
            <a:off x="1614568" y="2119411"/>
            <a:ext cx="4621029" cy="369332"/>
          </a:xfrm>
          <a:prstGeom prst="rect">
            <a:avLst/>
          </a:prstGeom>
        </p:spPr>
        <p:txBody>
          <a:bodyPr wrap="square">
            <a:spAutoFit/>
          </a:bodyPr>
          <a:lstStyle/>
          <a:p>
            <a:r>
              <a:rPr lang="zh-CN" altLang="en-US" b="1" dirty="0">
                <a:solidFill>
                  <a:schemeClr val="tx1">
                    <a:lumMod val="50000"/>
                    <a:lumOff val="50000"/>
                  </a:schemeClr>
                </a:solidFill>
              </a:rPr>
              <a:t>培养社群，建立“朋友圈”</a:t>
            </a:r>
            <a:endParaRPr lang="en-US" altLang="zh-CN" b="1" dirty="0">
              <a:solidFill>
                <a:schemeClr val="tx1">
                  <a:lumMod val="50000"/>
                  <a:lumOff val="50000"/>
                </a:schemeClr>
              </a:solidFill>
            </a:endParaRPr>
          </a:p>
        </p:txBody>
      </p:sp>
      <p:sp>
        <p:nvSpPr>
          <p:cNvPr id="53" name="矩形 52">
            <a:extLst>
              <a:ext uri="{FF2B5EF4-FFF2-40B4-BE49-F238E27FC236}">
                <a16:creationId xmlns:a16="http://schemas.microsoft.com/office/drawing/2014/main" id="{8CEF80BF-40DA-4595-A4E6-EDE31FC8774D}"/>
              </a:ext>
            </a:extLst>
          </p:cNvPr>
          <p:cNvSpPr/>
          <p:nvPr/>
        </p:nvSpPr>
        <p:spPr>
          <a:xfrm>
            <a:off x="1614568" y="3379551"/>
            <a:ext cx="4320721" cy="369332"/>
          </a:xfrm>
          <a:prstGeom prst="rect">
            <a:avLst/>
          </a:prstGeom>
        </p:spPr>
        <p:txBody>
          <a:bodyPr wrap="square">
            <a:spAutoFit/>
          </a:bodyPr>
          <a:lstStyle/>
          <a:p>
            <a:r>
              <a:rPr lang="zh-CN" altLang="en-US" b="1" dirty="0">
                <a:solidFill>
                  <a:schemeClr val="tx1">
                    <a:lumMod val="50000"/>
                    <a:lumOff val="50000"/>
                  </a:schemeClr>
                </a:solidFill>
              </a:rPr>
              <a:t>提供全面的内容，为受众提供完整体验</a:t>
            </a:r>
            <a:endParaRPr lang="en-US" altLang="zh-CN" b="1" dirty="0">
              <a:solidFill>
                <a:schemeClr val="tx1">
                  <a:lumMod val="50000"/>
                  <a:lumOff val="50000"/>
                </a:schemeClr>
              </a:solidFill>
            </a:endParaRPr>
          </a:p>
        </p:txBody>
      </p:sp>
      <p:sp>
        <p:nvSpPr>
          <p:cNvPr id="54" name="矩形 53">
            <a:extLst>
              <a:ext uri="{FF2B5EF4-FFF2-40B4-BE49-F238E27FC236}">
                <a16:creationId xmlns:a16="http://schemas.microsoft.com/office/drawing/2014/main" id="{D4D548CD-52C9-4A8A-9920-703CD5DE956B}"/>
              </a:ext>
            </a:extLst>
          </p:cNvPr>
          <p:cNvSpPr/>
          <p:nvPr/>
        </p:nvSpPr>
        <p:spPr>
          <a:xfrm>
            <a:off x="1614569" y="4615772"/>
            <a:ext cx="3947510" cy="369332"/>
          </a:xfrm>
          <a:prstGeom prst="rect">
            <a:avLst/>
          </a:prstGeom>
        </p:spPr>
        <p:txBody>
          <a:bodyPr wrap="square">
            <a:spAutoFit/>
          </a:bodyPr>
          <a:lstStyle/>
          <a:p>
            <a:r>
              <a:rPr lang="zh-CN" altLang="en-US" b="1" dirty="0">
                <a:solidFill>
                  <a:schemeClr val="tx1">
                    <a:lumMod val="50000"/>
                    <a:lumOff val="50000"/>
                  </a:schemeClr>
                </a:solidFill>
              </a:rPr>
              <a:t>全面品牌形象的塑造</a:t>
            </a:r>
            <a:endParaRPr lang="en-US" altLang="zh-CN" b="1" dirty="0">
              <a:solidFill>
                <a:schemeClr val="tx1">
                  <a:lumMod val="50000"/>
                  <a:lumOff val="50000"/>
                </a:schemeClr>
              </a:solidFill>
            </a:endParaRPr>
          </a:p>
        </p:txBody>
      </p:sp>
      <p:grpSp>
        <p:nvGrpSpPr>
          <p:cNvPr id="9" name="组合 8">
            <a:extLst>
              <a:ext uri="{FF2B5EF4-FFF2-40B4-BE49-F238E27FC236}">
                <a16:creationId xmlns:a16="http://schemas.microsoft.com/office/drawing/2014/main" id="{6098E0A4-5B7E-4F64-914E-D6C6CBA21FA6}"/>
              </a:ext>
            </a:extLst>
          </p:cNvPr>
          <p:cNvGrpSpPr/>
          <p:nvPr/>
        </p:nvGrpSpPr>
        <p:grpSpPr>
          <a:xfrm>
            <a:off x="7066778" y="1346316"/>
            <a:ext cx="4275137" cy="4249969"/>
            <a:chOff x="6851526" y="1443721"/>
            <a:chExt cx="4275137" cy="4249969"/>
          </a:xfrm>
        </p:grpSpPr>
        <p:grpSp>
          <p:nvGrpSpPr>
            <p:cNvPr id="42" name="Group 11">
              <a:extLst>
                <a:ext uri="{FF2B5EF4-FFF2-40B4-BE49-F238E27FC236}">
                  <a16:creationId xmlns:a16="http://schemas.microsoft.com/office/drawing/2014/main" id="{07C58026-24A1-4E37-B7FC-6E1DE4600772}"/>
                </a:ext>
              </a:extLst>
            </p:cNvPr>
            <p:cNvGrpSpPr>
              <a:grpSpLocks/>
            </p:cNvGrpSpPr>
            <p:nvPr/>
          </p:nvGrpSpPr>
          <p:grpSpPr bwMode="auto">
            <a:xfrm>
              <a:off x="6851526" y="1443721"/>
              <a:ext cx="4275137" cy="4249969"/>
              <a:chOff x="4206" y="2156"/>
              <a:chExt cx="945" cy="938"/>
            </a:xfrm>
          </p:grpSpPr>
          <p:sp>
            <p:nvSpPr>
              <p:cNvPr id="45" name="Freeform 13">
                <a:extLst>
                  <a:ext uri="{FF2B5EF4-FFF2-40B4-BE49-F238E27FC236}">
                    <a16:creationId xmlns:a16="http://schemas.microsoft.com/office/drawing/2014/main" id="{35DB198B-37EF-46E7-A1F9-290849F05A90}"/>
                  </a:ext>
                </a:extLst>
              </p:cNvPr>
              <p:cNvSpPr>
                <a:spLocks/>
              </p:cNvSpPr>
              <p:nvPr/>
            </p:nvSpPr>
            <p:spPr bwMode="auto">
              <a:xfrm>
                <a:off x="4375" y="2747"/>
                <a:ext cx="513" cy="347"/>
              </a:xfrm>
              <a:custGeom>
                <a:avLst/>
                <a:gdLst>
                  <a:gd name="T0" fmla="*/ 384 w 2054"/>
                  <a:gd name="T1" fmla="*/ 96 h 1388"/>
                  <a:gd name="T2" fmla="*/ 446 w 2054"/>
                  <a:gd name="T3" fmla="*/ 187 h 1388"/>
                  <a:gd name="T4" fmla="*/ 505 w 2054"/>
                  <a:gd name="T5" fmla="*/ 293 h 1388"/>
                  <a:gd name="T6" fmla="*/ 488 w 2054"/>
                  <a:gd name="T7" fmla="*/ 302 h 1388"/>
                  <a:gd name="T8" fmla="*/ 471 w 2054"/>
                  <a:gd name="T9" fmla="*/ 311 h 1388"/>
                  <a:gd name="T10" fmla="*/ 454 w 2054"/>
                  <a:gd name="T11" fmla="*/ 317 h 1388"/>
                  <a:gd name="T12" fmla="*/ 438 w 2054"/>
                  <a:gd name="T13" fmla="*/ 324 h 1388"/>
                  <a:gd name="T14" fmla="*/ 422 w 2054"/>
                  <a:gd name="T15" fmla="*/ 329 h 1388"/>
                  <a:gd name="T16" fmla="*/ 406 w 2054"/>
                  <a:gd name="T17" fmla="*/ 333 h 1388"/>
                  <a:gd name="T18" fmla="*/ 385 w 2054"/>
                  <a:gd name="T19" fmla="*/ 338 h 1388"/>
                  <a:gd name="T20" fmla="*/ 372 w 2054"/>
                  <a:gd name="T21" fmla="*/ 341 h 1388"/>
                  <a:gd name="T22" fmla="*/ 350 w 2054"/>
                  <a:gd name="T23" fmla="*/ 344 h 1388"/>
                  <a:gd name="T24" fmla="*/ 334 w 2054"/>
                  <a:gd name="T25" fmla="*/ 346 h 1388"/>
                  <a:gd name="T26" fmla="*/ 324 w 2054"/>
                  <a:gd name="T27" fmla="*/ 346 h 1388"/>
                  <a:gd name="T28" fmla="*/ 314 w 2054"/>
                  <a:gd name="T29" fmla="*/ 347 h 1388"/>
                  <a:gd name="T30" fmla="*/ 294 w 2054"/>
                  <a:gd name="T31" fmla="*/ 347 h 1388"/>
                  <a:gd name="T32" fmla="*/ 272 w 2054"/>
                  <a:gd name="T33" fmla="*/ 346 h 1388"/>
                  <a:gd name="T34" fmla="*/ 256 w 2054"/>
                  <a:gd name="T35" fmla="*/ 345 h 1388"/>
                  <a:gd name="T36" fmla="*/ 238 w 2054"/>
                  <a:gd name="T37" fmla="*/ 342 h 1388"/>
                  <a:gd name="T38" fmla="*/ 218 w 2054"/>
                  <a:gd name="T39" fmla="*/ 339 h 1388"/>
                  <a:gd name="T40" fmla="*/ 197 w 2054"/>
                  <a:gd name="T41" fmla="*/ 334 h 1388"/>
                  <a:gd name="T42" fmla="*/ 186 w 2054"/>
                  <a:gd name="T43" fmla="*/ 331 h 1388"/>
                  <a:gd name="T44" fmla="*/ 165 w 2054"/>
                  <a:gd name="T45" fmla="*/ 325 h 1388"/>
                  <a:gd name="T46" fmla="*/ 142 w 2054"/>
                  <a:gd name="T47" fmla="*/ 316 h 1388"/>
                  <a:gd name="T48" fmla="*/ 119 w 2054"/>
                  <a:gd name="T49" fmla="*/ 306 h 1388"/>
                  <a:gd name="T50" fmla="*/ 97 w 2054"/>
                  <a:gd name="T51" fmla="*/ 294 h 1388"/>
                  <a:gd name="T52" fmla="*/ 79 w 2054"/>
                  <a:gd name="T53" fmla="*/ 283 h 1388"/>
                  <a:gd name="T54" fmla="*/ 63 w 2054"/>
                  <a:gd name="T55" fmla="*/ 271 h 1388"/>
                  <a:gd name="T56" fmla="*/ 51 w 2054"/>
                  <a:gd name="T57" fmla="*/ 262 h 1388"/>
                  <a:gd name="T58" fmla="*/ 51 w 2054"/>
                  <a:gd name="T59" fmla="*/ 263 h 1388"/>
                  <a:gd name="T60" fmla="*/ 44 w 2054"/>
                  <a:gd name="T61" fmla="*/ 272 h 1388"/>
                  <a:gd name="T62" fmla="*/ 27 w 2054"/>
                  <a:gd name="T63" fmla="*/ 294 h 1388"/>
                  <a:gd name="T64" fmla="*/ 5 w 2054"/>
                  <a:gd name="T65" fmla="*/ 326 h 1388"/>
                  <a:gd name="T66" fmla="*/ 245 w 2054"/>
                  <a:gd name="T67" fmla="*/ 0 h 1388"/>
                  <a:gd name="T68" fmla="*/ 197 w 2054"/>
                  <a:gd name="T69" fmla="*/ 71 h 1388"/>
                  <a:gd name="T70" fmla="*/ 215 w 2054"/>
                  <a:gd name="T71" fmla="*/ 82 h 1388"/>
                  <a:gd name="T72" fmla="*/ 229 w 2054"/>
                  <a:gd name="T73" fmla="*/ 90 h 1388"/>
                  <a:gd name="T74" fmla="*/ 242 w 2054"/>
                  <a:gd name="T75" fmla="*/ 95 h 1388"/>
                  <a:gd name="T76" fmla="*/ 250 w 2054"/>
                  <a:gd name="T77" fmla="*/ 98 h 1388"/>
                  <a:gd name="T78" fmla="*/ 259 w 2054"/>
                  <a:gd name="T79" fmla="*/ 101 h 1388"/>
                  <a:gd name="T80" fmla="*/ 268 w 2054"/>
                  <a:gd name="T81" fmla="*/ 103 h 1388"/>
                  <a:gd name="T82" fmla="*/ 278 w 2054"/>
                  <a:gd name="T83" fmla="*/ 105 h 1388"/>
                  <a:gd name="T84" fmla="*/ 287 w 2054"/>
                  <a:gd name="T85" fmla="*/ 106 h 1388"/>
                  <a:gd name="T86" fmla="*/ 297 w 2054"/>
                  <a:gd name="T87" fmla="*/ 105 h 1388"/>
                  <a:gd name="T88" fmla="*/ 303 w 2054"/>
                  <a:gd name="T89" fmla="*/ 105 h 1388"/>
                  <a:gd name="T90" fmla="*/ 314 w 2054"/>
                  <a:gd name="T91" fmla="*/ 104 h 1388"/>
                  <a:gd name="T92" fmla="*/ 329 w 2054"/>
                  <a:gd name="T93" fmla="*/ 101 h 1388"/>
                  <a:gd name="T94" fmla="*/ 341 w 2054"/>
                  <a:gd name="T95" fmla="*/ 99 h 1388"/>
                  <a:gd name="T96" fmla="*/ 355 w 2054"/>
                  <a:gd name="T97" fmla="*/ 95 h 1388"/>
                  <a:gd name="T98" fmla="*/ 366 w 2054"/>
                  <a:gd name="T99" fmla="*/ 92 h 1388"/>
                  <a:gd name="T100" fmla="*/ 379 w 2054"/>
                  <a:gd name="T101" fmla="*/ 87 h 13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054"/>
                  <a:gd name="T154" fmla="*/ 0 h 1388"/>
                  <a:gd name="T155" fmla="*/ 2054 w 2054"/>
                  <a:gd name="T156" fmla="*/ 1388 h 138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054" h="1388">
                    <a:moveTo>
                      <a:pt x="1516" y="350"/>
                    </a:moveTo>
                    <a:lnTo>
                      <a:pt x="1539" y="384"/>
                    </a:lnTo>
                    <a:lnTo>
                      <a:pt x="1600" y="475"/>
                    </a:lnTo>
                    <a:lnTo>
                      <a:pt x="1786" y="750"/>
                    </a:lnTo>
                    <a:lnTo>
                      <a:pt x="2054" y="1150"/>
                    </a:lnTo>
                    <a:lnTo>
                      <a:pt x="2020" y="1171"/>
                    </a:lnTo>
                    <a:lnTo>
                      <a:pt x="1986" y="1191"/>
                    </a:lnTo>
                    <a:lnTo>
                      <a:pt x="1953" y="1209"/>
                    </a:lnTo>
                    <a:lnTo>
                      <a:pt x="1919" y="1226"/>
                    </a:lnTo>
                    <a:lnTo>
                      <a:pt x="1885" y="1242"/>
                    </a:lnTo>
                    <a:lnTo>
                      <a:pt x="1851" y="1256"/>
                    </a:lnTo>
                    <a:lnTo>
                      <a:pt x="1818" y="1269"/>
                    </a:lnTo>
                    <a:lnTo>
                      <a:pt x="1785" y="1282"/>
                    </a:lnTo>
                    <a:lnTo>
                      <a:pt x="1753" y="1294"/>
                    </a:lnTo>
                    <a:lnTo>
                      <a:pt x="1720" y="1304"/>
                    </a:lnTo>
                    <a:lnTo>
                      <a:pt x="1689" y="1315"/>
                    </a:lnTo>
                    <a:lnTo>
                      <a:pt x="1658" y="1324"/>
                    </a:lnTo>
                    <a:lnTo>
                      <a:pt x="1627" y="1332"/>
                    </a:lnTo>
                    <a:lnTo>
                      <a:pt x="1598" y="1340"/>
                    </a:lnTo>
                    <a:lnTo>
                      <a:pt x="1542" y="1353"/>
                    </a:lnTo>
                    <a:lnTo>
                      <a:pt x="1515" y="1358"/>
                    </a:lnTo>
                    <a:lnTo>
                      <a:pt x="1489" y="1362"/>
                    </a:lnTo>
                    <a:lnTo>
                      <a:pt x="1443" y="1370"/>
                    </a:lnTo>
                    <a:lnTo>
                      <a:pt x="1401" y="1376"/>
                    </a:lnTo>
                    <a:lnTo>
                      <a:pt x="1365" y="1380"/>
                    </a:lnTo>
                    <a:lnTo>
                      <a:pt x="1337" y="1383"/>
                    </a:lnTo>
                    <a:lnTo>
                      <a:pt x="1315" y="1384"/>
                    </a:lnTo>
                    <a:lnTo>
                      <a:pt x="1297" y="1385"/>
                    </a:lnTo>
                    <a:lnTo>
                      <a:pt x="1284" y="1385"/>
                    </a:lnTo>
                    <a:lnTo>
                      <a:pt x="1259" y="1387"/>
                    </a:lnTo>
                    <a:lnTo>
                      <a:pt x="1223" y="1388"/>
                    </a:lnTo>
                    <a:lnTo>
                      <a:pt x="1177" y="1388"/>
                    </a:lnTo>
                    <a:lnTo>
                      <a:pt x="1122" y="1385"/>
                    </a:lnTo>
                    <a:lnTo>
                      <a:pt x="1091" y="1384"/>
                    </a:lnTo>
                    <a:lnTo>
                      <a:pt x="1059" y="1381"/>
                    </a:lnTo>
                    <a:lnTo>
                      <a:pt x="1024" y="1378"/>
                    </a:lnTo>
                    <a:lnTo>
                      <a:pt x="988" y="1374"/>
                    </a:lnTo>
                    <a:lnTo>
                      <a:pt x="951" y="1368"/>
                    </a:lnTo>
                    <a:lnTo>
                      <a:pt x="913" y="1362"/>
                    </a:lnTo>
                    <a:lnTo>
                      <a:pt x="873" y="1355"/>
                    </a:lnTo>
                    <a:lnTo>
                      <a:pt x="832" y="1346"/>
                    </a:lnTo>
                    <a:lnTo>
                      <a:pt x="790" y="1336"/>
                    </a:lnTo>
                    <a:lnTo>
                      <a:pt x="768" y="1330"/>
                    </a:lnTo>
                    <a:lnTo>
                      <a:pt x="746" y="1325"/>
                    </a:lnTo>
                    <a:lnTo>
                      <a:pt x="703" y="1312"/>
                    </a:lnTo>
                    <a:lnTo>
                      <a:pt x="659" y="1298"/>
                    </a:lnTo>
                    <a:lnTo>
                      <a:pt x="614" y="1282"/>
                    </a:lnTo>
                    <a:lnTo>
                      <a:pt x="568" y="1264"/>
                    </a:lnTo>
                    <a:lnTo>
                      <a:pt x="524" y="1244"/>
                    </a:lnTo>
                    <a:lnTo>
                      <a:pt x="477" y="1223"/>
                    </a:lnTo>
                    <a:lnTo>
                      <a:pt x="431" y="1200"/>
                    </a:lnTo>
                    <a:lnTo>
                      <a:pt x="387" y="1174"/>
                    </a:lnTo>
                    <a:lnTo>
                      <a:pt x="340" y="1146"/>
                    </a:lnTo>
                    <a:lnTo>
                      <a:pt x="317" y="1130"/>
                    </a:lnTo>
                    <a:lnTo>
                      <a:pt x="296" y="1116"/>
                    </a:lnTo>
                    <a:lnTo>
                      <a:pt x="251" y="1083"/>
                    </a:lnTo>
                    <a:lnTo>
                      <a:pt x="229" y="1066"/>
                    </a:lnTo>
                    <a:lnTo>
                      <a:pt x="206" y="1048"/>
                    </a:lnTo>
                    <a:lnTo>
                      <a:pt x="206" y="1049"/>
                    </a:lnTo>
                    <a:lnTo>
                      <a:pt x="203" y="1051"/>
                    </a:lnTo>
                    <a:lnTo>
                      <a:pt x="197" y="1058"/>
                    </a:lnTo>
                    <a:lnTo>
                      <a:pt x="175" y="1086"/>
                    </a:lnTo>
                    <a:lnTo>
                      <a:pt x="145" y="1126"/>
                    </a:lnTo>
                    <a:lnTo>
                      <a:pt x="110" y="1174"/>
                    </a:lnTo>
                    <a:lnTo>
                      <a:pt x="47" y="1262"/>
                    </a:lnTo>
                    <a:lnTo>
                      <a:pt x="19" y="1303"/>
                    </a:lnTo>
                    <a:lnTo>
                      <a:pt x="0" y="313"/>
                    </a:lnTo>
                    <a:lnTo>
                      <a:pt x="981" y="0"/>
                    </a:lnTo>
                    <a:lnTo>
                      <a:pt x="777" y="275"/>
                    </a:lnTo>
                    <a:lnTo>
                      <a:pt x="787" y="283"/>
                    </a:lnTo>
                    <a:lnTo>
                      <a:pt x="815" y="303"/>
                    </a:lnTo>
                    <a:lnTo>
                      <a:pt x="860" y="329"/>
                    </a:lnTo>
                    <a:lnTo>
                      <a:pt x="887" y="344"/>
                    </a:lnTo>
                    <a:lnTo>
                      <a:pt x="918" y="359"/>
                    </a:lnTo>
                    <a:lnTo>
                      <a:pt x="950" y="373"/>
                    </a:lnTo>
                    <a:lnTo>
                      <a:pt x="967" y="381"/>
                    </a:lnTo>
                    <a:lnTo>
                      <a:pt x="983" y="388"/>
                    </a:lnTo>
                    <a:lnTo>
                      <a:pt x="1001" y="394"/>
                    </a:lnTo>
                    <a:lnTo>
                      <a:pt x="1019" y="399"/>
                    </a:lnTo>
                    <a:lnTo>
                      <a:pt x="1037" y="405"/>
                    </a:lnTo>
                    <a:lnTo>
                      <a:pt x="1056" y="410"/>
                    </a:lnTo>
                    <a:lnTo>
                      <a:pt x="1074" y="414"/>
                    </a:lnTo>
                    <a:lnTo>
                      <a:pt x="1093" y="418"/>
                    </a:lnTo>
                    <a:lnTo>
                      <a:pt x="1113" y="420"/>
                    </a:lnTo>
                    <a:lnTo>
                      <a:pt x="1132" y="422"/>
                    </a:lnTo>
                    <a:lnTo>
                      <a:pt x="1150" y="423"/>
                    </a:lnTo>
                    <a:lnTo>
                      <a:pt x="1169" y="423"/>
                    </a:lnTo>
                    <a:lnTo>
                      <a:pt x="1188" y="422"/>
                    </a:lnTo>
                    <a:lnTo>
                      <a:pt x="1207" y="419"/>
                    </a:lnTo>
                    <a:lnTo>
                      <a:pt x="1212" y="419"/>
                    </a:lnTo>
                    <a:lnTo>
                      <a:pt x="1230" y="418"/>
                    </a:lnTo>
                    <a:lnTo>
                      <a:pt x="1257" y="415"/>
                    </a:lnTo>
                    <a:lnTo>
                      <a:pt x="1294" y="410"/>
                    </a:lnTo>
                    <a:lnTo>
                      <a:pt x="1316" y="406"/>
                    </a:lnTo>
                    <a:lnTo>
                      <a:pt x="1340" y="402"/>
                    </a:lnTo>
                    <a:lnTo>
                      <a:pt x="1366" y="395"/>
                    </a:lnTo>
                    <a:lnTo>
                      <a:pt x="1393" y="389"/>
                    </a:lnTo>
                    <a:lnTo>
                      <a:pt x="1421" y="381"/>
                    </a:lnTo>
                    <a:lnTo>
                      <a:pt x="1452" y="372"/>
                    </a:lnTo>
                    <a:lnTo>
                      <a:pt x="1467" y="367"/>
                    </a:lnTo>
                    <a:lnTo>
                      <a:pt x="1483" y="361"/>
                    </a:lnTo>
                    <a:lnTo>
                      <a:pt x="1516" y="350"/>
                    </a:lnTo>
                    <a:close/>
                  </a:path>
                </a:pathLst>
              </a:custGeom>
              <a:solidFill>
                <a:schemeClr val="accent1">
                  <a:lumMod val="60000"/>
                  <a:lumOff val="40000"/>
                </a:scheme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zh-CN" altLang="zh-CN">
                  <a:ea typeface="宋体" panose="02010600030101010101" pitchFamily="2" charset="-122"/>
                </a:endParaRPr>
              </a:p>
            </p:txBody>
          </p:sp>
          <p:sp>
            <p:nvSpPr>
              <p:cNvPr id="46" name="Freeform 14">
                <a:extLst>
                  <a:ext uri="{FF2B5EF4-FFF2-40B4-BE49-F238E27FC236}">
                    <a16:creationId xmlns:a16="http://schemas.microsoft.com/office/drawing/2014/main" id="{83FB4BB0-A5A7-41AD-8285-93C26708A6C0}"/>
                  </a:ext>
                </a:extLst>
              </p:cNvPr>
              <p:cNvSpPr>
                <a:spLocks/>
              </p:cNvSpPr>
              <p:nvPr/>
            </p:nvSpPr>
            <p:spPr bwMode="auto">
              <a:xfrm>
                <a:off x="4731" y="2577"/>
                <a:ext cx="370" cy="504"/>
              </a:xfrm>
              <a:custGeom>
                <a:avLst/>
                <a:gdLst>
                  <a:gd name="T0" fmla="*/ 142 w 1479"/>
                  <a:gd name="T1" fmla="*/ 62 h 2015"/>
                  <a:gd name="T2" fmla="*/ 247 w 1479"/>
                  <a:gd name="T3" fmla="*/ 33 h 2015"/>
                  <a:gd name="T4" fmla="*/ 364 w 1479"/>
                  <a:gd name="T5" fmla="*/ 10 h 2015"/>
                  <a:gd name="T6" fmla="*/ 367 w 1479"/>
                  <a:gd name="T7" fmla="*/ 29 h 2015"/>
                  <a:gd name="T8" fmla="*/ 369 w 1479"/>
                  <a:gd name="T9" fmla="*/ 48 h 2015"/>
                  <a:gd name="T10" fmla="*/ 370 w 1479"/>
                  <a:gd name="T11" fmla="*/ 67 h 2015"/>
                  <a:gd name="T12" fmla="*/ 370 w 1479"/>
                  <a:gd name="T13" fmla="*/ 85 h 2015"/>
                  <a:gd name="T14" fmla="*/ 370 w 1479"/>
                  <a:gd name="T15" fmla="*/ 102 h 2015"/>
                  <a:gd name="T16" fmla="*/ 369 w 1479"/>
                  <a:gd name="T17" fmla="*/ 118 h 2015"/>
                  <a:gd name="T18" fmla="*/ 366 w 1479"/>
                  <a:gd name="T19" fmla="*/ 140 h 2015"/>
                  <a:gd name="T20" fmla="*/ 364 w 1479"/>
                  <a:gd name="T21" fmla="*/ 154 h 2015"/>
                  <a:gd name="T22" fmla="*/ 360 w 1479"/>
                  <a:gd name="T23" fmla="*/ 176 h 2015"/>
                  <a:gd name="T24" fmla="*/ 355 w 1479"/>
                  <a:gd name="T25" fmla="*/ 198 h 2015"/>
                  <a:gd name="T26" fmla="*/ 353 w 1479"/>
                  <a:gd name="T27" fmla="*/ 205 h 2015"/>
                  <a:gd name="T28" fmla="*/ 349 w 1479"/>
                  <a:gd name="T29" fmla="*/ 220 h 2015"/>
                  <a:gd name="T30" fmla="*/ 343 w 1479"/>
                  <a:gd name="T31" fmla="*/ 238 h 2015"/>
                  <a:gd name="T32" fmla="*/ 337 w 1479"/>
                  <a:gd name="T33" fmla="*/ 252 h 2015"/>
                  <a:gd name="T34" fmla="*/ 330 w 1479"/>
                  <a:gd name="T35" fmla="*/ 267 h 2015"/>
                  <a:gd name="T36" fmla="*/ 322 w 1479"/>
                  <a:gd name="T37" fmla="*/ 284 h 2015"/>
                  <a:gd name="T38" fmla="*/ 313 w 1479"/>
                  <a:gd name="T39" fmla="*/ 302 h 2015"/>
                  <a:gd name="T40" fmla="*/ 301 w 1479"/>
                  <a:gd name="T41" fmla="*/ 321 h 2015"/>
                  <a:gd name="T42" fmla="*/ 292 w 1479"/>
                  <a:gd name="T43" fmla="*/ 335 h 2015"/>
                  <a:gd name="T44" fmla="*/ 282 w 1479"/>
                  <a:gd name="T45" fmla="*/ 349 h 2015"/>
                  <a:gd name="T46" fmla="*/ 267 w 1479"/>
                  <a:gd name="T47" fmla="*/ 368 h 2015"/>
                  <a:gd name="T48" fmla="*/ 259 w 1479"/>
                  <a:gd name="T49" fmla="*/ 377 h 2015"/>
                  <a:gd name="T50" fmla="*/ 245 w 1479"/>
                  <a:gd name="T51" fmla="*/ 391 h 2015"/>
                  <a:gd name="T52" fmla="*/ 236 w 1479"/>
                  <a:gd name="T53" fmla="*/ 400 h 2015"/>
                  <a:gd name="T54" fmla="*/ 226 w 1479"/>
                  <a:gd name="T55" fmla="*/ 409 h 2015"/>
                  <a:gd name="T56" fmla="*/ 216 w 1479"/>
                  <a:gd name="T57" fmla="*/ 418 h 2015"/>
                  <a:gd name="T58" fmla="*/ 205 w 1479"/>
                  <a:gd name="T59" fmla="*/ 426 h 2015"/>
                  <a:gd name="T60" fmla="*/ 193 w 1479"/>
                  <a:gd name="T61" fmla="*/ 434 h 2015"/>
                  <a:gd name="T62" fmla="*/ 187 w 1479"/>
                  <a:gd name="T63" fmla="*/ 438 h 2015"/>
                  <a:gd name="T64" fmla="*/ 189 w 1479"/>
                  <a:gd name="T65" fmla="*/ 441 h 2015"/>
                  <a:gd name="T66" fmla="*/ 201 w 1479"/>
                  <a:gd name="T67" fmla="*/ 459 h 2015"/>
                  <a:gd name="T68" fmla="*/ 224 w 1479"/>
                  <a:gd name="T69" fmla="*/ 494 h 2015"/>
                  <a:gd name="T70" fmla="*/ 0 w 1479"/>
                  <a:gd name="T71" fmla="*/ 428 h 2015"/>
                  <a:gd name="T72" fmla="*/ 8 w 1479"/>
                  <a:gd name="T73" fmla="*/ 166 h 2015"/>
                  <a:gd name="T74" fmla="*/ 57 w 1479"/>
                  <a:gd name="T75" fmla="*/ 236 h 2015"/>
                  <a:gd name="T76" fmla="*/ 69 w 1479"/>
                  <a:gd name="T77" fmla="*/ 226 h 2015"/>
                  <a:gd name="T78" fmla="*/ 80 w 1479"/>
                  <a:gd name="T79" fmla="*/ 216 h 2015"/>
                  <a:gd name="T80" fmla="*/ 92 w 1479"/>
                  <a:gd name="T81" fmla="*/ 204 h 2015"/>
                  <a:gd name="T82" fmla="*/ 98 w 1479"/>
                  <a:gd name="T83" fmla="*/ 197 h 2015"/>
                  <a:gd name="T84" fmla="*/ 106 w 1479"/>
                  <a:gd name="T85" fmla="*/ 185 h 2015"/>
                  <a:gd name="T86" fmla="*/ 111 w 1479"/>
                  <a:gd name="T87" fmla="*/ 177 h 2015"/>
                  <a:gd name="T88" fmla="*/ 116 w 1479"/>
                  <a:gd name="T89" fmla="*/ 168 h 2015"/>
                  <a:gd name="T90" fmla="*/ 120 w 1479"/>
                  <a:gd name="T91" fmla="*/ 159 h 2015"/>
                  <a:gd name="T92" fmla="*/ 122 w 1479"/>
                  <a:gd name="T93" fmla="*/ 150 h 2015"/>
                  <a:gd name="T94" fmla="*/ 125 w 1479"/>
                  <a:gd name="T95" fmla="*/ 139 h 2015"/>
                  <a:gd name="T96" fmla="*/ 127 w 1479"/>
                  <a:gd name="T97" fmla="*/ 128 h 2015"/>
                  <a:gd name="T98" fmla="*/ 129 w 1479"/>
                  <a:gd name="T99" fmla="*/ 118 h 2015"/>
                  <a:gd name="T100" fmla="*/ 131 w 1479"/>
                  <a:gd name="T101" fmla="*/ 105 h 2015"/>
                  <a:gd name="T102" fmla="*/ 132 w 1479"/>
                  <a:gd name="T103" fmla="*/ 90 h 2015"/>
                  <a:gd name="T104" fmla="*/ 132 w 1479"/>
                  <a:gd name="T105" fmla="*/ 74 h 201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9"/>
                  <a:gd name="T160" fmla="*/ 0 h 2015"/>
                  <a:gd name="T161" fmla="*/ 1479 w 1479"/>
                  <a:gd name="T162" fmla="*/ 2015 h 201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9" h="2015">
                    <a:moveTo>
                      <a:pt x="529" y="259"/>
                    </a:moveTo>
                    <a:lnTo>
                      <a:pt x="569" y="247"/>
                    </a:lnTo>
                    <a:lnTo>
                      <a:pt x="673" y="218"/>
                    </a:lnTo>
                    <a:lnTo>
                      <a:pt x="988" y="130"/>
                    </a:lnTo>
                    <a:lnTo>
                      <a:pt x="1446" y="0"/>
                    </a:lnTo>
                    <a:lnTo>
                      <a:pt x="1454" y="39"/>
                    </a:lnTo>
                    <a:lnTo>
                      <a:pt x="1460" y="79"/>
                    </a:lnTo>
                    <a:lnTo>
                      <a:pt x="1466" y="116"/>
                    </a:lnTo>
                    <a:lnTo>
                      <a:pt x="1470" y="156"/>
                    </a:lnTo>
                    <a:lnTo>
                      <a:pt x="1474" y="192"/>
                    </a:lnTo>
                    <a:lnTo>
                      <a:pt x="1477" y="230"/>
                    </a:lnTo>
                    <a:lnTo>
                      <a:pt x="1478" y="267"/>
                    </a:lnTo>
                    <a:lnTo>
                      <a:pt x="1479" y="303"/>
                    </a:lnTo>
                    <a:lnTo>
                      <a:pt x="1479" y="339"/>
                    </a:lnTo>
                    <a:lnTo>
                      <a:pt x="1479" y="373"/>
                    </a:lnTo>
                    <a:lnTo>
                      <a:pt x="1478" y="407"/>
                    </a:lnTo>
                    <a:lnTo>
                      <a:pt x="1477" y="439"/>
                    </a:lnTo>
                    <a:lnTo>
                      <a:pt x="1474" y="471"/>
                    </a:lnTo>
                    <a:lnTo>
                      <a:pt x="1472" y="502"/>
                    </a:lnTo>
                    <a:lnTo>
                      <a:pt x="1465" y="561"/>
                    </a:lnTo>
                    <a:lnTo>
                      <a:pt x="1461" y="589"/>
                    </a:lnTo>
                    <a:lnTo>
                      <a:pt x="1457" y="615"/>
                    </a:lnTo>
                    <a:lnTo>
                      <a:pt x="1450" y="663"/>
                    </a:lnTo>
                    <a:lnTo>
                      <a:pt x="1441" y="705"/>
                    </a:lnTo>
                    <a:lnTo>
                      <a:pt x="1433" y="740"/>
                    </a:lnTo>
                    <a:lnTo>
                      <a:pt x="1420" y="790"/>
                    </a:lnTo>
                    <a:lnTo>
                      <a:pt x="1417" y="808"/>
                    </a:lnTo>
                    <a:lnTo>
                      <a:pt x="1413" y="821"/>
                    </a:lnTo>
                    <a:lnTo>
                      <a:pt x="1405" y="846"/>
                    </a:lnTo>
                    <a:lnTo>
                      <a:pt x="1395" y="880"/>
                    </a:lnTo>
                    <a:lnTo>
                      <a:pt x="1379" y="925"/>
                    </a:lnTo>
                    <a:lnTo>
                      <a:pt x="1370" y="951"/>
                    </a:lnTo>
                    <a:lnTo>
                      <a:pt x="1360" y="977"/>
                    </a:lnTo>
                    <a:lnTo>
                      <a:pt x="1347" y="1006"/>
                    </a:lnTo>
                    <a:lnTo>
                      <a:pt x="1335" y="1037"/>
                    </a:lnTo>
                    <a:lnTo>
                      <a:pt x="1320" y="1069"/>
                    </a:lnTo>
                    <a:lnTo>
                      <a:pt x="1305" y="1101"/>
                    </a:lnTo>
                    <a:lnTo>
                      <a:pt x="1288" y="1137"/>
                    </a:lnTo>
                    <a:lnTo>
                      <a:pt x="1269" y="1172"/>
                    </a:lnTo>
                    <a:lnTo>
                      <a:pt x="1250" y="1207"/>
                    </a:lnTo>
                    <a:lnTo>
                      <a:pt x="1228" y="1244"/>
                    </a:lnTo>
                    <a:lnTo>
                      <a:pt x="1205" y="1282"/>
                    </a:lnTo>
                    <a:lnTo>
                      <a:pt x="1181" y="1320"/>
                    </a:lnTo>
                    <a:lnTo>
                      <a:pt x="1168" y="1338"/>
                    </a:lnTo>
                    <a:lnTo>
                      <a:pt x="1155" y="1358"/>
                    </a:lnTo>
                    <a:lnTo>
                      <a:pt x="1127" y="1395"/>
                    </a:lnTo>
                    <a:lnTo>
                      <a:pt x="1098" y="1433"/>
                    </a:lnTo>
                    <a:lnTo>
                      <a:pt x="1067" y="1471"/>
                    </a:lnTo>
                    <a:lnTo>
                      <a:pt x="1050" y="1491"/>
                    </a:lnTo>
                    <a:lnTo>
                      <a:pt x="1034" y="1509"/>
                    </a:lnTo>
                    <a:lnTo>
                      <a:pt x="999" y="1546"/>
                    </a:lnTo>
                    <a:lnTo>
                      <a:pt x="981" y="1564"/>
                    </a:lnTo>
                    <a:lnTo>
                      <a:pt x="962" y="1582"/>
                    </a:lnTo>
                    <a:lnTo>
                      <a:pt x="943" y="1601"/>
                    </a:lnTo>
                    <a:lnTo>
                      <a:pt x="924" y="1619"/>
                    </a:lnTo>
                    <a:lnTo>
                      <a:pt x="903" y="1636"/>
                    </a:lnTo>
                    <a:lnTo>
                      <a:pt x="883" y="1653"/>
                    </a:lnTo>
                    <a:lnTo>
                      <a:pt x="862" y="1670"/>
                    </a:lnTo>
                    <a:lnTo>
                      <a:pt x="840" y="1687"/>
                    </a:lnTo>
                    <a:lnTo>
                      <a:pt x="819" y="1704"/>
                    </a:lnTo>
                    <a:lnTo>
                      <a:pt x="795" y="1720"/>
                    </a:lnTo>
                    <a:lnTo>
                      <a:pt x="772" y="1736"/>
                    </a:lnTo>
                    <a:lnTo>
                      <a:pt x="749" y="1751"/>
                    </a:lnTo>
                    <a:lnTo>
                      <a:pt x="749" y="1753"/>
                    </a:lnTo>
                    <a:lnTo>
                      <a:pt x="751" y="1755"/>
                    </a:lnTo>
                    <a:lnTo>
                      <a:pt x="756" y="1763"/>
                    </a:lnTo>
                    <a:lnTo>
                      <a:pt x="774" y="1794"/>
                    </a:lnTo>
                    <a:lnTo>
                      <a:pt x="802" y="1836"/>
                    </a:lnTo>
                    <a:lnTo>
                      <a:pt x="834" y="1885"/>
                    </a:lnTo>
                    <a:lnTo>
                      <a:pt x="897" y="1975"/>
                    </a:lnTo>
                    <a:lnTo>
                      <a:pt x="924" y="2015"/>
                    </a:lnTo>
                    <a:lnTo>
                      <a:pt x="0" y="1712"/>
                    </a:lnTo>
                    <a:lnTo>
                      <a:pt x="16" y="1188"/>
                    </a:lnTo>
                    <a:lnTo>
                      <a:pt x="31" y="663"/>
                    </a:lnTo>
                    <a:lnTo>
                      <a:pt x="219" y="948"/>
                    </a:lnTo>
                    <a:lnTo>
                      <a:pt x="229" y="942"/>
                    </a:lnTo>
                    <a:lnTo>
                      <a:pt x="258" y="919"/>
                    </a:lnTo>
                    <a:lnTo>
                      <a:pt x="276" y="904"/>
                    </a:lnTo>
                    <a:lnTo>
                      <a:pt x="296" y="885"/>
                    </a:lnTo>
                    <a:lnTo>
                      <a:pt x="319" y="865"/>
                    </a:lnTo>
                    <a:lnTo>
                      <a:pt x="342" y="840"/>
                    </a:lnTo>
                    <a:lnTo>
                      <a:pt x="367" y="814"/>
                    </a:lnTo>
                    <a:lnTo>
                      <a:pt x="378" y="800"/>
                    </a:lnTo>
                    <a:lnTo>
                      <a:pt x="390" y="786"/>
                    </a:lnTo>
                    <a:lnTo>
                      <a:pt x="413" y="755"/>
                    </a:lnTo>
                    <a:lnTo>
                      <a:pt x="424" y="739"/>
                    </a:lnTo>
                    <a:lnTo>
                      <a:pt x="434" y="723"/>
                    </a:lnTo>
                    <a:lnTo>
                      <a:pt x="445" y="706"/>
                    </a:lnTo>
                    <a:lnTo>
                      <a:pt x="454" y="689"/>
                    </a:lnTo>
                    <a:lnTo>
                      <a:pt x="463" y="672"/>
                    </a:lnTo>
                    <a:lnTo>
                      <a:pt x="470" y="654"/>
                    </a:lnTo>
                    <a:lnTo>
                      <a:pt x="478" y="636"/>
                    </a:lnTo>
                    <a:lnTo>
                      <a:pt x="483" y="617"/>
                    </a:lnTo>
                    <a:lnTo>
                      <a:pt x="488" y="599"/>
                    </a:lnTo>
                    <a:lnTo>
                      <a:pt x="493" y="581"/>
                    </a:lnTo>
                    <a:lnTo>
                      <a:pt x="498" y="557"/>
                    </a:lnTo>
                    <a:lnTo>
                      <a:pt x="505" y="530"/>
                    </a:lnTo>
                    <a:lnTo>
                      <a:pt x="509" y="513"/>
                    </a:lnTo>
                    <a:lnTo>
                      <a:pt x="512" y="492"/>
                    </a:lnTo>
                    <a:lnTo>
                      <a:pt x="516" y="471"/>
                    </a:lnTo>
                    <a:lnTo>
                      <a:pt x="519" y="446"/>
                    </a:lnTo>
                    <a:lnTo>
                      <a:pt x="523" y="420"/>
                    </a:lnTo>
                    <a:lnTo>
                      <a:pt x="525" y="391"/>
                    </a:lnTo>
                    <a:lnTo>
                      <a:pt x="528" y="361"/>
                    </a:lnTo>
                    <a:lnTo>
                      <a:pt x="529" y="328"/>
                    </a:lnTo>
                    <a:lnTo>
                      <a:pt x="529" y="294"/>
                    </a:lnTo>
                    <a:lnTo>
                      <a:pt x="529" y="259"/>
                    </a:lnTo>
                    <a:close/>
                  </a:path>
                </a:pathLst>
              </a:custGeom>
              <a:solidFill>
                <a:schemeClr val="accent2">
                  <a:lumMod val="60000"/>
                  <a:lumOff val="40000"/>
                </a:scheme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zh-CN" altLang="zh-CN">
                  <a:ea typeface="宋体" panose="02010600030101010101" pitchFamily="2" charset="-122"/>
                </a:endParaRPr>
              </a:p>
            </p:txBody>
          </p:sp>
          <p:sp>
            <p:nvSpPr>
              <p:cNvPr id="47" name="Freeform 15">
                <a:extLst>
                  <a:ext uri="{FF2B5EF4-FFF2-40B4-BE49-F238E27FC236}">
                    <a16:creationId xmlns:a16="http://schemas.microsoft.com/office/drawing/2014/main" id="{0FB460DE-8862-4BBB-BC40-DF522774C7D7}"/>
                  </a:ext>
                </a:extLst>
              </p:cNvPr>
              <p:cNvSpPr>
                <a:spLocks/>
              </p:cNvSpPr>
              <p:nvPr/>
            </p:nvSpPr>
            <p:spPr bwMode="auto">
              <a:xfrm>
                <a:off x="4711" y="2235"/>
                <a:ext cx="440" cy="473"/>
              </a:xfrm>
              <a:custGeom>
                <a:avLst/>
                <a:gdLst>
                  <a:gd name="T0" fmla="*/ 0 w 1762"/>
                  <a:gd name="T1" fmla="*/ 232 h 1889"/>
                  <a:gd name="T2" fmla="*/ 1 w 1762"/>
                  <a:gd name="T3" fmla="*/ 121 h 1889"/>
                  <a:gd name="T4" fmla="*/ 12 w 1762"/>
                  <a:gd name="T5" fmla="*/ 1 h 1889"/>
                  <a:gd name="T6" fmla="*/ 31 w 1762"/>
                  <a:gd name="T7" fmla="*/ 3 h 1889"/>
                  <a:gd name="T8" fmla="*/ 50 w 1762"/>
                  <a:gd name="T9" fmla="*/ 6 h 1889"/>
                  <a:gd name="T10" fmla="*/ 67 w 1762"/>
                  <a:gd name="T11" fmla="*/ 10 h 1889"/>
                  <a:gd name="T12" fmla="*/ 84 w 1762"/>
                  <a:gd name="T13" fmla="*/ 15 h 1889"/>
                  <a:gd name="T14" fmla="*/ 100 w 1762"/>
                  <a:gd name="T15" fmla="*/ 20 h 1889"/>
                  <a:gd name="T16" fmla="*/ 115 w 1762"/>
                  <a:gd name="T17" fmla="*/ 25 h 1889"/>
                  <a:gd name="T18" fmla="*/ 135 w 1762"/>
                  <a:gd name="T19" fmla="*/ 34 h 1889"/>
                  <a:gd name="T20" fmla="*/ 158 w 1762"/>
                  <a:gd name="T21" fmla="*/ 45 h 1889"/>
                  <a:gd name="T22" fmla="*/ 175 w 1762"/>
                  <a:gd name="T23" fmla="*/ 54 h 1889"/>
                  <a:gd name="T24" fmla="*/ 186 w 1762"/>
                  <a:gd name="T25" fmla="*/ 60 h 1889"/>
                  <a:gd name="T26" fmla="*/ 193 w 1762"/>
                  <a:gd name="T27" fmla="*/ 64 h 1889"/>
                  <a:gd name="T28" fmla="*/ 206 w 1762"/>
                  <a:gd name="T29" fmla="*/ 73 h 1889"/>
                  <a:gd name="T30" fmla="*/ 226 w 1762"/>
                  <a:gd name="T31" fmla="*/ 88 h 1889"/>
                  <a:gd name="T32" fmla="*/ 238 w 1762"/>
                  <a:gd name="T33" fmla="*/ 98 h 1889"/>
                  <a:gd name="T34" fmla="*/ 252 w 1762"/>
                  <a:gd name="T35" fmla="*/ 110 h 1889"/>
                  <a:gd name="T36" fmla="*/ 265 w 1762"/>
                  <a:gd name="T37" fmla="*/ 124 h 1889"/>
                  <a:gd name="T38" fmla="*/ 280 w 1762"/>
                  <a:gd name="T39" fmla="*/ 139 h 1889"/>
                  <a:gd name="T40" fmla="*/ 294 w 1762"/>
                  <a:gd name="T41" fmla="*/ 156 h 1889"/>
                  <a:gd name="T42" fmla="*/ 308 w 1762"/>
                  <a:gd name="T43" fmla="*/ 174 h 1889"/>
                  <a:gd name="T44" fmla="*/ 318 w 1762"/>
                  <a:gd name="T45" fmla="*/ 189 h 1889"/>
                  <a:gd name="T46" fmla="*/ 329 w 1762"/>
                  <a:gd name="T47" fmla="*/ 205 h 1889"/>
                  <a:gd name="T48" fmla="*/ 335 w 1762"/>
                  <a:gd name="T49" fmla="*/ 216 h 1889"/>
                  <a:gd name="T50" fmla="*/ 344 w 1762"/>
                  <a:gd name="T51" fmla="*/ 234 h 1889"/>
                  <a:gd name="T52" fmla="*/ 352 w 1762"/>
                  <a:gd name="T53" fmla="*/ 252 h 1889"/>
                  <a:gd name="T54" fmla="*/ 357 w 1762"/>
                  <a:gd name="T55" fmla="*/ 265 h 1889"/>
                  <a:gd name="T56" fmla="*/ 362 w 1762"/>
                  <a:gd name="T57" fmla="*/ 278 h 1889"/>
                  <a:gd name="T58" fmla="*/ 366 w 1762"/>
                  <a:gd name="T59" fmla="*/ 292 h 1889"/>
                  <a:gd name="T60" fmla="*/ 369 w 1762"/>
                  <a:gd name="T61" fmla="*/ 291 h 1889"/>
                  <a:gd name="T62" fmla="*/ 390 w 1762"/>
                  <a:gd name="T63" fmla="*/ 284 h 1889"/>
                  <a:gd name="T64" fmla="*/ 429 w 1762"/>
                  <a:gd name="T65" fmla="*/ 271 h 1889"/>
                  <a:gd name="T66" fmla="*/ 305 w 1762"/>
                  <a:gd name="T67" fmla="*/ 473 h 1889"/>
                  <a:gd name="T68" fmla="*/ 141 w 1762"/>
                  <a:gd name="T69" fmla="*/ 367 h 1889"/>
                  <a:gd name="T70" fmla="*/ 137 w 1762"/>
                  <a:gd name="T71" fmla="*/ 355 h 1889"/>
                  <a:gd name="T72" fmla="*/ 131 w 1762"/>
                  <a:gd name="T73" fmla="*/ 344 h 1889"/>
                  <a:gd name="T74" fmla="*/ 124 w 1762"/>
                  <a:gd name="T75" fmla="*/ 329 h 1889"/>
                  <a:gd name="T76" fmla="*/ 117 w 1762"/>
                  <a:gd name="T77" fmla="*/ 317 h 1889"/>
                  <a:gd name="T78" fmla="*/ 112 w 1762"/>
                  <a:gd name="T79" fmla="*/ 309 h 1889"/>
                  <a:gd name="T80" fmla="*/ 106 w 1762"/>
                  <a:gd name="T81" fmla="*/ 302 h 1889"/>
                  <a:gd name="T82" fmla="*/ 99 w 1762"/>
                  <a:gd name="T83" fmla="*/ 295 h 1889"/>
                  <a:gd name="T84" fmla="*/ 92 w 1762"/>
                  <a:gd name="T85" fmla="*/ 288 h 1889"/>
                  <a:gd name="T86" fmla="*/ 87 w 1762"/>
                  <a:gd name="T87" fmla="*/ 283 h 1889"/>
                  <a:gd name="T88" fmla="*/ 81 w 1762"/>
                  <a:gd name="T89" fmla="*/ 279 h 1889"/>
                  <a:gd name="T90" fmla="*/ 73 w 1762"/>
                  <a:gd name="T91" fmla="*/ 274 h 1889"/>
                  <a:gd name="T92" fmla="*/ 62 w 1762"/>
                  <a:gd name="T93" fmla="*/ 267 h 1889"/>
                  <a:gd name="T94" fmla="*/ 43 w 1762"/>
                  <a:gd name="T95" fmla="*/ 258 h 1889"/>
                  <a:gd name="T96" fmla="*/ 31 w 1762"/>
                  <a:gd name="T97" fmla="*/ 253 h 1889"/>
                  <a:gd name="T98" fmla="*/ 16 w 1762"/>
                  <a:gd name="T99" fmla="*/ 248 h 1889"/>
                  <a:gd name="T100" fmla="*/ 0 w 1762"/>
                  <a:gd name="T101" fmla="*/ 243 h 18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62"/>
                  <a:gd name="T154" fmla="*/ 0 h 1889"/>
                  <a:gd name="T155" fmla="*/ 1762 w 1762"/>
                  <a:gd name="T156" fmla="*/ 1889 h 18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62" h="1889">
                    <a:moveTo>
                      <a:pt x="0" y="970"/>
                    </a:moveTo>
                    <a:lnTo>
                      <a:pt x="0" y="928"/>
                    </a:lnTo>
                    <a:lnTo>
                      <a:pt x="1" y="818"/>
                    </a:lnTo>
                    <a:lnTo>
                      <a:pt x="4" y="485"/>
                    </a:lnTo>
                    <a:lnTo>
                      <a:pt x="9" y="0"/>
                    </a:lnTo>
                    <a:lnTo>
                      <a:pt x="49" y="2"/>
                    </a:lnTo>
                    <a:lnTo>
                      <a:pt x="87" y="6"/>
                    </a:lnTo>
                    <a:lnTo>
                      <a:pt x="124" y="11"/>
                    </a:lnTo>
                    <a:lnTo>
                      <a:pt x="161" y="17"/>
                    </a:lnTo>
                    <a:lnTo>
                      <a:pt x="199" y="25"/>
                    </a:lnTo>
                    <a:lnTo>
                      <a:pt x="234" y="31"/>
                    </a:lnTo>
                    <a:lnTo>
                      <a:pt x="269" y="40"/>
                    </a:lnTo>
                    <a:lnTo>
                      <a:pt x="304" y="49"/>
                    </a:lnTo>
                    <a:lnTo>
                      <a:pt x="337" y="59"/>
                    </a:lnTo>
                    <a:lnTo>
                      <a:pt x="369" y="69"/>
                    </a:lnTo>
                    <a:lnTo>
                      <a:pt x="401" y="79"/>
                    </a:lnTo>
                    <a:lnTo>
                      <a:pt x="432" y="90"/>
                    </a:lnTo>
                    <a:lnTo>
                      <a:pt x="461" y="100"/>
                    </a:lnTo>
                    <a:lnTo>
                      <a:pt x="489" y="112"/>
                    </a:lnTo>
                    <a:lnTo>
                      <a:pt x="542" y="134"/>
                    </a:lnTo>
                    <a:lnTo>
                      <a:pt x="590" y="157"/>
                    </a:lnTo>
                    <a:lnTo>
                      <a:pt x="634" y="178"/>
                    </a:lnTo>
                    <a:lnTo>
                      <a:pt x="671" y="197"/>
                    </a:lnTo>
                    <a:lnTo>
                      <a:pt x="702" y="214"/>
                    </a:lnTo>
                    <a:lnTo>
                      <a:pt x="727" y="230"/>
                    </a:lnTo>
                    <a:lnTo>
                      <a:pt x="745" y="240"/>
                    </a:lnTo>
                    <a:lnTo>
                      <a:pt x="761" y="251"/>
                    </a:lnTo>
                    <a:lnTo>
                      <a:pt x="772" y="257"/>
                    </a:lnTo>
                    <a:lnTo>
                      <a:pt x="794" y="272"/>
                    </a:lnTo>
                    <a:lnTo>
                      <a:pt x="823" y="291"/>
                    </a:lnTo>
                    <a:lnTo>
                      <a:pt x="862" y="319"/>
                    </a:lnTo>
                    <a:lnTo>
                      <a:pt x="905" y="353"/>
                    </a:lnTo>
                    <a:lnTo>
                      <a:pt x="930" y="372"/>
                    </a:lnTo>
                    <a:lnTo>
                      <a:pt x="954" y="393"/>
                    </a:lnTo>
                    <a:lnTo>
                      <a:pt x="981" y="416"/>
                    </a:lnTo>
                    <a:lnTo>
                      <a:pt x="1008" y="440"/>
                    </a:lnTo>
                    <a:lnTo>
                      <a:pt x="1035" y="467"/>
                    </a:lnTo>
                    <a:lnTo>
                      <a:pt x="1063" y="494"/>
                    </a:lnTo>
                    <a:lnTo>
                      <a:pt x="1091" y="524"/>
                    </a:lnTo>
                    <a:lnTo>
                      <a:pt x="1120" y="554"/>
                    </a:lnTo>
                    <a:lnTo>
                      <a:pt x="1149" y="587"/>
                    </a:lnTo>
                    <a:lnTo>
                      <a:pt x="1178" y="622"/>
                    </a:lnTo>
                    <a:lnTo>
                      <a:pt x="1206" y="658"/>
                    </a:lnTo>
                    <a:lnTo>
                      <a:pt x="1234" y="695"/>
                    </a:lnTo>
                    <a:lnTo>
                      <a:pt x="1263" y="735"/>
                    </a:lnTo>
                    <a:lnTo>
                      <a:pt x="1275" y="756"/>
                    </a:lnTo>
                    <a:lnTo>
                      <a:pt x="1290" y="777"/>
                    </a:lnTo>
                    <a:lnTo>
                      <a:pt x="1316" y="820"/>
                    </a:lnTo>
                    <a:lnTo>
                      <a:pt x="1329" y="841"/>
                    </a:lnTo>
                    <a:lnTo>
                      <a:pt x="1341" y="864"/>
                    </a:lnTo>
                    <a:lnTo>
                      <a:pt x="1365" y="910"/>
                    </a:lnTo>
                    <a:lnTo>
                      <a:pt x="1377" y="933"/>
                    </a:lnTo>
                    <a:lnTo>
                      <a:pt x="1388" y="957"/>
                    </a:lnTo>
                    <a:lnTo>
                      <a:pt x="1410" y="1007"/>
                    </a:lnTo>
                    <a:lnTo>
                      <a:pt x="1420" y="1032"/>
                    </a:lnTo>
                    <a:lnTo>
                      <a:pt x="1430" y="1058"/>
                    </a:lnTo>
                    <a:lnTo>
                      <a:pt x="1439" y="1084"/>
                    </a:lnTo>
                    <a:lnTo>
                      <a:pt x="1448" y="1110"/>
                    </a:lnTo>
                    <a:lnTo>
                      <a:pt x="1457" y="1138"/>
                    </a:lnTo>
                    <a:lnTo>
                      <a:pt x="1465" y="1165"/>
                    </a:lnTo>
                    <a:lnTo>
                      <a:pt x="1469" y="1165"/>
                    </a:lnTo>
                    <a:lnTo>
                      <a:pt x="1479" y="1162"/>
                    </a:lnTo>
                    <a:lnTo>
                      <a:pt x="1512" y="1152"/>
                    </a:lnTo>
                    <a:lnTo>
                      <a:pt x="1560" y="1136"/>
                    </a:lnTo>
                    <a:lnTo>
                      <a:pt x="1615" y="1118"/>
                    </a:lnTo>
                    <a:lnTo>
                      <a:pt x="1716" y="1083"/>
                    </a:lnTo>
                    <a:lnTo>
                      <a:pt x="1762" y="1067"/>
                    </a:lnTo>
                    <a:lnTo>
                      <a:pt x="1222" y="1889"/>
                    </a:lnTo>
                    <a:lnTo>
                      <a:pt x="242" y="1570"/>
                    </a:lnTo>
                    <a:lnTo>
                      <a:pt x="563" y="1464"/>
                    </a:lnTo>
                    <a:lnTo>
                      <a:pt x="560" y="1451"/>
                    </a:lnTo>
                    <a:lnTo>
                      <a:pt x="547" y="1419"/>
                    </a:lnTo>
                    <a:lnTo>
                      <a:pt x="537" y="1396"/>
                    </a:lnTo>
                    <a:lnTo>
                      <a:pt x="525" y="1372"/>
                    </a:lnTo>
                    <a:lnTo>
                      <a:pt x="511" y="1343"/>
                    </a:lnTo>
                    <a:lnTo>
                      <a:pt x="496" y="1313"/>
                    </a:lnTo>
                    <a:lnTo>
                      <a:pt x="478" y="1283"/>
                    </a:lnTo>
                    <a:lnTo>
                      <a:pt x="467" y="1267"/>
                    </a:lnTo>
                    <a:lnTo>
                      <a:pt x="457" y="1251"/>
                    </a:lnTo>
                    <a:lnTo>
                      <a:pt x="447" y="1236"/>
                    </a:lnTo>
                    <a:lnTo>
                      <a:pt x="435" y="1220"/>
                    </a:lnTo>
                    <a:lnTo>
                      <a:pt x="423" y="1206"/>
                    </a:lnTo>
                    <a:lnTo>
                      <a:pt x="411" y="1191"/>
                    </a:lnTo>
                    <a:lnTo>
                      <a:pt x="398" y="1177"/>
                    </a:lnTo>
                    <a:lnTo>
                      <a:pt x="384" y="1162"/>
                    </a:lnTo>
                    <a:lnTo>
                      <a:pt x="370" y="1149"/>
                    </a:lnTo>
                    <a:lnTo>
                      <a:pt x="356" y="1136"/>
                    </a:lnTo>
                    <a:lnTo>
                      <a:pt x="348" y="1131"/>
                    </a:lnTo>
                    <a:lnTo>
                      <a:pt x="341" y="1124"/>
                    </a:lnTo>
                    <a:lnTo>
                      <a:pt x="325" y="1114"/>
                    </a:lnTo>
                    <a:lnTo>
                      <a:pt x="309" y="1104"/>
                    </a:lnTo>
                    <a:lnTo>
                      <a:pt x="292" y="1094"/>
                    </a:lnTo>
                    <a:lnTo>
                      <a:pt x="273" y="1081"/>
                    </a:lnTo>
                    <a:lnTo>
                      <a:pt x="248" y="1068"/>
                    </a:lnTo>
                    <a:lnTo>
                      <a:pt x="215" y="1051"/>
                    </a:lnTo>
                    <a:lnTo>
                      <a:pt x="173" y="1032"/>
                    </a:lnTo>
                    <a:lnTo>
                      <a:pt x="150" y="1021"/>
                    </a:lnTo>
                    <a:lnTo>
                      <a:pt x="123" y="1011"/>
                    </a:lnTo>
                    <a:lnTo>
                      <a:pt x="95" y="1000"/>
                    </a:lnTo>
                    <a:lnTo>
                      <a:pt x="65" y="990"/>
                    </a:lnTo>
                    <a:lnTo>
                      <a:pt x="33" y="979"/>
                    </a:lnTo>
                    <a:lnTo>
                      <a:pt x="0" y="970"/>
                    </a:lnTo>
                    <a:close/>
                  </a:path>
                </a:pathLst>
              </a:custGeom>
              <a:solidFill>
                <a:schemeClr val="accent2">
                  <a:lumMod val="40000"/>
                  <a:lumOff val="60000"/>
                </a:scheme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zh-CN" altLang="zh-CN">
                  <a:ea typeface="宋体" panose="02010600030101010101" pitchFamily="2" charset="-122"/>
                </a:endParaRPr>
              </a:p>
            </p:txBody>
          </p:sp>
          <p:sp>
            <p:nvSpPr>
              <p:cNvPr id="48" name="Freeform 16">
                <a:extLst>
                  <a:ext uri="{FF2B5EF4-FFF2-40B4-BE49-F238E27FC236}">
                    <a16:creationId xmlns:a16="http://schemas.microsoft.com/office/drawing/2014/main" id="{6226B724-0EC5-48C7-AB56-295BD9EF6F87}"/>
                  </a:ext>
                </a:extLst>
              </p:cNvPr>
              <p:cNvSpPr>
                <a:spLocks/>
              </p:cNvSpPr>
              <p:nvPr/>
            </p:nvSpPr>
            <p:spPr bwMode="auto">
              <a:xfrm>
                <a:off x="4291" y="2156"/>
                <a:ext cx="534" cy="420"/>
              </a:xfrm>
              <a:custGeom>
                <a:avLst/>
                <a:gdLst>
                  <a:gd name="T0" fmla="*/ 223 w 2136"/>
                  <a:gd name="T1" fmla="*/ 419 h 1682"/>
                  <a:gd name="T2" fmla="*/ 190 w 2136"/>
                  <a:gd name="T3" fmla="*/ 408 h 1682"/>
                  <a:gd name="T4" fmla="*/ 0 w 2136"/>
                  <a:gd name="T5" fmla="*/ 343 h 1682"/>
                  <a:gd name="T6" fmla="*/ 8 w 2136"/>
                  <a:gd name="T7" fmla="*/ 325 h 1682"/>
                  <a:gd name="T8" fmla="*/ 16 w 2136"/>
                  <a:gd name="T9" fmla="*/ 307 h 1682"/>
                  <a:gd name="T10" fmla="*/ 25 w 2136"/>
                  <a:gd name="T11" fmla="*/ 291 h 1682"/>
                  <a:gd name="T12" fmla="*/ 35 w 2136"/>
                  <a:gd name="T13" fmla="*/ 275 h 1682"/>
                  <a:gd name="T14" fmla="*/ 44 w 2136"/>
                  <a:gd name="T15" fmla="*/ 261 h 1682"/>
                  <a:gd name="T16" fmla="*/ 54 w 2136"/>
                  <a:gd name="T17" fmla="*/ 247 h 1682"/>
                  <a:gd name="T18" fmla="*/ 73 w 2136"/>
                  <a:gd name="T19" fmla="*/ 224 h 1682"/>
                  <a:gd name="T20" fmla="*/ 90 w 2136"/>
                  <a:gd name="T21" fmla="*/ 205 h 1682"/>
                  <a:gd name="T22" fmla="*/ 104 w 2136"/>
                  <a:gd name="T23" fmla="*/ 191 h 1682"/>
                  <a:gd name="T24" fmla="*/ 113 w 2136"/>
                  <a:gd name="T25" fmla="*/ 183 h 1682"/>
                  <a:gd name="T26" fmla="*/ 124 w 2136"/>
                  <a:gd name="T27" fmla="*/ 173 h 1682"/>
                  <a:gd name="T28" fmla="*/ 140 w 2136"/>
                  <a:gd name="T29" fmla="*/ 161 h 1682"/>
                  <a:gd name="T30" fmla="*/ 152 w 2136"/>
                  <a:gd name="T31" fmla="*/ 153 h 1682"/>
                  <a:gd name="T32" fmla="*/ 172 w 2136"/>
                  <a:gd name="T33" fmla="*/ 139 h 1682"/>
                  <a:gd name="T34" fmla="*/ 188 w 2136"/>
                  <a:gd name="T35" fmla="*/ 130 h 1682"/>
                  <a:gd name="T36" fmla="*/ 206 w 2136"/>
                  <a:gd name="T37" fmla="*/ 121 h 1682"/>
                  <a:gd name="T38" fmla="*/ 225 w 2136"/>
                  <a:gd name="T39" fmla="*/ 112 h 1682"/>
                  <a:gd name="T40" fmla="*/ 246 w 2136"/>
                  <a:gd name="T41" fmla="*/ 103 h 1682"/>
                  <a:gd name="T42" fmla="*/ 257 w 2136"/>
                  <a:gd name="T43" fmla="*/ 99 h 1682"/>
                  <a:gd name="T44" fmla="*/ 268 w 2136"/>
                  <a:gd name="T45" fmla="*/ 96 h 1682"/>
                  <a:gd name="T46" fmla="*/ 292 w 2136"/>
                  <a:gd name="T47" fmla="*/ 89 h 1682"/>
                  <a:gd name="T48" fmla="*/ 304 w 2136"/>
                  <a:gd name="T49" fmla="*/ 86 h 1682"/>
                  <a:gd name="T50" fmla="*/ 323 w 2136"/>
                  <a:gd name="T51" fmla="*/ 83 h 1682"/>
                  <a:gd name="T52" fmla="*/ 336 w 2136"/>
                  <a:gd name="T53" fmla="*/ 81 h 1682"/>
                  <a:gd name="T54" fmla="*/ 350 w 2136"/>
                  <a:gd name="T55" fmla="*/ 80 h 1682"/>
                  <a:gd name="T56" fmla="*/ 363 w 2136"/>
                  <a:gd name="T57" fmla="*/ 80 h 1682"/>
                  <a:gd name="T58" fmla="*/ 377 w 2136"/>
                  <a:gd name="T59" fmla="*/ 79 h 1682"/>
                  <a:gd name="T60" fmla="*/ 384 w 2136"/>
                  <a:gd name="T61" fmla="*/ 79 h 1682"/>
                  <a:gd name="T62" fmla="*/ 384 w 2136"/>
                  <a:gd name="T63" fmla="*/ 76 h 1682"/>
                  <a:gd name="T64" fmla="*/ 385 w 2136"/>
                  <a:gd name="T65" fmla="*/ 67 h 1682"/>
                  <a:gd name="T66" fmla="*/ 385 w 2136"/>
                  <a:gd name="T67" fmla="*/ 40 h 1682"/>
                  <a:gd name="T68" fmla="*/ 534 w 2136"/>
                  <a:gd name="T69" fmla="*/ 195 h 1682"/>
                  <a:gd name="T70" fmla="*/ 384 w 2136"/>
                  <a:gd name="T71" fmla="*/ 321 h 1682"/>
                  <a:gd name="T72" fmla="*/ 372 w 2136"/>
                  <a:gd name="T73" fmla="*/ 322 h 1682"/>
                  <a:gd name="T74" fmla="*/ 359 w 2136"/>
                  <a:gd name="T75" fmla="*/ 324 h 1682"/>
                  <a:gd name="T76" fmla="*/ 344 w 2136"/>
                  <a:gd name="T77" fmla="*/ 326 h 1682"/>
                  <a:gd name="T78" fmla="*/ 335 w 2136"/>
                  <a:gd name="T79" fmla="*/ 328 h 1682"/>
                  <a:gd name="T80" fmla="*/ 322 w 2136"/>
                  <a:gd name="T81" fmla="*/ 332 h 1682"/>
                  <a:gd name="T82" fmla="*/ 313 w 2136"/>
                  <a:gd name="T83" fmla="*/ 335 h 1682"/>
                  <a:gd name="T84" fmla="*/ 304 w 2136"/>
                  <a:gd name="T85" fmla="*/ 339 h 1682"/>
                  <a:gd name="T86" fmla="*/ 296 w 2136"/>
                  <a:gd name="T87" fmla="*/ 344 h 1682"/>
                  <a:gd name="T88" fmla="*/ 288 w 2136"/>
                  <a:gd name="T89" fmla="*/ 349 h 1682"/>
                  <a:gd name="T90" fmla="*/ 284 w 2136"/>
                  <a:gd name="T91" fmla="*/ 352 h 1682"/>
                  <a:gd name="T92" fmla="*/ 279 w 2136"/>
                  <a:gd name="T93" fmla="*/ 357 h 1682"/>
                  <a:gd name="T94" fmla="*/ 272 w 2136"/>
                  <a:gd name="T95" fmla="*/ 363 h 1682"/>
                  <a:gd name="T96" fmla="*/ 261 w 2136"/>
                  <a:gd name="T97" fmla="*/ 374 h 1682"/>
                  <a:gd name="T98" fmla="*/ 249 w 2136"/>
                  <a:gd name="T99" fmla="*/ 388 h 1682"/>
                  <a:gd name="T100" fmla="*/ 240 w 2136"/>
                  <a:gd name="T101" fmla="*/ 399 h 1682"/>
                  <a:gd name="T102" fmla="*/ 233 w 2136"/>
                  <a:gd name="T103" fmla="*/ 409 h 1682"/>
                  <a:gd name="T104" fmla="*/ 225 w 2136"/>
                  <a:gd name="T105" fmla="*/ 420 h 16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36"/>
                  <a:gd name="T160" fmla="*/ 0 h 1682"/>
                  <a:gd name="T161" fmla="*/ 2136 w 2136"/>
                  <a:gd name="T162" fmla="*/ 1682 h 16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36" h="1682">
                    <a:moveTo>
                      <a:pt x="902" y="1682"/>
                    </a:moveTo>
                    <a:lnTo>
                      <a:pt x="892" y="1678"/>
                    </a:lnTo>
                    <a:lnTo>
                      <a:pt x="863" y="1669"/>
                    </a:lnTo>
                    <a:lnTo>
                      <a:pt x="761" y="1635"/>
                    </a:lnTo>
                    <a:lnTo>
                      <a:pt x="451" y="1527"/>
                    </a:lnTo>
                    <a:lnTo>
                      <a:pt x="0" y="1373"/>
                    </a:lnTo>
                    <a:lnTo>
                      <a:pt x="16" y="1335"/>
                    </a:lnTo>
                    <a:lnTo>
                      <a:pt x="31" y="1300"/>
                    </a:lnTo>
                    <a:lnTo>
                      <a:pt x="48" y="1265"/>
                    </a:lnTo>
                    <a:lnTo>
                      <a:pt x="64" y="1231"/>
                    </a:lnTo>
                    <a:lnTo>
                      <a:pt x="82" y="1197"/>
                    </a:lnTo>
                    <a:lnTo>
                      <a:pt x="100" y="1164"/>
                    </a:lnTo>
                    <a:lnTo>
                      <a:pt x="119" y="1132"/>
                    </a:lnTo>
                    <a:lnTo>
                      <a:pt x="139" y="1102"/>
                    </a:lnTo>
                    <a:lnTo>
                      <a:pt x="158" y="1074"/>
                    </a:lnTo>
                    <a:lnTo>
                      <a:pt x="177" y="1045"/>
                    </a:lnTo>
                    <a:lnTo>
                      <a:pt x="196" y="1017"/>
                    </a:lnTo>
                    <a:lnTo>
                      <a:pt x="215" y="991"/>
                    </a:lnTo>
                    <a:lnTo>
                      <a:pt x="254" y="942"/>
                    </a:lnTo>
                    <a:lnTo>
                      <a:pt x="291" y="897"/>
                    </a:lnTo>
                    <a:lnTo>
                      <a:pt x="327" y="857"/>
                    </a:lnTo>
                    <a:lnTo>
                      <a:pt x="360" y="821"/>
                    </a:lnTo>
                    <a:lnTo>
                      <a:pt x="390" y="791"/>
                    </a:lnTo>
                    <a:lnTo>
                      <a:pt x="416" y="766"/>
                    </a:lnTo>
                    <a:lnTo>
                      <a:pt x="437" y="747"/>
                    </a:lnTo>
                    <a:lnTo>
                      <a:pt x="454" y="732"/>
                    </a:lnTo>
                    <a:lnTo>
                      <a:pt x="468" y="721"/>
                    </a:lnTo>
                    <a:lnTo>
                      <a:pt x="497" y="694"/>
                    </a:lnTo>
                    <a:lnTo>
                      <a:pt x="525" y="672"/>
                    </a:lnTo>
                    <a:lnTo>
                      <a:pt x="562" y="643"/>
                    </a:lnTo>
                    <a:lnTo>
                      <a:pt x="583" y="628"/>
                    </a:lnTo>
                    <a:lnTo>
                      <a:pt x="607" y="612"/>
                    </a:lnTo>
                    <a:lnTo>
                      <a:pt x="660" y="577"/>
                    </a:lnTo>
                    <a:lnTo>
                      <a:pt x="689" y="558"/>
                    </a:lnTo>
                    <a:lnTo>
                      <a:pt x="720" y="540"/>
                    </a:lnTo>
                    <a:lnTo>
                      <a:pt x="753" y="520"/>
                    </a:lnTo>
                    <a:lnTo>
                      <a:pt x="788" y="502"/>
                    </a:lnTo>
                    <a:lnTo>
                      <a:pt x="824" y="484"/>
                    </a:lnTo>
                    <a:lnTo>
                      <a:pt x="862" y="466"/>
                    </a:lnTo>
                    <a:lnTo>
                      <a:pt x="901" y="447"/>
                    </a:lnTo>
                    <a:lnTo>
                      <a:pt x="941" y="430"/>
                    </a:lnTo>
                    <a:lnTo>
                      <a:pt x="985" y="413"/>
                    </a:lnTo>
                    <a:lnTo>
                      <a:pt x="1007" y="405"/>
                    </a:lnTo>
                    <a:lnTo>
                      <a:pt x="1029" y="397"/>
                    </a:lnTo>
                    <a:lnTo>
                      <a:pt x="1050" y="390"/>
                    </a:lnTo>
                    <a:lnTo>
                      <a:pt x="1073" y="383"/>
                    </a:lnTo>
                    <a:lnTo>
                      <a:pt x="1121" y="369"/>
                    </a:lnTo>
                    <a:lnTo>
                      <a:pt x="1168" y="357"/>
                    </a:lnTo>
                    <a:lnTo>
                      <a:pt x="1192" y="352"/>
                    </a:lnTo>
                    <a:lnTo>
                      <a:pt x="1218" y="346"/>
                    </a:lnTo>
                    <a:lnTo>
                      <a:pt x="1268" y="337"/>
                    </a:lnTo>
                    <a:lnTo>
                      <a:pt x="1294" y="332"/>
                    </a:lnTo>
                    <a:lnTo>
                      <a:pt x="1319" y="329"/>
                    </a:lnTo>
                    <a:lnTo>
                      <a:pt x="1346" y="326"/>
                    </a:lnTo>
                    <a:lnTo>
                      <a:pt x="1372" y="323"/>
                    </a:lnTo>
                    <a:lnTo>
                      <a:pt x="1399" y="322"/>
                    </a:lnTo>
                    <a:lnTo>
                      <a:pt x="1426" y="319"/>
                    </a:lnTo>
                    <a:lnTo>
                      <a:pt x="1454" y="319"/>
                    </a:lnTo>
                    <a:lnTo>
                      <a:pt x="1481" y="318"/>
                    </a:lnTo>
                    <a:lnTo>
                      <a:pt x="1509" y="318"/>
                    </a:lnTo>
                    <a:lnTo>
                      <a:pt x="1537" y="319"/>
                    </a:lnTo>
                    <a:lnTo>
                      <a:pt x="1537" y="318"/>
                    </a:lnTo>
                    <a:lnTo>
                      <a:pt x="1538" y="315"/>
                    </a:lnTo>
                    <a:lnTo>
                      <a:pt x="1538" y="305"/>
                    </a:lnTo>
                    <a:lnTo>
                      <a:pt x="1539" y="289"/>
                    </a:lnTo>
                    <a:lnTo>
                      <a:pt x="1539" y="269"/>
                    </a:lnTo>
                    <a:lnTo>
                      <a:pt x="1539" y="218"/>
                    </a:lnTo>
                    <a:lnTo>
                      <a:pt x="1539" y="159"/>
                    </a:lnTo>
                    <a:lnTo>
                      <a:pt x="1537" y="0"/>
                    </a:lnTo>
                    <a:lnTo>
                      <a:pt x="2136" y="779"/>
                    </a:lnTo>
                    <a:lnTo>
                      <a:pt x="1537" y="1632"/>
                    </a:lnTo>
                    <a:lnTo>
                      <a:pt x="1537" y="1287"/>
                    </a:lnTo>
                    <a:lnTo>
                      <a:pt x="1524" y="1287"/>
                    </a:lnTo>
                    <a:lnTo>
                      <a:pt x="1490" y="1289"/>
                    </a:lnTo>
                    <a:lnTo>
                      <a:pt x="1465" y="1292"/>
                    </a:lnTo>
                    <a:lnTo>
                      <a:pt x="1438" y="1296"/>
                    </a:lnTo>
                    <a:lnTo>
                      <a:pt x="1408" y="1300"/>
                    </a:lnTo>
                    <a:lnTo>
                      <a:pt x="1376" y="1306"/>
                    </a:lnTo>
                    <a:lnTo>
                      <a:pt x="1358" y="1310"/>
                    </a:lnTo>
                    <a:lnTo>
                      <a:pt x="1341" y="1314"/>
                    </a:lnTo>
                    <a:lnTo>
                      <a:pt x="1305" y="1325"/>
                    </a:lnTo>
                    <a:lnTo>
                      <a:pt x="1287" y="1330"/>
                    </a:lnTo>
                    <a:lnTo>
                      <a:pt x="1269" y="1336"/>
                    </a:lnTo>
                    <a:lnTo>
                      <a:pt x="1253" y="1343"/>
                    </a:lnTo>
                    <a:lnTo>
                      <a:pt x="1235" y="1351"/>
                    </a:lnTo>
                    <a:lnTo>
                      <a:pt x="1217" y="1359"/>
                    </a:lnTo>
                    <a:lnTo>
                      <a:pt x="1200" y="1368"/>
                    </a:lnTo>
                    <a:lnTo>
                      <a:pt x="1184" y="1377"/>
                    </a:lnTo>
                    <a:lnTo>
                      <a:pt x="1167" y="1387"/>
                    </a:lnTo>
                    <a:lnTo>
                      <a:pt x="1151" y="1398"/>
                    </a:lnTo>
                    <a:lnTo>
                      <a:pt x="1144" y="1405"/>
                    </a:lnTo>
                    <a:lnTo>
                      <a:pt x="1136" y="1410"/>
                    </a:lnTo>
                    <a:lnTo>
                      <a:pt x="1122" y="1423"/>
                    </a:lnTo>
                    <a:lnTo>
                      <a:pt x="1116" y="1429"/>
                    </a:lnTo>
                    <a:lnTo>
                      <a:pt x="1108" y="1436"/>
                    </a:lnTo>
                    <a:lnTo>
                      <a:pt x="1090" y="1452"/>
                    </a:lnTo>
                    <a:lnTo>
                      <a:pt x="1070" y="1471"/>
                    </a:lnTo>
                    <a:lnTo>
                      <a:pt x="1044" y="1497"/>
                    </a:lnTo>
                    <a:lnTo>
                      <a:pt x="1012" y="1533"/>
                    </a:lnTo>
                    <a:lnTo>
                      <a:pt x="995" y="1552"/>
                    </a:lnTo>
                    <a:lnTo>
                      <a:pt x="977" y="1575"/>
                    </a:lnTo>
                    <a:lnTo>
                      <a:pt x="959" y="1598"/>
                    </a:lnTo>
                    <a:lnTo>
                      <a:pt x="940" y="1624"/>
                    </a:lnTo>
                    <a:lnTo>
                      <a:pt x="931" y="1637"/>
                    </a:lnTo>
                    <a:lnTo>
                      <a:pt x="921" y="1652"/>
                    </a:lnTo>
                    <a:lnTo>
                      <a:pt x="902" y="1682"/>
                    </a:lnTo>
                    <a:close/>
                  </a:path>
                </a:pathLst>
              </a:custGeom>
              <a:solidFill>
                <a:schemeClr val="accent3">
                  <a:lumMod val="20000"/>
                  <a:lumOff val="80000"/>
                </a:scheme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zh-CN" altLang="zh-CN" dirty="0">
                  <a:ea typeface="宋体" panose="02010600030101010101" pitchFamily="2" charset="-122"/>
                </a:endParaRPr>
              </a:p>
            </p:txBody>
          </p:sp>
          <p:sp>
            <p:nvSpPr>
              <p:cNvPr id="49" name="Freeform 17">
                <a:extLst>
                  <a:ext uri="{FF2B5EF4-FFF2-40B4-BE49-F238E27FC236}">
                    <a16:creationId xmlns:a16="http://schemas.microsoft.com/office/drawing/2014/main" id="{99E9DBC2-EC30-45FD-A446-1617B810A5F5}"/>
                  </a:ext>
                </a:extLst>
              </p:cNvPr>
              <p:cNvSpPr>
                <a:spLocks/>
              </p:cNvSpPr>
              <p:nvPr/>
            </p:nvSpPr>
            <p:spPr bwMode="auto">
              <a:xfrm>
                <a:off x="4206" y="2422"/>
                <a:ext cx="378" cy="542"/>
              </a:xfrm>
              <a:custGeom>
                <a:avLst/>
                <a:gdLst>
                  <a:gd name="T0" fmla="*/ 323 w 1511"/>
                  <a:gd name="T1" fmla="*/ 355 h 2166"/>
                  <a:gd name="T2" fmla="*/ 301 w 1511"/>
                  <a:gd name="T3" fmla="*/ 362 h 2166"/>
                  <a:gd name="T4" fmla="*/ 169 w 1511"/>
                  <a:gd name="T5" fmla="*/ 404 h 2166"/>
                  <a:gd name="T6" fmla="*/ 171 w 1511"/>
                  <a:gd name="T7" fmla="*/ 473 h 2166"/>
                  <a:gd name="T8" fmla="*/ 172 w 1511"/>
                  <a:gd name="T9" fmla="*/ 521 h 2166"/>
                  <a:gd name="T10" fmla="*/ 172 w 1511"/>
                  <a:gd name="T11" fmla="*/ 541 h 2166"/>
                  <a:gd name="T12" fmla="*/ 172 w 1511"/>
                  <a:gd name="T13" fmla="*/ 542 h 2166"/>
                  <a:gd name="T14" fmla="*/ 160 w 1511"/>
                  <a:gd name="T15" fmla="*/ 530 h 2166"/>
                  <a:gd name="T16" fmla="*/ 150 w 1511"/>
                  <a:gd name="T17" fmla="*/ 518 h 2166"/>
                  <a:gd name="T18" fmla="*/ 140 w 1511"/>
                  <a:gd name="T19" fmla="*/ 506 h 2166"/>
                  <a:gd name="T20" fmla="*/ 127 w 1511"/>
                  <a:gd name="T21" fmla="*/ 488 h 2166"/>
                  <a:gd name="T22" fmla="*/ 120 w 1511"/>
                  <a:gd name="T23" fmla="*/ 476 h 2166"/>
                  <a:gd name="T24" fmla="*/ 110 w 1511"/>
                  <a:gd name="T25" fmla="*/ 459 h 2166"/>
                  <a:gd name="T26" fmla="*/ 98 w 1511"/>
                  <a:gd name="T27" fmla="*/ 438 h 2166"/>
                  <a:gd name="T28" fmla="*/ 90 w 1511"/>
                  <a:gd name="T29" fmla="*/ 421 h 2166"/>
                  <a:gd name="T30" fmla="*/ 84 w 1511"/>
                  <a:gd name="T31" fmla="*/ 405 h 2166"/>
                  <a:gd name="T32" fmla="*/ 81 w 1511"/>
                  <a:gd name="T33" fmla="*/ 399 h 2166"/>
                  <a:gd name="T34" fmla="*/ 76 w 1511"/>
                  <a:gd name="T35" fmla="*/ 385 h 2166"/>
                  <a:gd name="T36" fmla="*/ 69 w 1511"/>
                  <a:gd name="T37" fmla="*/ 361 h 2166"/>
                  <a:gd name="T38" fmla="*/ 65 w 1511"/>
                  <a:gd name="T39" fmla="*/ 346 h 2166"/>
                  <a:gd name="T40" fmla="*/ 61 w 1511"/>
                  <a:gd name="T41" fmla="*/ 328 h 2166"/>
                  <a:gd name="T42" fmla="*/ 58 w 1511"/>
                  <a:gd name="T43" fmla="*/ 313 h 2166"/>
                  <a:gd name="T44" fmla="*/ 56 w 1511"/>
                  <a:gd name="T45" fmla="*/ 298 h 2166"/>
                  <a:gd name="T46" fmla="*/ 53 w 1511"/>
                  <a:gd name="T47" fmla="*/ 276 h 2166"/>
                  <a:gd name="T48" fmla="*/ 52 w 1511"/>
                  <a:gd name="T49" fmla="*/ 252 h 2166"/>
                  <a:gd name="T50" fmla="*/ 51 w 1511"/>
                  <a:gd name="T51" fmla="*/ 240 h 2166"/>
                  <a:gd name="T52" fmla="*/ 52 w 1511"/>
                  <a:gd name="T53" fmla="*/ 215 h 2166"/>
                  <a:gd name="T54" fmla="*/ 54 w 1511"/>
                  <a:gd name="T55" fmla="*/ 189 h 2166"/>
                  <a:gd name="T56" fmla="*/ 59 w 1511"/>
                  <a:gd name="T57" fmla="*/ 162 h 2166"/>
                  <a:gd name="T58" fmla="*/ 62 w 1511"/>
                  <a:gd name="T59" fmla="*/ 149 h 2166"/>
                  <a:gd name="T60" fmla="*/ 65 w 1511"/>
                  <a:gd name="T61" fmla="*/ 135 h 2166"/>
                  <a:gd name="T62" fmla="*/ 69 w 1511"/>
                  <a:gd name="T63" fmla="*/ 121 h 2166"/>
                  <a:gd name="T64" fmla="*/ 74 w 1511"/>
                  <a:gd name="T65" fmla="*/ 107 h 2166"/>
                  <a:gd name="T66" fmla="*/ 71 w 1511"/>
                  <a:gd name="T67" fmla="*/ 106 h 2166"/>
                  <a:gd name="T68" fmla="*/ 51 w 1511"/>
                  <a:gd name="T69" fmla="*/ 99 h 2166"/>
                  <a:gd name="T70" fmla="*/ 12 w 1511"/>
                  <a:gd name="T71" fmla="*/ 85 h 2166"/>
                  <a:gd name="T72" fmla="*/ 229 w 1511"/>
                  <a:gd name="T73" fmla="*/ 0 h 2166"/>
                  <a:gd name="T74" fmla="*/ 298 w 1511"/>
                  <a:gd name="T75" fmla="*/ 186 h 2166"/>
                  <a:gd name="T76" fmla="*/ 295 w 1511"/>
                  <a:gd name="T77" fmla="*/ 199 h 2166"/>
                  <a:gd name="T78" fmla="*/ 292 w 1511"/>
                  <a:gd name="T79" fmla="*/ 213 h 2166"/>
                  <a:gd name="T80" fmla="*/ 290 w 1511"/>
                  <a:gd name="T81" fmla="*/ 230 h 2166"/>
                  <a:gd name="T82" fmla="*/ 290 w 1511"/>
                  <a:gd name="T83" fmla="*/ 240 h 2166"/>
                  <a:gd name="T84" fmla="*/ 289 w 1511"/>
                  <a:gd name="T85" fmla="*/ 250 h 2166"/>
                  <a:gd name="T86" fmla="*/ 289 w 1511"/>
                  <a:gd name="T87" fmla="*/ 260 h 2166"/>
                  <a:gd name="T88" fmla="*/ 290 w 1511"/>
                  <a:gd name="T89" fmla="*/ 276 h 2166"/>
                  <a:gd name="T90" fmla="*/ 292 w 1511"/>
                  <a:gd name="T91" fmla="*/ 286 h 2166"/>
                  <a:gd name="T92" fmla="*/ 294 w 1511"/>
                  <a:gd name="T93" fmla="*/ 293 h 2166"/>
                  <a:gd name="T94" fmla="*/ 297 w 1511"/>
                  <a:gd name="T95" fmla="*/ 300 h 2166"/>
                  <a:gd name="T96" fmla="*/ 298 w 1511"/>
                  <a:gd name="T97" fmla="*/ 305 h 2166"/>
                  <a:gd name="T98" fmla="*/ 302 w 1511"/>
                  <a:gd name="T99" fmla="*/ 313 h 2166"/>
                  <a:gd name="T100" fmla="*/ 311 w 1511"/>
                  <a:gd name="T101" fmla="*/ 331 h 2166"/>
                  <a:gd name="T102" fmla="*/ 315 w 1511"/>
                  <a:gd name="T103" fmla="*/ 339 h 2166"/>
                  <a:gd name="T104" fmla="*/ 320 w 1511"/>
                  <a:gd name="T105" fmla="*/ 346 h 2166"/>
                  <a:gd name="T106" fmla="*/ 325 w 1511"/>
                  <a:gd name="T107" fmla="*/ 354 h 21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11"/>
                  <a:gd name="T163" fmla="*/ 0 h 2166"/>
                  <a:gd name="T164" fmla="*/ 1511 w 1511"/>
                  <a:gd name="T165" fmla="*/ 2166 h 216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11" h="2166">
                    <a:moveTo>
                      <a:pt x="1300" y="1416"/>
                    </a:moveTo>
                    <a:lnTo>
                      <a:pt x="1292" y="1418"/>
                    </a:lnTo>
                    <a:lnTo>
                      <a:pt x="1273" y="1425"/>
                    </a:lnTo>
                    <a:lnTo>
                      <a:pt x="1202" y="1447"/>
                    </a:lnTo>
                    <a:lnTo>
                      <a:pt x="989" y="1515"/>
                    </a:lnTo>
                    <a:lnTo>
                      <a:pt x="677" y="1614"/>
                    </a:lnTo>
                    <a:lnTo>
                      <a:pt x="679" y="1701"/>
                    </a:lnTo>
                    <a:lnTo>
                      <a:pt x="684" y="1892"/>
                    </a:lnTo>
                    <a:lnTo>
                      <a:pt x="685" y="1994"/>
                    </a:lnTo>
                    <a:lnTo>
                      <a:pt x="686" y="2082"/>
                    </a:lnTo>
                    <a:lnTo>
                      <a:pt x="688" y="2144"/>
                    </a:lnTo>
                    <a:lnTo>
                      <a:pt x="686" y="2161"/>
                    </a:lnTo>
                    <a:lnTo>
                      <a:pt x="686" y="2165"/>
                    </a:lnTo>
                    <a:lnTo>
                      <a:pt x="686" y="2166"/>
                    </a:lnTo>
                    <a:lnTo>
                      <a:pt x="663" y="2143"/>
                    </a:lnTo>
                    <a:lnTo>
                      <a:pt x="640" y="2119"/>
                    </a:lnTo>
                    <a:lnTo>
                      <a:pt x="620" y="2096"/>
                    </a:lnTo>
                    <a:lnTo>
                      <a:pt x="599" y="2071"/>
                    </a:lnTo>
                    <a:lnTo>
                      <a:pt x="580" y="2046"/>
                    </a:lnTo>
                    <a:lnTo>
                      <a:pt x="561" y="2022"/>
                    </a:lnTo>
                    <a:lnTo>
                      <a:pt x="525" y="1974"/>
                    </a:lnTo>
                    <a:lnTo>
                      <a:pt x="508" y="1949"/>
                    </a:lnTo>
                    <a:lnTo>
                      <a:pt x="493" y="1926"/>
                    </a:lnTo>
                    <a:lnTo>
                      <a:pt x="478" y="1902"/>
                    </a:lnTo>
                    <a:lnTo>
                      <a:pt x="464" y="1878"/>
                    </a:lnTo>
                    <a:lnTo>
                      <a:pt x="438" y="1834"/>
                    </a:lnTo>
                    <a:lnTo>
                      <a:pt x="414" y="1791"/>
                    </a:lnTo>
                    <a:lnTo>
                      <a:pt x="393" y="1752"/>
                    </a:lnTo>
                    <a:lnTo>
                      <a:pt x="376" y="1715"/>
                    </a:lnTo>
                    <a:lnTo>
                      <a:pt x="361" y="1684"/>
                    </a:lnTo>
                    <a:lnTo>
                      <a:pt x="350" y="1656"/>
                    </a:lnTo>
                    <a:lnTo>
                      <a:pt x="334" y="1617"/>
                    </a:lnTo>
                    <a:lnTo>
                      <a:pt x="329" y="1603"/>
                    </a:lnTo>
                    <a:lnTo>
                      <a:pt x="325" y="1593"/>
                    </a:lnTo>
                    <a:lnTo>
                      <a:pt x="316" y="1572"/>
                    </a:lnTo>
                    <a:lnTo>
                      <a:pt x="305" y="1540"/>
                    </a:lnTo>
                    <a:lnTo>
                      <a:pt x="291" y="1497"/>
                    </a:lnTo>
                    <a:lnTo>
                      <a:pt x="274" y="1443"/>
                    </a:lnTo>
                    <a:lnTo>
                      <a:pt x="266" y="1413"/>
                    </a:lnTo>
                    <a:lnTo>
                      <a:pt x="259" y="1382"/>
                    </a:lnTo>
                    <a:lnTo>
                      <a:pt x="250" y="1346"/>
                    </a:lnTo>
                    <a:lnTo>
                      <a:pt x="242" y="1310"/>
                    </a:lnTo>
                    <a:lnTo>
                      <a:pt x="236" y="1272"/>
                    </a:lnTo>
                    <a:lnTo>
                      <a:pt x="232" y="1252"/>
                    </a:lnTo>
                    <a:lnTo>
                      <a:pt x="228" y="1231"/>
                    </a:lnTo>
                    <a:lnTo>
                      <a:pt x="222" y="1189"/>
                    </a:lnTo>
                    <a:lnTo>
                      <a:pt x="216" y="1146"/>
                    </a:lnTo>
                    <a:lnTo>
                      <a:pt x="213" y="1102"/>
                    </a:lnTo>
                    <a:lnTo>
                      <a:pt x="209" y="1056"/>
                    </a:lnTo>
                    <a:lnTo>
                      <a:pt x="206" y="1007"/>
                    </a:lnTo>
                    <a:lnTo>
                      <a:pt x="206" y="984"/>
                    </a:lnTo>
                    <a:lnTo>
                      <a:pt x="205" y="959"/>
                    </a:lnTo>
                    <a:lnTo>
                      <a:pt x="206" y="909"/>
                    </a:lnTo>
                    <a:lnTo>
                      <a:pt x="207" y="858"/>
                    </a:lnTo>
                    <a:lnTo>
                      <a:pt x="211" y="807"/>
                    </a:lnTo>
                    <a:lnTo>
                      <a:pt x="216" y="755"/>
                    </a:lnTo>
                    <a:lnTo>
                      <a:pt x="224" y="701"/>
                    </a:lnTo>
                    <a:lnTo>
                      <a:pt x="234" y="648"/>
                    </a:lnTo>
                    <a:lnTo>
                      <a:pt x="239" y="620"/>
                    </a:lnTo>
                    <a:lnTo>
                      <a:pt x="246" y="594"/>
                    </a:lnTo>
                    <a:lnTo>
                      <a:pt x="252" y="567"/>
                    </a:lnTo>
                    <a:lnTo>
                      <a:pt x="260" y="539"/>
                    </a:lnTo>
                    <a:lnTo>
                      <a:pt x="268" y="512"/>
                    </a:lnTo>
                    <a:lnTo>
                      <a:pt x="277" y="484"/>
                    </a:lnTo>
                    <a:lnTo>
                      <a:pt x="296" y="429"/>
                    </a:lnTo>
                    <a:lnTo>
                      <a:pt x="295" y="429"/>
                    </a:lnTo>
                    <a:lnTo>
                      <a:pt x="293" y="427"/>
                    </a:lnTo>
                    <a:lnTo>
                      <a:pt x="283" y="423"/>
                    </a:lnTo>
                    <a:lnTo>
                      <a:pt x="251" y="411"/>
                    </a:lnTo>
                    <a:lnTo>
                      <a:pt x="204" y="394"/>
                    </a:lnTo>
                    <a:lnTo>
                      <a:pt x="149" y="376"/>
                    </a:lnTo>
                    <a:lnTo>
                      <a:pt x="46" y="341"/>
                    </a:lnTo>
                    <a:lnTo>
                      <a:pt x="0" y="326"/>
                    </a:lnTo>
                    <a:lnTo>
                      <a:pt x="917" y="0"/>
                    </a:lnTo>
                    <a:lnTo>
                      <a:pt x="1511" y="857"/>
                    </a:lnTo>
                    <a:lnTo>
                      <a:pt x="1192" y="745"/>
                    </a:lnTo>
                    <a:lnTo>
                      <a:pt x="1188" y="758"/>
                    </a:lnTo>
                    <a:lnTo>
                      <a:pt x="1179" y="796"/>
                    </a:lnTo>
                    <a:lnTo>
                      <a:pt x="1174" y="822"/>
                    </a:lnTo>
                    <a:lnTo>
                      <a:pt x="1169" y="852"/>
                    </a:lnTo>
                    <a:lnTo>
                      <a:pt x="1164" y="885"/>
                    </a:lnTo>
                    <a:lnTo>
                      <a:pt x="1160" y="921"/>
                    </a:lnTo>
                    <a:lnTo>
                      <a:pt x="1159" y="939"/>
                    </a:lnTo>
                    <a:lnTo>
                      <a:pt x="1158" y="959"/>
                    </a:lnTo>
                    <a:lnTo>
                      <a:pt x="1156" y="979"/>
                    </a:lnTo>
                    <a:lnTo>
                      <a:pt x="1156" y="1000"/>
                    </a:lnTo>
                    <a:lnTo>
                      <a:pt x="1156" y="1019"/>
                    </a:lnTo>
                    <a:lnTo>
                      <a:pt x="1156" y="1040"/>
                    </a:lnTo>
                    <a:lnTo>
                      <a:pt x="1159" y="1081"/>
                    </a:lnTo>
                    <a:lnTo>
                      <a:pt x="1161" y="1102"/>
                    </a:lnTo>
                    <a:lnTo>
                      <a:pt x="1165" y="1123"/>
                    </a:lnTo>
                    <a:lnTo>
                      <a:pt x="1169" y="1142"/>
                    </a:lnTo>
                    <a:lnTo>
                      <a:pt x="1174" y="1162"/>
                    </a:lnTo>
                    <a:lnTo>
                      <a:pt x="1177" y="1171"/>
                    </a:lnTo>
                    <a:lnTo>
                      <a:pt x="1179" y="1181"/>
                    </a:lnTo>
                    <a:lnTo>
                      <a:pt x="1186" y="1200"/>
                    </a:lnTo>
                    <a:lnTo>
                      <a:pt x="1190" y="1209"/>
                    </a:lnTo>
                    <a:lnTo>
                      <a:pt x="1193" y="1218"/>
                    </a:lnTo>
                    <a:lnTo>
                      <a:pt x="1202" y="1236"/>
                    </a:lnTo>
                    <a:lnTo>
                      <a:pt x="1209" y="1252"/>
                    </a:lnTo>
                    <a:lnTo>
                      <a:pt x="1229" y="1295"/>
                    </a:lnTo>
                    <a:lnTo>
                      <a:pt x="1242" y="1323"/>
                    </a:lnTo>
                    <a:lnTo>
                      <a:pt x="1251" y="1338"/>
                    </a:lnTo>
                    <a:lnTo>
                      <a:pt x="1259" y="1353"/>
                    </a:lnTo>
                    <a:lnTo>
                      <a:pt x="1269" y="1368"/>
                    </a:lnTo>
                    <a:lnTo>
                      <a:pt x="1278" y="1384"/>
                    </a:lnTo>
                    <a:lnTo>
                      <a:pt x="1288" y="1400"/>
                    </a:lnTo>
                    <a:lnTo>
                      <a:pt x="1300" y="1416"/>
                    </a:lnTo>
                    <a:close/>
                  </a:path>
                </a:pathLst>
              </a:cu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zh-CN" altLang="zh-CN">
                  <a:ea typeface="宋体" panose="02010600030101010101" pitchFamily="2" charset="-122"/>
                </a:endParaRPr>
              </a:p>
            </p:txBody>
          </p:sp>
        </p:grpSp>
        <p:sp>
          <p:nvSpPr>
            <p:cNvPr id="8" name="文本框 7">
              <a:extLst>
                <a:ext uri="{FF2B5EF4-FFF2-40B4-BE49-F238E27FC236}">
                  <a16:creationId xmlns:a16="http://schemas.microsoft.com/office/drawing/2014/main" id="{9928F4D4-DDB5-4D6D-A004-2575DFED3C27}"/>
                </a:ext>
              </a:extLst>
            </p:cNvPr>
            <p:cNvSpPr txBox="1"/>
            <p:nvPr/>
          </p:nvSpPr>
          <p:spPr>
            <a:xfrm>
              <a:off x="7976421" y="2136591"/>
              <a:ext cx="1170320" cy="584775"/>
            </a:xfrm>
            <a:prstGeom prst="rect">
              <a:avLst/>
            </a:prstGeom>
            <a:noFill/>
          </p:spPr>
          <p:txBody>
            <a:bodyPr wrap="none" rtlCol="0">
              <a:spAutoFit/>
            </a:bodyPr>
            <a:lstStyle/>
            <a:p>
              <a:pPr algn="ctr">
                <a:buClr>
                  <a:srgbClr val="2D97C8"/>
                </a:buClr>
              </a:pPr>
              <a:r>
                <a:rPr lang="ca-ES" sz="1600" b="1" dirty="0">
                  <a:solidFill>
                    <a:schemeClr val="tx1">
                      <a:lumMod val="65000"/>
                      <a:lumOff val="35000"/>
                    </a:schemeClr>
                  </a:solidFill>
                  <a:latin typeface="+mn-ea"/>
                  <a:cs typeface="Heiti SC Light" charset="-122"/>
                </a:rPr>
                <a:t>Attention</a:t>
              </a:r>
            </a:p>
            <a:p>
              <a:pPr algn="ctr">
                <a:buClr>
                  <a:srgbClr val="2D97C8"/>
                </a:buClr>
              </a:pPr>
              <a:r>
                <a:rPr lang="zh-CN" altLang="en-US" sz="1600" b="1" dirty="0">
                  <a:solidFill>
                    <a:schemeClr val="tx1">
                      <a:lumMod val="65000"/>
                      <a:lumOff val="35000"/>
                    </a:schemeClr>
                  </a:solidFill>
                  <a:latin typeface="+mn-ea"/>
                  <a:cs typeface="Heiti SC Light" charset="-122"/>
                </a:rPr>
                <a:t>引起注意</a:t>
              </a:r>
              <a:endParaRPr lang="ca-ES" sz="1600" b="1" dirty="0">
                <a:solidFill>
                  <a:schemeClr val="tx1">
                    <a:lumMod val="65000"/>
                    <a:lumOff val="35000"/>
                  </a:schemeClr>
                </a:solidFill>
                <a:latin typeface="+mn-ea"/>
                <a:cs typeface="Heiti SC Light" charset="-122"/>
              </a:endParaRPr>
            </a:p>
          </p:txBody>
        </p:sp>
        <p:sp>
          <p:nvSpPr>
            <p:cNvPr id="55" name="文本框 54">
              <a:extLst>
                <a:ext uri="{FF2B5EF4-FFF2-40B4-BE49-F238E27FC236}">
                  <a16:creationId xmlns:a16="http://schemas.microsoft.com/office/drawing/2014/main" id="{27C6DD7E-8F6B-45C0-B745-CDF3C3D2DA4D}"/>
                </a:ext>
              </a:extLst>
            </p:cNvPr>
            <p:cNvSpPr txBox="1"/>
            <p:nvPr/>
          </p:nvSpPr>
          <p:spPr>
            <a:xfrm>
              <a:off x="9515679" y="2829178"/>
              <a:ext cx="1312860" cy="584775"/>
            </a:xfrm>
            <a:prstGeom prst="rect">
              <a:avLst/>
            </a:prstGeom>
            <a:noFill/>
          </p:spPr>
          <p:txBody>
            <a:bodyPr wrap="none" rtlCol="0">
              <a:spAutoFit/>
            </a:bodyPr>
            <a:lstStyle/>
            <a:p>
              <a:pPr algn="ctr">
                <a:buClr>
                  <a:srgbClr val="2D97C8"/>
                </a:buClr>
              </a:pPr>
              <a:r>
                <a:rPr lang="en-US" altLang="zh-CN" sz="1600" b="1" dirty="0">
                  <a:solidFill>
                    <a:schemeClr val="tx1">
                      <a:lumMod val="65000"/>
                      <a:lumOff val="35000"/>
                    </a:schemeClr>
                  </a:solidFill>
                  <a:latin typeface="+mn-ea"/>
                  <a:cs typeface="Heiti SC Light" charset="-122"/>
                </a:rPr>
                <a:t>Interesting</a:t>
              </a:r>
            </a:p>
            <a:p>
              <a:pPr algn="ctr">
                <a:buClr>
                  <a:srgbClr val="2D97C8"/>
                </a:buClr>
              </a:pPr>
              <a:r>
                <a:rPr lang="zh-CN" altLang="en-US" sz="1600" b="1" dirty="0">
                  <a:solidFill>
                    <a:schemeClr val="tx1">
                      <a:lumMod val="65000"/>
                      <a:lumOff val="35000"/>
                    </a:schemeClr>
                  </a:solidFill>
                  <a:latin typeface="+mn-ea"/>
                  <a:cs typeface="Heiti SC Light" charset="-122"/>
                </a:rPr>
                <a:t>产生兴趣</a:t>
              </a:r>
              <a:endParaRPr lang="ca-ES" sz="1600" b="1" dirty="0">
                <a:solidFill>
                  <a:schemeClr val="tx1">
                    <a:lumMod val="65000"/>
                    <a:lumOff val="35000"/>
                  </a:schemeClr>
                </a:solidFill>
                <a:latin typeface="+mn-ea"/>
                <a:cs typeface="Heiti SC Light" charset="-122"/>
              </a:endParaRPr>
            </a:p>
          </p:txBody>
        </p:sp>
        <p:sp>
          <p:nvSpPr>
            <p:cNvPr id="56" name="文本框 55">
              <a:extLst>
                <a:ext uri="{FF2B5EF4-FFF2-40B4-BE49-F238E27FC236}">
                  <a16:creationId xmlns:a16="http://schemas.microsoft.com/office/drawing/2014/main" id="{2D670D30-E10E-418B-AA78-ACDF8FF59176}"/>
                </a:ext>
              </a:extLst>
            </p:cNvPr>
            <p:cNvSpPr txBox="1"/>
            <p:nvPr/>
          </p:nvSpPr>
          <p:spPr>
            <a:xfrm>
              <a:off x="9560831" y="4330715"/>
              <a:ext cx="1005404" cy="584775"/>
            </a:xfrm>
            <a:prstGeom prst="rect">
              <a:avLst/>
            </a:prstGeom>
            <a:noFill/>
          </p:spPr>
          <p:txBody>
            <a:bodyPr wrap="none" rtlCol="0">
              <a:spAutoFit/>
            </a:bodyPr>
            <a:lstStyle/>
            <a:p>
              <a:pPr algn="ctr">
                <a:buClr>
                  <a:srgbClr val="2D97C8"/>
                </a:buClr>
              </a:pPr>
              <a:r>
                <a:rPr lang="en-US" altLang="zh-CN" sz="1600" b="1" dirty="0">
                  <a:solidFill>
                    <a:schemeClr val="bg1"/>
                  </a:solidFill>
                  <a:latin typeface="+mn-ea"/>
                  <a:cs typeface="Heiti SC Light" charset="-122"/>
                </a:rPr>
                <a:t>Desire</a:t>
              </a:r>
            </a:p>
            <a:p>
              <a:pPr algn="ctr">
                <a:buClr>
                  <a:srgbClr val="2D97C8"/>
                </a:buClr>
              </a:pPr>
              <a:r>
                <a:rPr lang="zh-CN" altLang="en-US" sz="1600" b="1" dirty="0">
                  <a:solidFill>
                    <a:schemeClr val="bg1"/>
                  </a:solidFill>
                  <a:latin typeface="+mn-ea"/>
                  <a:cs typeface="Heiti SC Light" charset="-122"/>
                </a:rPr>
                <a:t>产生欲望</a:t>
              </a:r>
              <a:endParaRPr lang="ca-ES" sz="1600" b="1" dirty="0">
                <a:solidFill>
                  <a:schemeClr val="bg1"/>
                </a:solidFill>
                <a:latin typeface="+mn-ea"/>
                <a:cs typeface="Heiti SC Light" charset="-122"/>
              </a:endParaRPr>
            </a:p>
          </p:txBody>
        </p:sp>
        <p:sp>
          <p:nvSpPr>
            <p:cNvPr id="57" name="文本框 56">
              <a:extLst>
                <a:ext uri="{FF2B5EF4-FFF2-40B4-BE49-F238E27FC236}">
                  <a16:creationId xmlns:a16="http://schemas.microsoft.com/office/drawing/2014/main" id="{EC2B2783-814A-4817-95D6-E7E20326C997}"/>
                </a:ext>
              </a:extLst>
            </p:cNvPr>
            <p:cNvSpPr txBox="1"/>
            <p:nvPr/>
          </p:nvSpPr>
          <p:spPr>
            <a:xfrm>
              <a:off x="7775370" y="4700639"/>
              <a:ext cx="1513556" cy="584775"/>
            </a:xfrm>
            <a:prstGeom prst="rect">
              <a:avLst/>
            </a:prstGeom>
            <a:noFill/>
          </p:spPr>
          <p:txBody>
            <a:bodyPr wrap="none" rtlCol="0">
              <a:spAutoFit/>
            </a:bodyPr>
            <a:lstStyle/>
            <a:p>
              <a:pPr algn="ctr">
                <a:buClr>
                  <a:srgbClr val="2D97C8"/>
                </a:buClr>
              </a:pPr>
              <a:r>
                <a:rPr lang="en-US" altLang="zh-CN" sz="1600" b="1" dirty="0">
                  <a:solidFill>
                    <a:schemeClr val="bg1"/>
                  </a:solidFill>
                  <a:latin typeface="+mn-ea"/>
                  <a:cs typeface="Heiti SC Light" charset="-122"/>
                </a:rPr>
                <a:t>Action</a:t>
              </a:r>
            </a:p>
            <a:p>
              <a:pPr algn="ctr">
                <a:buClr>
                  <a:srgbClr val="2D97C8"/>
                </a:buClr>
              </a:pPr>
              <a:r>
                <a:rPr lang="zh-CN" altLang="en-US" sz="1600" b="1" dirty="0">
                  <a:solidFill>
                    <a:schemeClr val="bg1"/>
                  </a:solidFill>
                  <a:latin typeface="+mn-ea"/>
                  <a:cs typeface="Heiti SC Light" charset="-122"/>
                </a:rPr>
                <a:t>促使行为</a:t>
              </a:r>
              <a:r>
                <a:rPr lang="en-US" altLang="zh-CN" sz="1600" b="1" dirty="0">
                  <a:solidFill>
                    <a:schemeClr val="bg1"/>
                  </a:solidFill>
                  <a:latin typeface="+mn-ea"/>
                  <a:cs typeface="Heiti SC Light" charset="-122"/>
                </a:rPr>
                <a:t>/</a:t>
              </a:r>
              <a:r>
                <a:rPr lang="zh-CN" altLang="en-US" sz="1600" b="1" dirty="0">
                  <a:solidFill>
                    <a:schemeClr val="bg1"/>
                  </a:solidFill>
                  <a:latin typeface="+mn-ea"/>
                  <a:cs typeface="Heiti SC Light" charset="-122"/>
                </a:rPr>
                <a:t>购买</a:t>
              </a:r>
              <a:endParaRPr lang="ca-ES" sz="1600" b="1" dirty="0">
                <a:solidFill>
                  <a:schemeClr val="bg1"/>
                </a:solidFill>
                <a:latin typeface="+mn-ea"/>
                <a:cs typeface="Heiti SC Light" charset="-122"/>
              </a:endParaRPr>
            </a:p>
          </p:txBody>
        </p:sp>
        <p:sp>
          <p:nvSpPr>
            <p:cNvPr id="58" name="文本框 57">
              <a:extLst>
                <a:ext uri="{FF2B5EF4-FFF2-40B4-BE49-F238E27FC236}">
                  <a16:creationId xmlns:a16="http://schemas.microsoft.com/office/drawing/2014/main" id="{F0203C10-127F-4170-9A44-D7A0424CD9DD}"/>
                </a:ext>
              </a:extLst>
            </p:cNvPr>
            <p:cNvSpPr txBox="1"/>
            <p:nvPr/>
          </p:nvSpPr>
          <p:spPr>
            <a:xfrm>
              <a:off x="7057523" y="3186684"/>
              <a:ext cx="1394934" cy="584775"/>
            </a:xfrm>
            <a:prstGeom prst="rect">
              <a:avLst/>
            </a:prstGeom>
            <a:noFill/>
          </p:spPr>
          <p:txBody>
            <a:bodyPr wrap="none" rtlCol="0">
              <a:spAutoFit/>
            </a:bodyPr>
            <a:lstStyle/>
            <a:p>
              <a:pPr algn="ctr">
                <a:buClr>
                  <a:srgbClr val="2D97C8"/>
                </a:buClr>
              </a:pPr>
              <a:r>
                <a:rPr lang="en-US" altLang="zh-CN" sz="1600" b="1" dirty="0">
                  <a:solidFill>
                    <a:schemeClr val="bg1"/>
                  </a:solidFill>
                  <a:latin typeface="+mn-ea"/>
                  <a:cs typeface="Heiti SC Light" charset="-122"/>
                </a:rPr>
                <a:t>Satisfaction</a:t>
              </a:r>
            </a:p>
            <a:p>
              <a:pPr algn="ctr">
                <a:buClr>
                  <a:srgbClr val="2D97C8"/>
                </a:buClr>
              </a:pPr>
              <a:r>
                <a:rPr lang="zh-CN" altLang="en-US" sz="1600" b="1" dirty="0">
                  <a:solidFill>
                    <a:schemeClr val="bg1"/>
                  </a:solidFill>
                  <a:latin typeface="+mn-ea"/>
                  <a:cs typeface="Heiti SC Light" charset="-122"/>
                </a:rPr>
                <a:t>达到满意</a:t>
              </a:r>
              <a:endParaRPr lang="ca-ES" sz="1600" b="1" dirty="0">
                <a:solidFill>
                  <a:schemeClr val="bg1"/>
                </a:solidFill>
                <a:latin typeface="+mn-ea"/>
                <a:cs typeface="Heiti SC Light" charset="-122"/>
              </a:endParaRPr>
            </a:p>
          </p:txBody>
        </p:sp>
      </p:grpSp>
      <p:grpSp>
        <p:nvGrpSpPr>
          <p:cNvPr id="23" name="组合 22">
            <a:extLst>
              <a:ext uri="{FF2B5EF4-FFF2-40B4-BE49-F238E27FC236}">
                <a16:creationId xmlns:a16="http://schemas.microsoft.com/office/drawing/2014/main" id="{081F236B-27AD-4B90-BB85-673A02DC60BD}"/>
              </a:ext>
            </a:extLst>
          </p:cNvPr>
          <p:cNvGrpSpPr/>
          <p:nvPr/>
        </p:nvGrpSpPr>
        <p:grpSpPr>
          <a:xfrm>
            <a:off x="723108" y="1942213"/>
            <a:ext cx="723729" cy="723729"/>
            <a:chOff x="669865" y="1806995"/>
            <a:chExt cx="723729" cy="723729"/>
          </a:xfrm>
        </p:grpSpPr>
        <p:sp>
          <p:nvSpPr>
            <p:cNvPr id="12" name="椭圆 11">
              <a:extLst>
                <a:ext uri="{FF2B5EF4-FFF2-40B4-BE49-F238E27FC236}">
                  <a16:creationId xmlns:a16="http://schemas.microsoft.com/office/drawing/2014/main" id="{960509D5-D326-4AC1-8278-5A66E7BAE33D}"/>
                </a:ext>
              </a:extLst>
            </p:cNvPr>
            <p:cNvSpPr/>
            <p:nvPr/>
          </p:nvSpPr>
          <p:spPr>
            <a:xfrm>
              <a:off x="669865" y="1806995"/>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60" name="Freeform 45">
              <a:extLst>
                <a:ext uri="{FF2B5EF4-FFF2-40B4-BE49-F238E27FC236}">
                  <a16:creationId xmlns:a16="http://schemas.microsoft.com/office/drawing/2014/main" id="{747677B0-001E-4945-A31D-87F217F7A51B}"/>
                </a:ext>
              </a:extLst>
            </p:cNvPr>
            <p:cNvSpPr>
              <a:spLocks noEditPoints="1"/>
            </p:cNvSpPr>
            <p:nvPr/>
          </p:nvSpPr>
          <p:spPr bwMode="auto">
            <a:xfrm>
              <a:off x="740636" y="1886468"/>
              <a:ext cx="566131" cy="529845"/>
            </a:xfrm>
            <a:custGeom>
              <a:avLst/>
              <a:gdLst>
                <a:gd name="T0" fmla="*/ 194 w 241"/>
                <a:gd name="T1" fmla="*/ 138 h 234"/>
                <a:gd name="T2" fmla="*/ 163 w 241"/>
                <a:gd name="T3" fmla="*/ 150 h 234"/>
                <a:gd name="T4" fmla="*/ 132 w 241"/>
                <a:gd name="T5" fmla="*/ 127 h 234"/>
                <a:gd name="T6" fmla="*/ 132 w 241"/>
                <a:gd name="T7" fmla="*/ 92 h 234"/>
                <a:gd name="T8" fmla="*/ 170 w 241"/>
                <a:gd name="T9" fmla="*/ 46 h 234"/>
                <a:gd name="T10" fmla="*/ 124 w 241"/>
                <a:gd name="T11" fmla="*/ 0 h 234"/>
                <a:gd name="T12" fmla="*/ 78 w 241"/>
                <a:gd name="T13" fmla="*/ 46 h 234"/>
                <a:gd name="T14" fmla="*/ 116 w 241"/>
                <a:gd name="T15" fmla="*/ 92 h 234"/>
                <a:gd name="T16" fmla="*/ 116 w 241"/>
                <a:gd name="T17" fmla="*/ 127 h 234"/>
                <a:gd name="T18" fmla="*/ 83 w 241"/>
                <a:gd name="T19" fmla="*/ 151 h 234"/>
                <a:gd name="T20" fmla="*/ 61 w 241"/>
                <a:gd name="T21" fmla="*/ 139 h 234"/>
                <a:gd name="T22" fmla="*/ 4 w 241"/>
                <a:gd name="T23" fmla="*/ 190 h 234"/>
                <a:gd name="T24" fmla="*/ 44 w 241"/>
                <a:gd name="T25" fmla="*/ 230 h 234"/>
                <a:gd name="T26" fmla="*/ 96 w 241"/>
                <a:gd name="T27" fmla="*/ 174 h 234"/>
                <a:gd name="T28" fmla="*/ 92 w 241"/>
                <a:gd name="T29" fmla="*/ 164 h 234"/>
                <a:gd name="T30" fmla="*/ 124 w 241"/>
                <a:gd name="T31" fmla="*/ 141 h 234"/>
                <a:gd name="T32" fmla="*/ 153 w 241"/>
                <a:gd name="T33" fmla="*/ 163 h 234"/>
                <a:gd name="T34" fmla="*/ 148 w 241"/>
                <a:gd name="T35" fmla="*/ 184 h 234"/>
                <a:gd name="T36" fmla="*/ 194 w 241"/>
                <a:gd name="T37" fmla="*/ 230 h 234"/>
                <a:gd name="T38" fmla="*/ 241 w 241"/>
                <a:gd name="T39" fmla="*/ 184 h 234"/>
                <a:gd name="T40" fmla="*/ 194 w 241"/>
                <a:gd name="T41" fmla="*/ 138 h 234"/>
                <a:gd name="T42" fmla="*/ 50 w 241"/>
                <a:gd name="T43" fmla="*/ 154 h 234"/>
                <a:gd name="T44" fmla="*/ 64 w 241"/>
                <a:gd name="T45" fmla="*/ 168 h 234"/>
                <a:gd name="T46" fmla="*/ 50 w 241"/>
                <a:gd name="T47" fmla="*/ 182 h 234"/>
                <a:gd name="T48" fmla="*/ 36 w 241"/>
                <a:gd name="T49" fmla="*/ 168 h 234"/>
                <a:gd name="T50" fmla="*/ 50 w 241"/>
                <a:gd name="T51" fmla="*/ 154 h 234"/>
                <a:gd name="T52" fmla="*/ 71 w 241"/>
                <a:gd name="T53" fmla="*/ 208 h 234"/>
                <a:gd name="T54" fmla="*/ 30 w 241"/>
                <a:gd name="T55" fmla="*/ 208 h 234"/>
                <a:gd name="T56" fmla="*/ 30 w 241"/>
                <a:gd name="T57" fmla="*/ 202 h 234"/>
                <a:gd name="T58" fmla="*/ 44 w 241"/>
                <a:gd name="T59" fmla="*/ 186 h 234"/>
                <a:gd name="T60" fmla="*/ 57 w 241"/>
                <a:gd name="T61" fmla="*/ 186 h 234"/>
                <a:gd name="T62" fmla="*/ 71 w 241"/>
                <a:gd name="T63" fmla="*/ 202 h 234"/>
                <a:gd name="T64" fmla="*/ 71 w 241"/>
                <a:gd name="T65" fmla="*/ 208 h 234"/>
                <a:gd name="T66" fmla="*/ 124 w 241"/>
                <a:gd name="T67" fmla="*/ 16 h 234"/>
                <a:gd name="T68" fmla="*/ 138 w 241"/>
                <a:gd name="T69" fmla="*/ 30 h 234"/>
                <a:gd name="T70" fmla="*/ 124 w 241"/>
                <a:gd name="T71" fmla="*/ 44 h 234"/>
                <a:gd name="T72" fmla="*/ 110 w 241"/>
                <a:gd name="T73" fmla="*/ 30 h 234"/>
                <a:gd name="T74" fmla="*/ 124 w 241"/>
                <a:gd name="T75" fmla="*/ 16 h 234"/>
                <a:gd name="T76" fmla="*/ 103 w 241"/>
                <a:gd name="T77" fmla="*/ 70 h 234"/>
                <a:gd name="T78" fmla="*/ 103 w 241"/>
                <a:gd name="T79" fmla="*/ 64 h 234"/>
                <a:gd name="T80" fmla="*/ 118 w 241"/>
                <a:gd name="T81" fmla="*/ 48 h 234"/>
                <a:gd name="T82" fmla="*/ 130 w 241"/>
                <a:gd name="T83" fmla="*/ 48 h 234"/>
                <a:gd name="T84" fmla="*/ 145 w 241"/>
                <a:gd name="T85" fmla="*/ 64 h 234"/>
                <a:gd name="T86" fmla="*/ 145 w 241"/>
                <a:gd name="T87" fmla="*/ 70 h 234"/>
                <a:gd name="T88" fmla="*/ 103 w 241"/>
                <a:gd name="T89" fmla="*/ 70 h 234"/>
                <a:gd name="T90" fmla="*/ 194 w 241"/>
                <a:gd name="T91" fmla="*/ 154 h 234"/>
                <a:gd name="T92" fmla="*/ 208 w 241"/>
                <a:gd name="T93" fmla="*/ 168 h 234"/>
                <a:gd name="T94" fmla="*/ 194 w 241"/>
                <a:gd name="T95" fmla="*/ 182 h 234"/>
                <a:gd name="T96" fmla="*/ 180 w 241"/>
                <a:gd name="T97" fmla="*/ 168 h 234"/>
                <a:gd name="T98" fmla="*/ 194 w 241"/>
                <a:gd name="T99" fmla="*/ 154 h 234"/>
                <a:gd name="T100" fmla="*/ 215 w 241"/>
                <a:gd name="T101" fmla="*/ 208 h 234"/>
                <a:gd name="T102" fmla="*/ 174 w 241"/>
                <a:gd name="T103" fmla="*/ 208 h 234"/>
                <a:gd name="T104" fmla="*/ 174 w 241"/>
                <a:gd name="T105" fmla="*/ 202 h 234"/>
                <a:gd name="T106" fmla="*/ 188 w 241"/>
                <a:gd name="T107" fmla="*/ 186 h 234"/>
                <a:gd name="T108" fmla="*/ 201 w 241"/>
                <a:gd name="T109" fmla="*/ 186 h 234"/>
                <a:gd name="T110" fmla="*/ 215 w 241"/>
                <a:gd name="T111" fmla="*/ 202 h 234"/>
                <a:gd name="T112" fmla="*/ 215 w 241"/>
                <a:gd name="T113" fmla="*/ 20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34">
                  <a:moveTo>
                    <a:pt x="194" y="138"/>
                  </a:moveTo>
                  <a:cubicBezTo>
                    <a:pt x="182" y="138"/>
                    <a:pt x="171" y="142"/>
                    <a:pt x="163" y="150"/>
                  </a:cubicBezTo>
                  <a:cubicBezTo>
                    <a:pt x="132" y="127"/>
                    <a:pt x="132" y="127"/>
                    <a:pt x="132" y="127"/>
                  </a:cubicBezTo>
                  <a:cubicBezTo>
                    <a:pt x="132" y="92"/>
                    <a:pt x="132" y="92"/>
                    <a:pt x="132" y="92"/>
                  </a:cubicBezTo>
                  <a:cubicBezTo>
                    <a:pt x="154" y="88"/>
                    <a:pt x="170" y="69"/>
                    <a:pt x="170" y="46"/>
                  </a:cubicBezTo>
                  <a:cubicBezTo>
                    <a:pt x="170" y="21"/>
                    <a:pt x="150" y="0"/>
                    <a:pt x="124" y="0"/>
                  </a:cubicBezTo>
                  <a:cubicBezTo>
                    <a:pt x="98" y="0"/>
                    <a:pt x="78" y="21"/>
                    <a:pt x="78" y="46"/>
                  </a:cubicBezTo>
                  <a:cubicBezTo>
                    <a:pt x="78" y="69"/>
                    <a:pt x="94" y="88"/>
                    <a:pt x="116" y="92"/>
                  </a:cubicBezTo>
                  <a:cubicBezTo>
                    <a:pt x="116" y="127"/>
                    <a:pt x="116" y="127"/>
                    <a:pt x="116" y="127"/>
                  </a:cubicBezTo>
                  <a:cubicBezTo>
                    <a:pt x="83" y="151"/>
                    <a:pt x="83" y="151"/>
                    <a:pt x="83" y="151"/>
                  </a:cubicBezTo>
                  <a:cubicBezTo>
                    <a:pt x="77" y="145"/>
                    <a:pt x="69" y="141"/>
                    <a:pt x="61" y="139"/>
                  </a:cubicBezTo>
                  <a:cubicBezTo>
                    <a:pt x="28" y="132"/>
                    <a:pt x="0" y="158"/>
                    <a:pt x="4" y="190"/>
                  </a:cubicBezTo>
                  <a:cubicBezTo>
                    <a:pt x="7" y="211"/>
                    <a:pt x="24" y="227"/>
                    <a:pt x="44" y="230"/>
                  </a:cubicBezTo>
                  <a:cubicBezTo>
                    <a:pt x="76" y="234"/>
                    <a:pt x="103" y="206"/>
                    <a:pt x="96" y="174"/>
                  </a:cubicBezTo>
                  <a:cubicBezTo>
                    <a:pt x="95" y="170"/>
                    <a:pt x="94" y="167"/>
                    <a:pt x="92" y="164"/>
                  </a:cubicBezTo>
                  <a:cubicBezTo>
                    <a:pt x="124" y="141"/>
                    <a:pt x="124" y="141"/>
                    <a:pt x="124" y="141"/>
                  </a:cubicBezTo>
                  <a:cubicBezTo>
                    <a:pt x="153" y="163"/>
                    <a:pt x="153" y="163"/>
                    <a:pt x="153" y="163"/>
                  </a:cubicBezTo>
                  <a:cubicBezTo>
                    <a:pt x="150" y="169"/>
                    <a:pt x="148" y="176"/>
                    <a:pt x="148" y="184"/>
                  </a:cubicBezTo>
                  <a:cubicBezTo>
                    <a:pt x="148" y="210"/>
                    <a:pt x="169" y="230"/>
                    <a:pt x="194" y="230"/>
                  </a:cubicBezTo>
                  <a:cubicBezTo>
                    <a:pt x="220" y="230"/>
                    <a:pt x="241" y="210"/>
                    <a:pt x="241" y="184"/>
                  </a:cubicBezTo>
                  <a:cubicBezTo>
                    <a:pt x="241" y="158"/>
                    <a:pt x="220" y="138"/>
                    <a:pt x="194" y="138"/>
                  </a:cubicBezTo>
                  <a:close/>
                  <a:moveTo>
                    <a:pt x="50" y="154"/>
                  </a:moveTo>
                  <a:cubicBezTo>
                    <a:pt x="58" y="154"/>
                    <a:pt x="64" y="160"/>
                    <a:pt x="64" y="168"/>
                  </a:cubicBezTo>
                  <a:cubicBezTo>
                    <a:pt x="64" y="175"/>
                    <a:pt x="58" y="182"/>
                    <a:pt x="50" y="182"/>
                  </a:cubicBezTo>
                  <a:cubicBezTo>
                    <a:pt x="43" y="182"/>
                    <a:pt x="36" y="175"/>
                    <a:pt x="36" y="168"/>
                  </a:cubicBezTo>
                  <a:cubicBezTo>
                    <a:pt x="36" y="160"/>
                    <a:pt x="43" y="154"/>
                    <a:pt x="50" y="154"/>
                  </a:cubicBezTo>
                  <a:close/>
                  <a:moveTo>
                    <a:pt x="71" y="208"/>
                  </a:moveTo>
                  <a:cubicBezTo>
                    <a:pt x="30" y="208"/>
                    <a:pt x="30" y="208"/>
                    <a:pt x="30" y="208"/>
                  </a:cubicBezTo>
                  <a:cubicBezTo>
                    <a:pt x="30" y="202"/>
                    <a:pt x="30" y="202"/>
                    <a:pt x="30" y="202"/>
                  </a:cubicBezTo>
                  <a:cubicBezTo>
                    <a:pt x="30" y="193"/>
                    <a:pt x="36" y="186"/>
                    <a:pt x="44" y="186"/>
                  </a:cubicBezTo>
                  <a:cubicBezTo>
                    <a:pt x="57" y="186"/>
                    <a:pt x="57" y="186"/>
                    <a:pt x="57" y="186"/>
                  </a:cubicBezTo>
                  <a:cubicBezTo>
                    <a:pt x="65" y="186"/>
                    <a:pt x="71" y="193"/>
                    <a:pt x="71" y="202"/>
                  </a:cubicBezTo>
                  <a:lnTo>
                    <a:pt x="71" y="208"/>
                  </a:lnTo>
                  <a:close/>
                  <a:moveTo>
                    <a:pt x="124" y="16"/>
                  </a:moveTo>
                  <a:cubicBezTo>
                    <a:pt x="132" y="16"/>
                    <a:pt x="138" y="22"/>
                    <a:pt x="138" y="30"/>
                  </a:cubicBezTo>
                  <a:cubicBezTo>
                    <a:pt x="138" y="38"/>
                    <a:pt x="132" y="44"/>
                    <a:pt x="124" y="44"/>
                  </a:cubicBezTo>
                  <a:cubicBezTo>
                    <a:pt x="116" y="44"/>
                    <a:pt x="110" y="38"/>
                    <a:pt x="110" y="30"/>
                  </a:cubicBezTo>
                  <a:cubicBezTo>
                    <a:pt x="110" y="22"/>
                    <a:pt x="116" y="16"/>
                    <a:pt x="124" y="16"/>
                  </a:cubicBezTo>
                  <a:close/>
                  <a:moveTo>
                    <a:pt x="103" y="70"/>
                  </a:moveTo>
                  <a:cubicBezTo>
                    <a:pt x="103" y="64"/>
                    <a:pt x="103" y="64"/>
                    <a:pt x="103" y="64"/>
                  </a:cubicBezTo>
                  <a:cubicBezTo>
                    <a:pt x="103" y="56"/>
                    <a:pt x="109" y="48"/>
                    <a:pt x="118" y="48"/>
                  </a:cubicBezTo>
                  <a:cubicBezTo>
                    <a:pt x="130" y="48"/>
                    <a:pt x="130" y="48"/>
                    <a:pt x="130" y="48"/>
                  </a:cubicBezTo>
                  <a:cubicBezTo>
                    <a:pt x="139" y="48"/>
                    <a:pt x="145" y="56"/>
                    <a:pt x="145" y="64"/>
                  </a:cubicBezTo>
                  <a:cubicBezTo>
                    <a:pt x="145" y="70"/>
                    <a:pt x="145" y="70"/>
                    <a:pt x="145" y="70"/>
                  </a:cubicBezTo>
                  <a:lnTo>
                    <a:pt x="103" y="70"/>
                  </a:lnTo>
                  <a:close/>
                  <a:moveTo>
                    <a:pt x="194" y="154"/>
                  </a:moveTo>
                  <a:cubicBezTo>
                    <a:pt x="202" y="154"/>
                    <a:pt x="208" y="160"/>
                    <a:pt x="208" y="168"/>
                  </a:cubicBezTo>
                  <a:cubicBezTo>
                    <a:pt x="208" y="175"/>
                    <a:pt x="202" y="182"/>
                    <a:pt x="194" y="182"/>
                  </a:cubicBezTo>
                  <a:cubicBezTo>
                    <a:pt x="187" y="182"/>
                    <a:pt x="180" y="175"/>
                    <a:pt x="180" y="168"/>
                  </a:cubicBezTo>
                  <a:cubicBezTo>
                    <a:pt x="180" y="160"/>
                    <a:pt x="187" y="154"/>
                    <a:pt x="194" y="154"/>
                  </a:cubicBezTo>
                  <a:close/>
                  <a:moveTo>
                    <a:pt x="215" y="208"/>
                  </a:moveTo>
                  <a:cubicBezTo>
                    <a:pt x="174" y="208"/>
                    <a:pt x="174" y="208"/>
                    <a:pt x="174" y="208"/>
                  </a:cubicBezTo>
                  <a:cubicBezTo>
                    <a:pt x="174" y="202"/>
                    <a:pt x="174" y="202"/>
                    <a:pt x="174" y="202"/>
                  </a:cubicBezTo>
                  <a:cubicBezTo>
                    <a:pt x="174" y="193"/>
                    <a:pt x="180" y="186"/>
                    <a:pt x="188" y="186"/>
                  </a:cubicBezTo>
                  <a:cubicBezTo>
                    <a:pt x="201" y="186"/>
                    <a:pt x="201" y="186"/>
                    <a:pt x="201" y="186"/>
                  </a:cubicBezTo>
                  <a:cubicBezTo>
                    <a:pt x="209" y="186"/>
                    <a:pt x="215" y="193"/>
                    <a:pt x="215" y="202"/>
                  </a:cubicBezTo>
                  <a:lnTo>
                    <a:pt x="215" y="208"/>
                  </a:ln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schemeClr val="tx1">
                    <a:lumMod val="50000"/>
                    <a:lumOff val="50000"/>
                  </a:schemeClr>
                </a:solidFill>
              </a:endParaRPr>
            </a:p>
          </p:txBody>
        </p:sp>
      </p:grpSp>
      <p:grpSp>
        <p:nvGrpSpPr>
          <p:cNvPr id="18" name="组合 17">
            <a:extLst>
              <a:ext uri="{FF2B5EF4-FFF2-40B4-BE49-F238E27FC236}">
                <a16:creationId xmlns:a16="http://schemas.microsoft.com/office/drawing/2014/main" id="{A404FEBD-A685-45E2-A741-5A823F009D01}"/>
              </a:ext>
            </a:extLst>
          </p:cNvPr>
          <p:cNvGrpSpPr/>
          <p:nvPr/>
        </p:nvGrpSpPr>
        <p:grpSpPr>
          <a:xfrm>
            <a:off x="723108" y="4438574"/>
            <a:ext cx="723729" cy="723729"/>
            <a:chOff x="686784" y="4303356"/>
            <a:chExt cx="723729" cy="723729"/>
          </a:xfrm>
        </p:grpSpPr>
        <p:sp>
          <p:nvSpPr>
            <p:cNvPr id="67" name="椭圆 66">
              <a:extLst>
                <a:ext uri="{FF2B5EF4-FFF2-40B4-BE49-F238E27FC236}">
                  <a16:creationId xmlns:a16="http://schemas.microsoft.com/office/drawing/2014/main" id="{094E74C6-0539-46AA-B810-E7B9E62747A6}"/>
                </a:ext>
              </a:extLst>
            </p:cNvPr>
            <p:cNvSpPr/>
            <p:nvPr/>
          </p:nvSpPr>
          <p:spPr>
            <a:xfrm>
              <a:off x="686784" y="4303356"/>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61" name="Freeform 49">
              <a:extLst>
                <a:ext uri="{FF2B5EF4-FFF2-40B4-BE49-F238E27FC236}">
                  <a16:creationId xmlns:a16="http://schemas.microsoft.com/office/drawing/2014/main" id="{DF8EBBCB-B9EC-4A25-8121-25521A2FA074}"/>
                </a:ext>
              </a:extLst>
            </p:cNvPr>
            <p:cNvSpPr>
              <a:spLocks noEditPoints="1"/>
            </p:cNvSpPr>
            <p:nvPr/>
          </p:nvSpPr>
          <p:spPr bwMode="auto">
            <a:xfrm>
              <a:off x="828804" y="4451122"/>
              <a:ext cx="439689" cy="428197"/>
            </a:xfrm>
            <a:custGeom>
              <a:avLst/>
              <a:gdLst>
                <a:gd name="T0" fmla="*/ 147 w 211"/>
                <a:gd name="T1" fmla="*/ 42 h 213"/>
                <a:gd name="T2" fmla="*/ 106 w 211"/>
                <a:gd name="T3" fmla="*/ 83 h 213"/>
                <a:gd name="T4" fmla="*/ 64 w 211"/>
                <a:gd name="T5" fmla="*/ 42 h 213"/>
                <a:gd name="T6" fmla="*/ 106 w 211"/>
                <a:gd name="T7" fmla="*/ 0 h 213"/>
                <a:gd name="T8" fmla="*/ 147 w 211"/>
                <a:gd name="T9" fmla="*/ 42 h 213"/>
                <a:gd name="T10" fmla="*/ 106 w 211"/>
                <a:gd name="T11" fmla="*/ 112 h 213"/>
                <a:gd name="T12" fmla="*/ 113 w 211"/>
                <a:gd name="T13" fmla="*/ 110 h 213"/>
                <a:gd name="T14" fmla="*/ 118 w 211"/>
                <a:gd name="T15" fmla="*/ 99 h 213"/>
                <a:gd name="T16" fmla="*/ 106 w 211"/>
                <a:gd name="T17" fmla="*/ 94 h 213"/>
                <a:gd name="T18" fmla="*/ 93 w 211"/>
                <a:gd name="T19" fmla="*/ 99 h 213"/>
                <a:gd name="T20" fmla="*/ 98 w 211"/>
                <a:gd name="T21" fmla="*/ 110 h 213"/>
                <a:gd name="T22" fmla="*/ 106 w 211"/>
                <a:gd name="T23" fmla="*/ 112 h 213"/>
                <a:gd name="T24" fmla="*/ 211 w 211"/>
                <a:gd name="T25" fmla="*/ 213 h 213"/>
                <a:gd name="T26" fmla="*/ 176 w 211"/>
                <a:gd name="T27" fmla="*/ 213 h 213"/>
                <a:gd name="T28" fmla="*/ 165 w 211"/>
                <a:gd name="T29" fmla="*/ 165 h 213"/>
                <a:gd name="T30" fmla="*/ 162 w 211"/>
                <a:gd name="T31" fmla="*/ 213 h 213"/>
                <a:gd name="T32" fmla="*/ 50 w 211"/>
                <a:gd name="T33" fmla="*/ 213 h 213"/>
                <a:gd name="T34" fmla="*/ 46 w 211"/>
                <a:gd name="T35" fmla="*/ 165 h 213"/>
                <a:gd name="T36" fmla="*/ 35 w 211"/>
                <a:gd name="T37" fmla="*/ 213 h 213"/>
                <a:gd name="T38" fmla="*/ 0 w 211"/>
                <a:gd name="T39" fmla="*/ 213 h 213"/>
                <a:gd name="T40" fmla="*/ 20 w 211"/>
                <a:gd name="T41" fmla="*/ 123 h 213"/>
                <a:gd name="T42" fmla="*/ 41 w 211"/>
                <a:gd name="T43" fmla="*/ 103 h 213"/>
                <a:gd name="T44" fmla="*/ 78 w 211"/>
                <a:gd name="T45" fmla="*/ 98 h 213"/>
                <a:gd name="T46" fmla="*/ 97 w 211"/>
                <a:gd name="T47" fmla="*/ 140 h 213"/>
                <a:gd name="T48" fmla="*/ 99 w 211"/>
                <a:gd name="T49" fmla="*/ 119 h 213"/>
                <a:gd name="T50" fmla="*/ 100 w 211"/>
                <a:gd name="T51" fmla="*/ 118 h 213"/>
                <a:gd name="T52" fmla="*/ 111 w 211"/>
                <a:gd name="T53" fmla="*/ 118 h 213"/>
                <a:gd name="T54" fmla="*/ 112 w 211"/>
                <a:gd name="T55" fmla="*/ 119 h 213"/>
                <a:gd name="T56" fmla="*/ 114 w 211"/>
                <a:gd name="T57" fmla="*/ 140 h 213"/>
                <a:gd name="T58" fmla="*/ 133 w 211"/>
                <a:gd name="T59" fmla="*/ 98 h 213"/>
                <a:gd name="T60" fmla="*/ 170 w 211"/>
                <a:gd name="T61" fmla="*/ 103 h 213"/>
                <a:gd name="T62" fmla="*/ 191 w 211"/>
                <a:gd name="T63" fmla="*/ 123 h 213"/>
                <a:gd name="T64" fmla="*/ 211 w 211"/>
                <a:gd name="T65" fmla="*/ 213 h 213"/>
                <a:gd name="T66" fmla="*/ 154 w 211"/>
                <a:gd name="T67" fmla="*/ 155 h 213"/>
                <a:gd name="T68" fmla="*/ 147 w 211"/>
                <a:gd name="T69" fmla="*/ 142 h 213"/>
                <a:gd name="T70" fmla="*/ 128 w 211"/>
                <a:gd name="T71" fmla="*/ 155 h 213"/>
                <a:gd name="T72" fmla="*/ 154 w 211"/>
                <a:gd name="T73" fmla="*/ 1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1" h="213">
                  <a:moveTo>
                    <a:pt x="147" y="42"/>
                  </a:moveTo>
                  <a:cubicBezTo>
                    <a:pt x="147" y="65"/>
                    <a:pt x="129" y="83"/>
                    <a:pt x="106" y="83"/>
                  </a:cubicBezTo>
                  <a:cubicBezTo>
                    <a:pt x="83" y="83"/>
                    <a:pt x="64" y="65"/>
                    <a:pt x="64" y="42"/>
                  </a:cubicBezTo>
                  <a:cubicBezTo>
                    <a:pt x="64" y="19"/>
                    <a:pt x="83" y="0"/>
                    <a:pt x="106" y="0"/>
                  </a:cubicBezTo>
                  <a:cubicBezTo>
                    <a:pt x="129" y="0"/>
                    <a:pt x="147" y="19"/>
                    <a:pt x="147" y="42"/>
                  </a:cubicBezTo>
                  <a:close/>
                  <a:moveTo>
                    <a:pt x="106" y="112"/>
                  </a:moveTo>
                  <a:cubicBezTo>
                    <a:pt x="108" y="112"/>
                    <a:pt x="111" y="112"/>
                    <a:pt x="113" y="110"/>
                  </a:cubicBezTo>
                  <a:cubicBezTo>
                    <a:pt x="115" y="108"/>
                    <a:pt x="118" y="103"/>
                    <a:pt x="118" y="99"/>
                  </a:cubicBezTo>
                  <a:cubicBezTo>
                    <a:pt x="118" y="95"/>
                    <a:pt x="111" y="94"/>
                    <a:pt x="106" y="94"/>
                  </a:cubicBezTo>
                  <a:cubicBezTo>
                    <a:pt x="101" y="94"/>
                    <a:pt x="93" y="95"/>
                    <a:pt x="93" y="99"/>
                  </a:cubicBezTo>
                  <a:cubicBezTo>
                    <a:pt x="93" y="103"/>
                    <a:pt x="96" y="108"/>
                    <a:pt x="98" y="110"/>
                  </a:cubicBezTo>
                  <a:cubicBezTo>
                    <a:pt x="100" y="112"/>
                    <a:pt x="103" y="112"/>
                    <a:pt x="106" y="112"/>
                  </a:cubicBezTo>
                  <a:close/>
                  <a:moveTo>
                    <a:pt x="211" y="213"/>
                  </a:moveTo>
                  <a:cubicBezTo>
                    <a:pt x="176" y="213"/>
                    <a:pt x="176" y="213"/>
                    <a:pt x="176" y="213"/>
                  </a:cubicBezTo>
                  <a:cubicBezTo>
                    <a:pt x="165" y="165"/>
                    <a:pt x="165" y="165"/>
                    <a:pt x="165" y="165"/>
                  </a:cubicBezTo>
                  <a:cubicBezTo>
                    <a:pt x="162" y="213"/>
                    <a:pt x="162" y="213"/>
                    <a:pt x="162" y="213"/>
                  </a:cubicBezTo>
                  <a:cubicBezTo>
                    <a:pt x="50" y="213"/>
                    <a:pt x="50" y="213"/>
                    <a:pt x="50" y="213"/>
                  </a:cubicBezTo>
                  <a:cubicBezTo>
                    <a:pt x="46" y="165"/>
                    <a:pt x="46" y="165"/>
                    <a:pt x="46" y="165"/>
                  </a:cubicBezTo>
                  <a:cubicBezTo>
                    <a:pt x="35" y="213"/>
                    <a:pt x="35" y="213"/>
                    <a:pt x="35" y="213"/>
                  </a:cubicBezTo>
                  <a:cubicBezTo>
                    <a:pt x="0" y="213"/>
                    <a:pt x="0" y="213"/>
                    <a:pt x="0" y="213"/>
                  </a:cubicBezTo>
                  <a:cubicBezTo>
                    <a:pt x="20" y="123"/>
                    <a:pt x="20" y="123"/>
                    <a:pt x="20" y="123"/>
                  </a:cubicBezTo>
                  <a:cubicBezTo>
                    <a:pt x="22" y="112"/>
                    <a:pt x="31" y="105"/>
                    <a:pt x="41" y="103"/>
                  </a:cubicBezTo>
                  <a:cubicBezTo>
                    <a:pt x="78" y="98"/>
                    <a:pt x="78" y="98"/>
                    <a:pt x="78" y="98"/>
                  </a:cubicBezTo>
                  <a:cubicBezTo>
                    <a:pt x="97" y="140"/>
                    <a:pt x="97" y="140"/>
                    <a:pt x="97" y="140"/>
                  </a:cubicBezTo>
                  <a:cubicBezTo>
                    <a:pt x="99" y="119"/>
                    <a:pt x="99" y="119"/>
                    <a:pt x="99" y="119"/>
                  </a:cubicBezTo>
                  <a:cubicBezTo>
                    <a:pt x="99" y="118"/>
                    <a:pt x="100" y="118"/>
                    <a:pt x="100" y="118"/>
                  </a:cubicBezTo>
                  <a:cubicBezTo>
                    <a:pt x="111" y="118"/>
                    <a:pt x="111" y="118"/>
                    <a:pt x="111" y="118"/>
                  </a:cubicBezTo>
                  <a:cubicBezTo>
                    <a:pt x="112" y="118"/>
                    <a:pt x="112" y="118"/>
                    <a:pt x="112" y="119"/>
                  </a:cubicBezTo>
                  <a:cubicBezTo>
                    <a:pt x="114" y="140"/>
                    <a:pt x="114" y="140"/>
                    <a:pt x="114" y="140"/>
                  </a:cubicBezTo>
                  <a:cubicBezTo>
                    <a:pt x="133" y="98"/>
                    <a:pt x="133" y="98"/>
                    <a:pt x="133" y="98"/>
                  </a:cubicBezTo>
                  <a:cubicBezTo>
                    <a:pt x="170" y="103"/>
                    <a:pt x="170" y="103"/>
                    <a:pt x="170" y="103"/>
                  </a:cubicBezTo>
                  <a:cubicBezTo>
                    <a:pt x="180" y="105"/>
                    <a:pt x="189" y="112"/>
                    <a:pt x="191" y="123"/>
                  </a:cubicBezTo>
                  <a:lnTo>
                    <a:pt x="211" y="213"/>
                  </a:lnTo>
                  <a:close/>
                  <a:moveTo>
                    <a:pt x="154" y="155"/>
                  </a:moveTo>
                  <a:cubicBezTo>
                    <a:pt x="147" y="142"/>
                    <a:pt x="147" y="142"/>
                    <a:pt x="147" y="142"/>
                  </a:cubicBezTo>
                  <a:cubicBezTo>
                    <a:pt x="128" y="155"/>
                    <a:pt x="128" y="155"/>
                    <a:pt x="128" y="155"/>
                  </a:cubicBezTo>
                  <a:lnTo>
                    <a:pt x="154" y="155"/>
                  </a:ln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schemeClr val="tx1">
                    <a:lumMod val="50000"/>
                    <a:lumOff val="50000"/>
                  </a:schemeClr>
                </a:solidFill>
              </a:endParaRPr>
            </a:p>
          </p:txBody>
        </p:sp>
      </p:grpSp>
      <p:grpSp>
        <p:nvGrpSpPr>
          <p:cNvPr id="22" name="组合 21">
            <a:extLst>
              <a:ext uri="{FF2B5EF4-FFF2-40B4-BE49-F238E27FC236}">
                <a16:creationId xmlns:a16="http://schemas.microsoft.com/office/drawing/2014/main" id="{B11030D8-8724-42C2-A668-E3E8EFE2F79C}"/>
              </a:ext>
            </a:extLst>
          </p:cNvPr>
          <p:cNvGrpSpPr/>
          <p:nvPr/>
        </p:nvGrpSpPr>
        <p:grpSpPr>
          <a:xfrm>
            <a:off x="723108" y="3202353"/>
            <a:ext cx="723729" cy="723729"/>
            <a:chOff x="776351" y="3067135"/>
            <a:chExt cx="723729" cy="723729"/>
          </a:xfrm>
        </p:grpSpPr>
        <p:sp>
          <p:nvSpPr>
            <p:cNvPr id="66" name="椭圆 65">
              <a:extLst>
                <a:ext uri="{FF2B5EF4-FFF2-40B4-BE49-F238E27FC236}">
                  <a16:creationId xmlns:a16="http://schemas.microsoft.com/office/drawing/2014/main" id="{74B93226-0578-4786-9B6D-FF6179958C34}"/>
                </a:ext>
              </a:extLst>
            </p:cNvPr>
            <p:cNvSpPr/>
            <p:nvPr/>
          </p:nvSpPr>
          <p:spPr>
            <a:xfrm>
              <a:off x="776351" y="3067135"/>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grpSp>
          <p:nvGrpSpPr>
            <p:cNvPr id="11" name="组合 10">
              <a:extLst>
                <a:ext uri="{FF2B5EF4-FFF2-40B4-BE49-F238E27FC236}">
                  <a16:creationId xmlns:a16="http://schemas.microsoft.com/office/drawing/2014/main" id="{8873AF4F-DEBA-4E5A-A525-0C1D9AA1F831}"/>
                </a:ext>
              </a:extLst>
            </p:cNvPr>
            <p:cNvGrpSpPr/>
            <p:nvPr/>
          </p:nvGrpSpPr>
          <p:grpSpPr>
            <a:xfrm>
              <a:off x="850085" y="3192087"/>
              <a:ext cx="574844" cy="530340"/>
              <a:chOff x="8033832" y="2023108"/>
              <a:chExt cx="1187141" cy="1095233"/>
            </a:xfrm>
            <a:solidFill>
              <a:schemeClr val="accent1"/>
            </a:solidFill>
          </p:grpSpPr>
          <p:sp>
            <p:nvSpPr>
              <p:cNvPr id="62" name="Freeform 78">
                <a:extLst>
                  <a:ext uri="{FF2B5EF4-FFF2-40B4-BE49-F238E27FC236}">
                    <a16:creationId xmlns:a16="http://schemas.microsoft.com/office/drawing/2014/main" id="{6F257DDC-4361-4971-8688-3FE1F56CD2A1}"/>
                  </a:ext>
                </a:extLst>
              </p:cNvPr>
              <p:cNvSpPr>
                <a:spLocks/>
              </p:cNvSpPr>
              <p:nvPr/>
            </p:nvSpPr>
            <p:spPr bwMode="auto">
              <a:xfrm>
                <a:off x="8033832" y="2124694"/>
                <a:ext cx="834807" cy="993647"/>
              </a:xfrm>
              <a:custGeom>
                <a:avLst/>
                <a:gdLst>
                  <a:gd name="T0" fmla="*/ 132 w 147"/>
                  <a:gd name="T1" fmla="*/ 143 h 174"/>
                  <a:gd name="T2" fmla="*/ 130 w 147"/>
                  <a:gd name="T3" fmla="*/ 143 h 174"/>
                  <a:gd name="T4" fmla="*/ 105 w 147"/>
                  <a:gd name="T5" fmla="*/ 148 h 174"/>
                  <a:gd name="T6" fmla="*/ 48 w 147"/>
                  <a:gd name="T7" fmla="*/ 119 h 174"/>
                  <a:gd name="T8" fmla="*/ 49 w 147"/>
                  <a:gd name="T9" fmla="*/ 37 h 174"/>
                  <a:gd name="T10" fmla="*/ 58 w 147"/>
                  <a:gd name="T11" fmla="*/ 49 h 174"/>
                  <a:gd name="T12" fmla="*/ 59 w 147"/>
                  <a:gd name="T13" fmla="*/ 49 h 174"/>
                  <a:gd name="T14" fmla="*/ 60 w 147"/>
                  <a:gd name="T15" fmla="*/ 48 h 174"/>
                  <a:gd name="T16" fmla="*/ 66 w 147"/>
                  <a:gd name="T17" fmla="*/ 8 h 174"/>
                  <a:gd name="T18" fmla="*/ 65 w 147"/>
                  <a:gd name="T19" fmla="*/ 7 h 174"/>
                  <a:gd name="T20" fmla="*/ 25 w 147"/>
                  <a:gd name="T21" fmla="*/ 0 h 174"/>
                  <a:gd name="T22" fmla="*/ 24 w 147"/>
                  <a:gd name="T23" fmla="*/ 1 h 174"/>
                  <a:gd name="T24" fmla="*/ 24 w 147"/>
                  <a:gd name="T25" fmla="*/ 2 h 174"/>
                  <a:gd name="T26" fmla="*/ 33 w 147"/>
                  <a:gd name="T27" fmla="*/ 14 h 174"/>
                  <a:gd name="T28" fmla="*/ 27 w 147"/>
                  <a:gd name="T29" fmla="*/ 135 h 174"/>
                  <a:gd name="T30" fmla="*/ 105 w 147"/>
                  <a:gd name="T31" fmla="*/ 174 h 174"/>
                  <a:gd name="T32" fmla="*/ 146 w 147"/>
                  <a:gd name="T33" fmla="*/ 165 h 174"/>
                  <a:gd name="T34" fmla="*/ 147 w 147"/>
                  <a:gd name="T35" fmla="*/ 164 h 174"/>
                  <a:gd name="T36" fmla="*/ 146 w 147"/>
                  <a:gd name="T37" fmla="*/ 164 h 174"/>
                  <a:gd name="T38" fmla="*/ 132 w 147"/>
                  <a:gd name="T39" fmla="*/ 1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74">
                    <a:moveTo>
                      <a:pt x="132" y="143"/>
                    </a:moveTo>
                    <a:cubicBezTo>
                      <a:pt x="131" y="143"/>
                      <a:pt x="131" y="142"/>
                      <a:pt x="130" y="143"/>
                    </a:cubicBezTo>
                    <a:cubicBezTo>
                      <a:pt x="122" y="146"/>
                      <a:pt x="114" y="148"/>
                      <a:pt x="105" y="148"/>
                    </a:cubicBezTo>
                    <a:cubicBezTo>
                      <a:pt x="82" y="148"/>
                      <a:pt x="61" y="137"/>
                      <a:pt x="48" y="119"/>
                    </a:cubicBezTo>
                    <a:cubicBezTo>
                      <a:pt x="31" y="94"/>
                      <a:pt x="31" y="61"/>
                      <a:pt x="49" y="37"/>
                    </a:cubicBezTo>
                    <a:cubicBezTo>
                      <a:pt x="58" y="49"/>
                      <a:pt x="58" y="49"/>
                      <a:pt x="58" y="49"/>
                    </a:cubicBezTo>
                    <a:cubicBezTo>
                      <a:pt x="58" y="49"/>
                      <a:pt x="59" y="49"/>
                      <a:pt x="59" y="49"/>
                    </a:cubicBezTo>
                    <a:cubicBezTo>
                      <a:pt x="59" y="49"/>
                      <a:pt x="60" y="49"/>
                      <a:pt x="60" y="48"/>
                    </a:cubicBezTo>
                    <a:cubicBezTo>
                      <a:pt x="66" y="8"/>
                      <a:pt x="66" y="8"/>
                      <a:pt x="66" y="8"/>
                    </a:cubicBezTo>
                    <a:cubicBezTo>
                      <a:pt x="66" y="8"/>
                      <a:pt x="66" y="7"/>
                      <a:pt x="65" y="7"/>
                    </a:cubicBezTo>
                    <a:cubicBezTo>
                      <a:pt x="25" y="0"/>
                      <a:pt x="25" y="0"/>
                      <a:pt x="25" y="0"/>
                    </a:cubicBezTo>
                    <a:cubicBezTo>
                      <a:pt x="25" y="0"/>
                      <a:pt x="24" y="1"/>
                      <a:pt x="24" y="1"/>
                    </a:cubicBezTo>
                    <a:cubicBezTo>
                      <a:pt x="24" y="1"/>
                      <a:pt x="24" y="2"/>
                      <a:pt x="24" y="2"/>
                    </a:cubicBezTo>
                    <a:cubicBezTo>
                      <a:pt x="33" y="14"/>
                      <a:pt x="33" y="14"/>
                      <a:pt x="33" y="14"/>
                    </a:cubicBezTo>
                    <a:cubicBezTo>
                      <a:pt x="3" y="48"/>
                      <a:pt x="0" y="98"/>
                      <a:pt x="27" y="135"/>
                    </a:cubicBezTo>
                    <a:cubicBezTo>
                      <a:pt x="45" y="160"/>
                      <a:pt x="74" y="174"/>
                      <a:pt x="105" y="174"/>
                    </a:cubicBezTo>
                    <a:cubicBezTo>
                      <a:pt x="119" y="174"/>
                      <a:pt x="133" y="171"/>
                      <a:pt x="146" y="165"/>
                    </a:cubicBezTo>
                    <a:cubicBezTo>
                      <a:pt x="146" y="165"/>
                      <a:pt x="146" y="165"/>
                      <a:pt x="147" y="164"/>
                    </a:cubicBezTo>
                    <a:cubicBezTo>
                      <a:pt x="147" y="164"/>
                      <a:pt x="147" y="164"/>
                      <a:pt x="146" y="164"/>
                    </a:cubicBezTo>
                    <a:lnTo>
                      <a:pt x="132" y="143"/>
                    </a:lnTo>
                    <a:close/>
                  </a:path>
                </a:pathLst>
              </a:custGeom>
              <a:grp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schemeClr val="tx1">
                      <a:lumMod val="50000"/>
                      <a:lumOff val="50000"/>
                    </a:schemeClr>
                  </a:solidFill>
                </a:endParaRPr>
              </a:p>
            </p:txBody>
          </p:sp>
          <p:sp>
            <p:nvSpPr>
              <p:cNvPr id="63" name="Freeform 79">
                <a:extLst>
                  <a:ext uri="{FF2B5EF4-FFF2-40B4-BE49-F238E27FC236}">
                    <a16:creationId xmlns:a16="http://schemas.microsoft.com/office/drawing/2014/main" id="{7C999E3E-558E-45B9-97EC-B290F20C8442}"/>
                  </a:ext>
                </a:extLst>
              </p:cNvPr>
              <p:cNvSpPr>
                <a:spLocks/>
              </p:cNvSpPr>
              <p:nvPr/>
            </p:nvSpPr>
            <p:spPr bwMode="auto">
              <a:xfrm>
                <a:off x="8386166" y="2023108"/>
                <a:ext cx="834807" cy="990471"/>
              </a:xfrm>
              <a:custGeom>
                <a:avLst/>
                <a:gdLst>
                  <a:gd name="T0" fmla="*/ 114 w 147"/>
                  <a:gd name="T1" fmla="*/ 161 h 174"/>
                  <a:gd name="T2" fmla="*/ 121 w 147"/>
                  <a:gd name="T3" fmla="*/ 40 h 174"/>
                  <a:gd name="T4" fmla="*/ 42 w 147"/>
                  <a:gd name="T5" fmla="*/ 0 h 174"/>
                  <a:gd name="T6" fmla="*/ 1 w 147"/>
                  <a:gd name="T7" fmla="*/ 10 h 174"/>
                  <a:gd name="T8" fmla="*/ 1 w 147"/>
                  <a:gd name="T9" fmla="*/ 10 h 174"/>
                  <a:gd name="T10" fmla="*/ 1 w 147"/>
                  <a:gd name="T11" fmla="*/ 11 h 174"/>
                  <a:gd name="T12" fmla="*/ 16 w 147"/>
                  <a:gd name="T13" fmla="*/ 32 h 174"/>
                  <a:gd name="T14" fmla="*/ 17 w 147"/>
                  <a:gd name="T15" fmla="*/ 32 h 174"/>
                  <a:gd name="T16" fmla="*/ 42 w 147"/>
                  <a:gd name="T17" fmla="*/ 27 h 174"/>
                  <a:gd name="T18" fmla="*/ 99 w 147"/>
                  <a:gd name="T19" fmla="*/ 56 h 174"/>
                  <a:gd name="T20" fmla="*/ 97 w 147"/>
                  <a:gd name="T21" fmla="*/ 139 h 174"/>
                  <a:gd name="T22" fmla="*/ 88 w 147"/>
                  <a:gd name="T23" fmla="*/ 126 h 174"/>
                  <a:gd name="T24" fmla="*/ 87 w 147"/>
                  <a:gd name="T25" fmla="*/ 126 h 174"/>
                  <a:gd name="T26" fmla="*/ 86 w 147"/>
                  <a:gd name="T27" fmla="*/ 126 h 174"/>
                  <a:gd name="T28" fmla="*/ 80 w 147"/>
                  <a:gd name="T29" fmla="*/ 167 h 174"/>
                  <a:gd name="T30" fmla="*/ 80 w 147"/>
                  <a:gd name="T31" fmla="*/ 167 h 174"/>
                  <a:gd name="T32" fmla="*/ 81 w 147"/>
                  <a:gd name="T33" fmla="*/ 168 h 174"/>
                  <a:gd name="T34" fmla="*/ 121 w 147"/>
                  <a:gd name="T35" fmla="*/ 174 h 174"/>
                  <a:gd name="T36" fmla="*/ 121 w 147"/>
                  <a:gd name="T37" fmla="*/ 174 h 174"/>
                  <a:gd name="T38" fmla="*/ 122 w 147"/>
                  <a:gd name="T39" fmla="*/ 174 h 174"/>
                  <a:gd name="T40" fmla="*/ 122 w 147"/>
                  <a:gd name="T41" fmla="*/ 173 h 174"/>
                  <a:gd name="T42" fmla="*/ 114 w 147"/>
                  <a:gd name="T43" fmla="*/ 16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174">
                    <a:moveTo>
                      <a:pt x="114" y="161"/>
                    </a:moveTo>
                    <a:cubicBezTo>
                      <a:pt x="144" y="128"/>
                      <a:pt x="147" y="77"/>
                      <a:pt x="121" y="40"/>
                    </a:cubicBezTo>
                    <a:cubicBezTo>
                      <a:pt x="103" y="15"/>
                      <a:pt x="73" y="0"/>
                      <a:pt x="42" y="0"/>
                    </a:cubicBezTo>
                    <a:cubicBezTo>
                      <a:pt x="28" y="0"/>
                      <a:pt x="14" y="4"/>
                      <a:pt x="1" y="10"/>
                    </a:cubicBezTo>
                    <a:cubicBezTo>
                      <a:pt x="1" y="10"/>
                      <a:pt x="1" y="10"/>
                      <a:pt x="1" y="10"/>
                    </a:cubicBezTo>
                    <a:cubicBezTo>
                      <a:pt x="0" y="11"/>
                      <a:pt x="1" y="11"/>
                      <a:pt x="1" y="11"/>
                    </a:cubicBezTo>
                    <a:cubicBezTo>
                      <a:pt x="16" y="32"/>
                      <a:pt x="16" y="32"/>
                      <a:pt x="16" y="32"/>
                    </a:cubicBezTo>
                    <a:cubicBezTo>
                      <a:pt x="16" y="32"/>
                      <a:pt x="16" y="32"/>
                      <a:pt x="17" y="32"/>
                    </a:cubicBezTo>
                    <a:cubicBezTo>
                      <a:pt x="25" y="29"/>
                      <a:pt x="34" y="27"/>
                      <a:pt x="42" y="27"/>
                    </a:cubicBezTo>
                    <a:cubicBezTo>
                      <a:pt x="65" y="27"/>
                      <a:pt x="86" y="38"/>
                      <a:pt x="99" y="56"/>
                    </a:cubicBezTo>
                    <a:cubicBezTo>
                      <a:pt x="116" y="81"/>
                      <a:pt x="116" y="114"/>
                      <a:pt x="97" y="139"/>
                    </a:cubicBezTo>
                    <a:cubicBezTo>
                      <a:pt x="88" y="126"/>
                      <a:pt x="88" y="126"/>
                      <a:pt x="88" y="126"/>
                    </a:cubicBezTo>
                    <a:cubicBezTo>
                      <a:pt x="88" y="126"/>
                      <a:pt x="88" y="125"/>
                      <a:pt x="87" y="126"/>
                    </a:cubicBezTo>
                    <a:cubicBezTo>
                      <a:pt x="87" y="126"/>
                      <a:pt x="87" y="126"/>
                      <a:pt x="86" y="126"/>
                    </a:cubicBezTo>
                    <a:cubicBezTo>
                      <a:pt x="80" y="167"/>
                      <a:pt x="80" y="167"/>
                      <a:pt x="80" y="167"/>
                    </a:cubicBezTo>
                    <a:cubicBezTo>
                      <a:pt x="80" y="167"/>
                      <a:pt x="80" y="167"/>
                      <a:pt x="80" y="167"/>
                    </a:cubicBezTo>
                    <a:cubicBezTo>
                      <a:pt x="80" y="168"/>
                      <a:pt x="80" y="168"/>
                      <a:pt x="81" y="168"/>
                    </a:cubicBezTo>
                    <a:cubicBezTo>
                      <a:pt x="121" y="174"/>
                      <a:pt x="121" y="174"/>
                      <a:pt x="121" y="174"/>
                    </a:cubicBezTo>
                    <a:cubicBezTo>
                      <a:pt x="121" y="174"/>
                      <a:pt x="121" y="174"/>
                      <a:pt x="121" y="174"/>
                    </a:cubicBezTo>
                    <a:cubicBezTo>
                      <a:pt x="121" y="174"/>
                      <a:pt x="122" y="174"/>
                      <a:pt x="122" y="174"/>
                    </a:cubicBezTo>
                    <a:cubicBezTo>
                      <a:pt x="122" y="173"/>
                      <a:pt x="122" y="173"/>
                      <a:pt x="122" y="173"/>
                    </a:cubicBezTo>
                    <a:lnTo>
                      <a:pt x="114" y="161"/>
                    </a:lnTo>
                    <a:close/>
                  </a:path>
                </a:pathLst>
              </a:custGeom>
              <a:grp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schemeClr val="tx1">
                      <a:lumMod val="50000"/>
                      <a:lumOff val="50000"/>
                    </a:schemeClr>
                  </a:solidFill>
                </a:endParaRPr>
              </a:p>
            </p:txBody>
          </p:sp>
        </p:grpSp>
      </p:grpSp>
      <p:sp>
        <p:nvSpPr>
          <p:cNvPr id="27" name="等腰三角形 26">
            <a:extLst>
              <a:ext uri="{FF2B5EF4-FFF2-40B4-BE49-F238E27FC236}">
                <a16:creationId xmlns:a16="http://schemas.microsoft.com/office/drawing/2014/main" id="{769543E1-9D7A-4436-9858-E322B0AAAC11}"/>
              </a:ext>
            </a:extLst>
          </p:cNvPr>
          <p:cNvSpPr/>
          <p:nvPr/>
        </p:nvSpPr>
        <p:spPr>
          <a:xfrm rot="5400000">
            <a:off x="4443439" y="3345262"/>
            <a:ext cx="3752770" cy="437911"/>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8" name="文本框 27">
            <a:extLst>
              <a:ext uri="{FF2B5EF4-FFF2-40B4-BE49-F238E27FC236}">
                <a16:creationId xmlns:a16="http://schemas.microsoft.com/office/drawing/2014/main" id="{4C3A8612-3DE0-4428-A67C-C5C64C4401DC}"/>
              </a:ext>
            </a:extLst>
          </p:cNvPr>
          <p:cNvSpPr txBox="1"/>
          <p:nvPr/>
        </p:nvSpPr>
        <p:spPr>
          <a:xfrm>
            <a:off x="8698447" y="3297090"/>
            <a:ext cx="1005403" cy="584775"/>
          </a:xfrm>
          <a:prstGeom prst="rect">
            <a:avLst/>
          </a:prstGeom>
          <a:noFill/>
        </p:spPr>
        <p:txBody>
          <a:bodyPr wrap="none" rtlCol="0">
            <a:spAutoFit/>
          </a:bodyPr>
          <a:lstStyle>
            <a:defPPr>
              <a:defRPr lang="en-US"/>
            </a:defPPr>
            <a:lvl1pPr algn="ctr">
              <a:buClr>
                <a:srgbClr val="2D97C8"/>
              </a:buClr>
              <a:defRPr sz="1600" b="1">
                <a:solidFill>
                  <a:schemeClr val="tx1">
                    <a:lumMod val="65000"/>
                    <a:lumOff val="35000"/>
                  </a:schemeClr>
                </a:solidFill>
                <a:latin typeface="+mn-ea"/>
                <a:cs typeface="Heiti SC Light" charset="-122"/>
              </a:defRPr>
            </a:lvl1pPr>
          </a:lstStyle>
          <a:p>
            <a:r>
              <a:rPr lang="zh-CN" altLang="en-US" dirty="0"/>
              <a:t>持续曝光</a:t>
            </a:r>
            <a:endParaRPr lang="en-US" altLang="zh-CN" dirty="0"/>
          </a:p>
          <a:p>
            <a:r>
              <a:rPr lang="zh-CN" altLang="en-US" dirty="0"/>
              <a:t>活动参加</a:t>
            </a:r>
            <a:endParaRPr lang="ca-ES" dirty="0"/>
          </a:p>
        </p:txBody>
      </p:sp>
    </p:spTree>
    <p:custDataLst>
      <p:tags r:id="rId2"/>
    </p:custDataLst>
    <p:extLst>
      <p:ext uri="{BB962C8B-B14F-4D97-AF65-F5344CB8AC3E}">
        <p14:creationId xmlns:p14="http://schemas.microsoft.com/office/powerpoint/2010/main" val="50482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4091FAE8-0891-427E-B7AE-B561530CC395}"/>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99" name="think-cell 幻灯片" r:id="rId7" imgW="416" imgH="423" progId="TCLayout.ActiveDocument.1">
                  <p:embed/>
                </p:oleObj>
              </mc:Choice>
              <mc:Fallback>
                <p:oleObj name="think-cell 幻灯片" r:id="rId7" imgW="416" imgH="423" progId="TCLayout.ActiveDocument.1">
                  <p:embed/>
                  <p:pic>
                    <p:nvPicPr>
                      <p:cNvPr id="5" name="对象 4" hidden="1">
                        <a:extLst>
                          <a:ext uri="{FF2B5EF4-FFF2-40B4-BE49-F238E27FC236}">
                            <a16:creationId xmlns:a16="http://schemas.microsoft.com/office/drawing/2014/main" id="{4091FAE8-0891-427E-B7AE-B561530CC39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矩形 5" hidden="1">
            <a:extLst>
              <a:ext uri="{FF2B5EF4-FFF2-40B4-BE49-F238E27FC236}">
                <a16:creationId xmlns:a16="http://schemas.microsoft.com/office/drawing/2014/main" id="{D3D2E2C5-B254-499B-90EF-AB40C7097F3C}"/>
              </a:ext>
            </a:extLst>
          </p:cNvPr>
          <p:cNvSpPr/>
          <p:nvPr>
            <p:custDataLst>
              <p:tags r:id="rId4"/>
            </p:custDataLst>
          </p:nvPr>
        </p:nvSpPr>
        <p:spPr>
          <a:xfrm>
            <a:off x="0" y="0"/>
            <a:ext cx="158750" cy="1587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altLang="zh-CN" sz="2400" b="1" dirty="0">
              <a:solidFill>
                <a:schemeClr val="tx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3" name="灯片编号占位符 2">
            <a:extLst>
              <a:ext uri="{FF2B5EF4-FFF2-40B4-BE49-F238E27FC236}">
                <a16:creationId xmlns:a16="http://schemas.microsoft.com/office/drawing/2014/main" id="{4410EC6B-D364-4251-80AF-B2E9FCD079A7}"/>
              </a:ext>
            </a:extLst>
          </p:cNvPr>
          <p:cNvSpPr>
            <a:spLocks noGrp="1"/>
          </p:cNvSpPr>
          <p:nvPr>
            <p:ph type="sldNum" sz="quarter" idx="14"/>
          </p:nvPr>
        </p:nvSpPr>
        <p:spPr/>
        <p:txBody>
          <a:bodyPr/>
          <a:lstStyle/>
          <a:p>
            <a:fld id="{E6049C3D-CCF1-41B9-A681-D61E0CAE4A17}" type="slidenum">
              <a:rPr lang="en-US" altLang="zh-CN" smtClean="0"/>
              <a:pPr/>
              <a:t>49</a:t>
            </a:fld>
            <a:endParaRPr lang="en-US" dirty="0"/>
          </a:p>
        </p:txBody>
      </p:sp>
      <p:sp>
        <p:nvSpPr>
          <p:cNvPr id="4" name="文本占位符 3">
            <a:extLst>
              <a:ext uri="{FF2B5EF4-FFF2-40B4-BE49-F238E27FC236}">
                <a16:creationId xmlns:a16="http://schemas.microsoft.com/office/drawing/2014/main" id="{AD35A9B2-003F-45CB-9C9E-8CC7E20FCC4C}"/>
              </a:ext>
            </a:extLst>
          </p:cNvPr>
          <p:cNvSpPr>
            <a:spLocks noGrp="1"/>
          </p:cNvSpPr>
          <p:nvPr>
            <p:ph type="body" sz="quarter" idx="15"/>
          </p:nvPr>
        </p:nvSpPr>
        <p:spPr/>
        <p:txBody>
          <a:bodyPr/>
          <a:lstStyle/>
          <a:p>
            <a:endParaRPr lang="zh-CN" altLang="en-US"/>
          </a:p>
        </p:txBody>
      </p:sp>
      <p:sp>
        <p:nvSpPr>
          <p:cNvPr id="7" name="标题 6">
            <a:extLst>
              <a:ext uri="{FF2B5EF4-FFF2-40B4-BE49-F238E27FC236}">
                <a16:creationId xmlns:a16="http://schemas.microsoft.com/office/drawing/2014/main" id="{C7D1598D-8B9F-4E90-8646-8EAE4F9FE4ED}"/>
              </a:ext>
            </a:extLst>
          </p:cNvPr>
          <p:cNvSpPr>
            <a:spLocks noGrp="1"/>
          </p:cNvSpPr>
          <p:nvPr>
            <p:ph type="title"/>
          </p:nvPr>
        </p:nvSpPr>
        <p:spPr/>
        <p:txBody>
          <a:bodyPr>
            <a:normAutofit/>
          </a:bodyPr>
          <a:lstStyle/>
          <a:p>
            <a:r>
              <a:rPr lang="zh-CN" altLang="en-US" dirty="0"/>
              <a:t>微信公众号内容板块建议</a:t>
            </a:r>
            <a:r>
              <a:rPr lang="en-US" altLang="zh-CN" dirty="0"/>
              <a:t>-</a:t>
            </a:r>
            <a:r>
              <a:rPr lang="zh-TW" altLang="en-US" dirty="0"/>
              <a:t>水源保安室</a:t>
            </a:r>
            <a:endParaRPr lang="ca-ES" dirty="0"/>
          </a:p>
        </p:txBody>
      </p:sp>
      <p:grpSp>
        <p:nvGrpSpPr>
          <p:cNvPr id="13" name="群組 12">
            <a:extLst>
              <a:ext uri="{FF2B5EF4-FFF2-40B4-BE49-F238E27FC236}">
                <a16:creationId xmlns:a16="http://schemas.microsoft.com/office/drawing/2014/main" id="{F3B190B5-85F5-1F4E-BF74-E33918E499C4}"/>
              </a:ext>
            </a:extLst>
          </p:cNvPr>
          <p:cNvGrpSpPr/>
          <p:nvPr/>
        </p:nvGrpSpPr>
        <p:grpSpPr>
          <a:xfrm>
            <a:off x="623888" y="1140473"/>
            <a:ext cx="2249278" cy="4949884"/>
            <a:chOff x="623888" y="1140473"/>
            <a:chExt cx="2249278" cy="4949884"/>
          </a:xfrm>
        </p:grpSpPr>
        <p:pic>
          <p:nvPicPr>
            <p:cNvPr id="9" name="图片 8">
              <a:extLst>
                <a:ext uri="{FF2B5EF4-FFF2-40B4-BE49-F238E27FC236}">
                  <a16:creationId xmlns:a16="http://schemas.microsoft.com/office/drawing/2014/main" id="{FE47734B-7D2E-4CFD-8821-CC799DBC4AC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568"/>
            <a:stretch/>
          </p:blipFill>
          <p:spPr>
            <a:xfrm>
              <a:off x="623888" y="1140473"/>
              <a:ext cx="2249278" cy="4949884"/>
            </a:xfrm>
            <a:prstGeom prst="rect">
              <a:avLst/>
            </a:prstGeom>
          </p:spPr>
        </p:pic>
        <p:sp>
          <p:nvSpPr>
            <p:cNvPr id="12" name="矩形 11">
              <a:extLst>
                <a:ext uri="{FF2B5EF4-FFF2-40B4-BE49-F238E27FC236}">
                  <a16:creationId xmlns:a16="http://schemas.microsoft.com/office/drawing/2014/main" id="{ED64260C-4B3A-42F0-AE9A-8D5D79395C94}"/>
                </a:ext>
              </a:extLst>
            </p:cNvPr>
            <p:cNvSpPr/>
            <p:nvPr/>
          </p:nvSpPr>
          <p:spPr>
            <a:xfrm>
              <a:off x="882858" y="5804773"/>
              <a:ext cx="708770" cy="215973"/>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bg1"/>
                  </a:solidFill>
                </a:rPr>
                <a:t>水源</a:t>
              </a:r>
              <a:r>
                <a:rPr lang="zh-TW" altLang="en-US" sz="800" dirty="0">
                  <a:solidFill>
                    <a:schemeClr val="bg1"/>
                  </a:solidFill>
                </a:rPr>
                <a:t>保安室</a:t>
              </a:r>
              <a:endParaRPr lang="ca-ES" sz="800" dirty="0">
                <a:solidFill>
                  <a:schemeClr val="bg1"/>
                </a:solidFill>
              </a:endParaRPr>
            </a:p>
          </p:txBody>
        </p:sp>
        <p:sp>
          <p:nvSpPr>
            <p:cNvPr id="53" name="矩形 52">
              <a:extLst>
                <a:ext uri="{FF2B5EF4-FFF2-40B4-BE49-F238E27FC236}">
                  <a16:creationId xmlns:a16="http://schemas.microsoft.com/office/drawing/2014/main" id="{36736F09-1C65-4305-9902-D1F3C503D431}"/>
                </a:ext>
              </a:extLst>
            </p:cNvPr>
            <p:cNvSpPr/>
            <p:nvPr/>
          </p:nvSpPr>
          <p:spPr>
            <a:xfrm>
              <a:off x="1546433" y="5804773"/>
              <a:ext cx="708770" cy="215973"/>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bg1"/>
                  </a:solidFill>
                </a:rPr>
                <a:t>水的</a:t>
              </a:r>
              <a:r>
                <a:rPr lang="zh-CN" altLang="en-US" sz="800" dirty="0">
                  <a:solidFill>
                    <a:schemeClr val="bg1"/>
                  </a:solidFill>
                </a:rPr>
                <a:t>校园</a:t>
              </a:r>
              <a:endParaRPr lang="ca-ES" altLang="zh-CN" sz="800" dirty="0">
                <a:solidFill>
                  <a:schemeClr val="bg1"/>
                </a:solidFill>
              </a:endParaRPr>
            </a:p>
          </p:txBody>
        </p:sp>
        <p:sp>
          <p:nvSpPr>
            <p:cNvPr id="54" name="矩形 53">
              <a:extLst>
                <a:ext uri="{FF2B5EF4-FFF2-40B4-BE49-F238E27FC236}">
                  <a16:creationId xmlns:a16="http://schemas.microsoft.com/office/drawing/2014/main" id="{B06B657D-1A8C-427B-A231-B6480769F71E}"/>
                </a:ext>
              </a:extLst>
            </p:cNvPr>
            <p:cNvSpPr/>
            <p:nvPr/>
          </p:nvSpPr>
          <p:spPr>
            <a:xfrm>
              <a:off x="2159798" y="5804773"/>
              <a:ext cx="708770" cy="215973"/>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bg1"/>
                  </a:solidFill>
                </a:rPr>
                <a:t>水基金</a:t>
              </a:r>
              <a:endParaRPr lang="ca-ES" sz="800" dirty="0">
                <a:solidFill>
                  <a:schemeClr val="bg1"/>
                </a:solidFill>
              </a:endParaRPr>
            </a:p>
          </p:txBody>
        </p:sp>
        <p:sp>
          <p:nvSpPr>
            <p:cNvPr id="18" name="矩形 17">
              <a:extLst>
                <a:ext uri="{FF2B5EF4-FFF2-40B4-BE49-F238E27FC236}">
                  <a16:creationId xmlns:a16="http://schemas.microsoft.com/office/drawing/2014/main" id="{0C9053A6-EFC4-49F6-9DA3-2F4DAE892CB7}"/>
                </a:ext>
              </a:extLst>
            </p:cNvPr>
            <p:cNvSpPr/>
            <p:nvPr/>
          </p:nvSpPr>
          <p:spPr>
            <a:xfrm>
              <a:off x="840067" y="4897547"/>
              <a:ext cx="751561" cy="841203"/>
            </a:xfrm>
            <a:prstGeom prst="rect">
              <a:avLst/>
            </a:prstGeom>
            <a:solidFill>
              <a:srgbClr val="4F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3" name="矩形 22">
              <a:extLst>
                <a:ext uri="{FF2B5EF4-FFF2-40B4-BE49-F238E27FC236}">
                  <a16:creationId xmlns:a16="http://schemas.microsoft.com/office/drawing/2014/main" id="{AA951889-A73C-4715-8C9F-6426EC1AFF03}"/>
                </a:ext>
              </a:extLst>
            </p:cNvPr>
            <p:cNvSpPr/>
            <p:nvPr/>
          </p:nvSpPr>
          <p:spPr>
            <a:xfrm>
              <a:off x="778828" y="4876976"/>
              <a:ext cx="812800" cy="861774"/>
            </a:xfrm>
            <a:prstGeom prst="rect">
              <a:avLst/>
            </a:prstGeom>
          </p:spPr>
          <p:txBody>
            <a:bodyPr wrap="square">
              <a:spAutoFit/>
            </a:bodyPr>
            <a:lstStyle/>
            <a:p>
              <a:pPr>
                <a:spcBef>
                  <a:spcPts val="400"/>
                </a:spcBef>
                <a:buClr>
                  <a:srgbClr val="2D97C8"/>
                </a:buClr>
              </a:pPr>
              <a:r>
                <a:rPr lang="zh-TW" altLang="en-US" sz="1000" dirty="0">
                  <a:solidFill>
                    <a:schemeClr val="bg1"/>
                  </a:solidFill>
                  <a:latin typeface="+mn-ea"/>
                  <a:cs typeface="Heiti SC Light" charset="-122"/>
                </a:rPr>
                <a:t>水健康吗</a:t>
              </a:r>
              <a:endParaRPr lang="en-US" altLang="zh-TW" sz="1000" dirty="0">
                <a:solidFill>
                  <a:schemeClr val="bg1"/>
                </a:solidFill>
                <a:latin typeface="+mn-ea"/>
                <a:cs typeface="Heiti SC Light" charset="-122"/>
              </a:endParaRPr>
            </a:p>
            <a:p>
              <a:pPr>
                <a:spcBef>
                  <a:spcPts val="400"/>
                </a:spcBef>
                <a:buClr>
                  <a:srgbClr val="2D97C8"/>
                </a:buClr>
              </a:pPr>
              <a:r>
                <a:rPr lang="zh-CN" altLang="en-US" sz="1000" dirty="0">
                  <a:solidFill>
                    <a:schemeClr val="bg1"/>
                  </a:solidFill>
                  <a:latin typeface="+mn-ea"/>
                  <a:cs typeface="Heiti SC Light" charset="-122"/>
                </a:rPr>
                <a:t>保护科普</a:t>
              </a:r>
              <a:endParaRPr lang="en-US" altLang="zh-CN" sz="1000" dirty="0">
                <a:solidFill>
                  <a:schemeClr val="bg1"/>
                </a:solidFill>
                <a:latin typeface="+mn-ea"/>
                <a:cs typeface="Heiti SC Light" charset="-122"/>
              </a:endParaRPr>
            </a:p>
            <a:p>
              <a:pPr>
                <a:spcBef>
                  <a:spcPts val="400"/>
                </a:spcBef>
                <a:buClr>
                  <a:srgbClr val="2D97C8"/>
                </a:buClr>
              </a:pPr>
              <a:r>
                <a:rPr lang="zh-CN" altLang="en-US" sz="1000" dirty="0">
                  <a:solidFill>
                    <a:schemeClr val="bg1"/>
                  </a:solidFill>
                  <a:latin typeface="+mn-ea"/>
                  <a:cs typeface="Heiti SC Light" charset="-122"/>
                </a:rPr>
                <a:t>保护故事</a:t>
              </a:r>
              <a:endParaRPr lang="en-US" altLang="zh-CN" sz="1000" dirty="0">
                <a:solidFill>
                  <a:schemeClr val="bg1"/>
                </a:solidFill>
                <a:latin typeface="+mn-ea"/>
                <a:cs typeface="Heiti SC Light" charset="-122"/>
              </a:endParaRPr>
            </a:p>
            <a:p>
              <a:pPr>
                <a:spcBef>
                  <a:spcPts val="400"/>
                </a:spcBef>
                <a:buClr>
                  <a:srgbClr val="2D97C8"/>
                </a:buClr>
              </a:pPr>
              <a:r>
                <a:rPr lang="zh-CN" altLang="en-US" sz="1000" dirty="0">
                  <a:solidFill>
                    <a:schemeClr val="bg1"/>
                  </a:solidFill>
                  <a:latin typeface="+mn-ea"/>
                  <a:cs typeface="Heiti SC Light" charset="-122"/>
                </a:rPr>
                <a:t>公益信息</a:t>
              </a:r>
              <a:endParaRPr lang="ca-ES" sz="1000" dirty="0">
                <a:solidFill>
                  <a:schemeClr val="bg1"/>
                </a:solidFill>
              </a:endParaRPr>
            </a:p>
          </p:txBody>
        </p:sp>
      </p:grpSp>
      <p:sp>
        <p:nvSpPr>
          <p:cNvPr id="10" name="文字方塊 9">
            <a:extLst>
              <a:ext uri="{FF2B5EF4-FFF2-40B4-BE49-F238E27FC236}">
                <a16:creationId xmlns:a16="http://schemas.microsoft.com/office/drawing/2014/main" id="{BE9FD2A1-FA8A-B245-9A4A-A5D3AEEDCB95}"/>
              </a:ext>
            </a:extLst>
          </p:cNvPr>
          <p:cNvSpPr txBox="1"/>
          <p:nvPr/>
        </p:nvSpPr>
        <p:spPr>
          <a:xfrm>
            <a:off x="3520830" y="1756726"/>
            <a:ext cx="4401205" cy="1023742"/>
          </a:xfrm>
          <a:prstGeom prst="rect">
            <a:avLst/>
          </a:prstGeom>
          <a:noFill/>
        </p:spPr>
        <p:txBody>
          <a:bodyPr wrap="none" lIns="0" rtlCol="0">
            <a:spAutoFit/>
          </a:bodyPr>
          <a:lstStyle/>
          <a:p>
            <a:pPr>
              <a:lnSpc>
                <a:spcPct val="150000"/>
              </a:lnSpc>
              <a:buClr>
                <a:srgbClr val="2D97C8"/>
              </a:buClr>
            </a:pPr>
            <a:r>
              <a:rPr kumimoji="1" lang="zh-TW" altLang="en-US" sz="1400" dirty="0">
                <a:latin typeface="+mn-ea"/>
                <a:cs typeface="Heiti SC Light" charset="-122"/>
              </a:rPr>
              <a:t>水源保护</a:t>
            </a:r>
            <a:r>
              <a:rPr kumimoji="1" lang="zh-CN" altLang="en-US" sz="1400" dirty="0">
                <a:latin typeface="+mn-ea"/>
                <a:cs typeface="Heiti SC Light" charset="-122"/>
              </a:rPr>
              <a:t>，</a:t>
            </a:r>
            <a:r>
              <a:rPr kumimoji="1" lang="zh-TW" altLang="en-US" sz="1400" dirty="0">
                <a:latin typeface="+mn-ea"/>
                <a:cs typeface="Heiti SC Light" charset="-122"/>
              </a:rPr>
              <a:t>学问在哪</a:t>
            </a:r>
            <a:r>
              <a:rPr kumimoji="1" lang="zh-CN" altLang="en-US" sz="1400" dirty="0">
                <a:latin typeface="+mn-ea"/>
                <a:cs typeface="Heiti SC Light" charset="-122"/>
              </a:rPr>
              <a:t>？中国的水源保护，你知道多少？</a:t>
            </a:r>
            <a:endParaRPr kumimoji="1" lang="en-US" altLang="zh-CN" sz="1400" dirty="0">
              <a:latin typeface="+mn-ea"/>
              <a:cs typeface="Heiti SC Light" charset="-122"/>
            </a:endParaRPr>
          </a:p>
          <a:p>
            <a:pPr>
              <a:lnSpc>
                <a:spcPct val="150000"/>
              </a:lnSpc>
              <a:buClr>
                <a:srgbClr val="2D97C8"/>
              </a:buClr>
            </a:pPr>
            <a:r>
              <a:rPr kumimoji="1" lang="zh-TW" altLang="en-US" sz="1400" dirty="0">
                <a:latin typeface="+mn-ea"/>
                <a:cs typeface="Heiti SC Light" charset="-122"/>
              </a:rPr>
              <a:t>你是否</a:t>
            </a:r>
            <a:r>
              <a:rPr kumimoji="1" lang="zh-CN" altLang="en-US" sz="1400" dirty="0">
                <a:latin typeface="+mn-ea"/>
                <a:cs typeface="Heiti SC Light" charset="-122"/>
              </a:rPr>
              <a:t>体验过？</a:t>
            </a:r>
            <a:r>
              <a:rPr kumimoji="1" lang="zh-TW" altLang="en-US" sz="1400" dirty="0">
                <a:latin typeface="+mn-ea"/>
                <a:cs typeface="Heiti SC Light" charset="-122"/>
              </a:rPr>
              <a:t>打开水龙头直接喝水的洒脱</a:t>
            </a:r>
            <a:r>
              <a:rPr kumimoji="1" lang="zh-CN" altLang="en-US" sz="1400" dirty="0">
                <a:latin typeface="+mn-ea"/>
                <a:cs typeface="Heiti SC Light" charset="-122"/>
              </a:rPr>
              <a:t>。</a:t>
            </a:r>
            <a:endParaRPr kumimoji="1" lang="en-US" altLang="zh-CN" sz="1400" dirty="0">
              <a:latin typeface="+mn-ea"/>
              <a:cs typeface="Heiti SC Light" charset="-122"/>
            </a:endParaRPr>
          </a:p>
          <a:p>
            <a:pPr>
              <a:lnSpc>
                <a:spcPct val="150000"/>
              </a:lnSpc>
              <a:buClr>
                <a:srgbClr val="2D97C8"/>
              </a:buClr>
            </a:pPr>
            <a:r>
              <a:rPr kumimoji="1" lang="zh-TW" altLang="en-US" sz="1400" dirty="0">
                <a:latin typeface="+mn-ea"/>
                <a:cs typeface="Heiti SC Light" charset="-122"/>
              </a:rPr>
              <a:t>点开看</a:t>
            </a:r>
            <a:r>
              <a:rPr kumimoji="1" lang="zh-CN" altLang="en-US" sz="1400" dirty="0">
                <a:latin typeface="+mn-ea"/>
                <a:cs typeface="Heiti SC Light" charset="-122"/>
              </a:rPr>
              <a:t>，与</a:t>
            </a:r>
            <a:r>
              <a:rPr kumimoji="1" lang="zh-TW" altLang="en-US" sz="1400" dirty="0">
                <a:latin typeface="+mn-ea"/>
                <a:cs typeface="Heiti SC Light" charset="-122"/>
              </a:rPr>
              <a:t>水有关的一切</a:t>
            </a:r>
            <a:r>
              <a:rPr kumimoji="1" lang="zh-CN" altLang="en-US" sz="1400" dirty="0">
                <a:latin typeface="+mn-ea"/>
                <a:cs typeface="Heiti SC Light" charset="-122"/>
              </a:rPr>
              <a:t>，</a:t>
            </a:r>
            <a:r>
              <a:rPr kumimoji="1" lang="zh-TW" altLang="en-US" sz="1400" dirty="0">
                <a:latin typeface="+mn-ea"/>
                <a:cs typeface="Heiti SC Light" charset="-122"/>
              </a:rPr>
              <a:t>都在这</a:t>
            </a:r>
            <a:r>
              <a:rPr kumimoji="1" lang="zh-CN" altLang="en-US" sz="1400" dirty="0">
                <a:latin typeface="+mn-ea"/>
                <a:cs typeface="Heiti SC Light" charset="-122"/>
              </a:rPr>
              <a:t>。</a:t>
            </a:r>
            <a:endParaRPr kumimoji="1" lang="zh-TW" altLang="en-US" sz="1400" dirty="0">
              <a:latin typeface="+mn-ea"/>
              <a:cs typeface="Heiti SC Light" charset="-122"/>
            </a:endParaRPr>
          </a:p>
        </p:txBody>
      </p:sp>
      <p:sp>
        <p:nvSpPr>
          <p:cNvPr id="11" name="文字方塊 10">
            <a:extLst>
              <a:ext uri="{FF2B5EF4-FFF2-40B4-BE49-F238E27FC236}">
                <a16:creationId xmlns:a16="http://schemas.microsoft.com/office/drawing/2014/main" id="{5803015B-DA7A-1143-BFD0-F2F85D1C59AB}"/>
              </a:ext>
            </a:extLst>
          </p:cNvPr>
          <p:cNvSpPr txBox="1"/>
          <p:nvPr/>
        </p:nvSpPr>
        <p:spPr>
          <a:xfrm>
            <a:off x="3520830" y="4128052"/>
            <a:ext cx="7725192" cy="1346907"/>
          </a:xfrm>
          <a:prstGeom prst="rect">
            <a:avLst/>
          </a:prstGeom>
          <a:noFill/>
        </p:spPr>
        <p:txBody>
          <a:bodyPr wrap="none" lIns="0" rtlCol="0">
            <a:spAutoFit/>
          </a:bodyPr>
          <a:lstStyle/>
          <a:p>
            <a:pPr>
              <a:lnSpc>
                <a:spcPct val="150000"/>
              </a:lnSpc>
              <a:buClr>
                <a:srgbClr val="2D97C8"/>
              </a:buClr>
            </a:pPr>
            <a:r>
              <a:rPr kumimoji="1" lang="zh-TW" altLang="en-US" sz="1400" b="1" dirty="0">
                <a:latin typeface="+mn-ea"/>
                <a:cs typeface="Heiti SC Light" charset="-122"/>
              </a:rPr>
              <a:t>水健康吗</a:t>
            </a:r>
            <a:r>
              <a:rPr kumimoji="1" lang="zh-CN" altLang="en-US" sz="1400" dirty="0">
                <a:latin typeface="+mn-ea"/>
                <a:cs typeface="Heiti SC Light" charset="-122"/>
              </a:rPr>
              <a:t>：</a:t>
            </a:r>
            <a:r>
              <a:rPr kumimoji="1" lang="zh-TW" altLang="en-US" sz="1400" dirty="0">
                <a:latin typeface="+mn-ea"/>
                <a:cs typeface="Heiti SC Light" charset="-122"/>
              </a:rPr>
              <a:t>通过数据维护</a:t>
            </a:r>
            <a:r>
              <a:rPr kumimoji="1" lang="zh-CN" altLang="en-US" sz="1400" dirty="0">
                <a:latin typeface="+mn-ea"/>
                <a:cs typeface="Heiti SC Light" charset="-122"/>
              </a:rPr>
              <a:t>，</a:t>
            </a:r>
            <a:r>
              <a:rPr kumimoji="1" lang="zh-TW" altLang="en-US" sz="1400" dirty="0">
                <a:latin typeface="+mn-ea"/>
                <a:cs typeface="Heiti SC Light" charset="-122"/>
              </a:rPr>
              <a:t>进行水资源教育</a:t>
            </a:r>
            <a:r>
              <a:rPr kumimoji="1" lang="zh-CN" altLang="en-US" sz="1400" dirty="0">
                <a:latin typeface="+mn-ea"/>
                <a:cs typeface="Heiti SC Light" charset="-122"/>
              </a:rPr>
              <a:t>，</a:t>
            </a:r>
            <a:r>
              <a:rPr kumimoji="1" lang="zh-TW" altLang="en-US" sz="1400" dirty="0">
                <a:latin typeface="+mn-ea"/>
                <a:cs typeface="Heiti SC Light" charset="-122"/>
              </a:rPr>
              <a:t>用简单的数据整合</a:t>
            </a:r>
            <a:r>
              <a:rPr kumimoji="1" lang="zh-CN" altLang="en-US" sz="1400" dirty="0">
                <a:latin typeface="+mn-ea"/>
                <a:cs typeface="Heiti SC Light" charset="-122"/>
              </a:rPr>
              <a:t>，</a:t>
            </a:r>
            <a:r>
              <a:rPr kumimoji="1" lang="zh-TW" altLang="en-US" sz="1400" dirty="0">
                <a:latin typeface="+mn-ea"/>
                <a:cs typeface="Heiti SC Light" charset="-122"/>
              </a:rPr>
              <a:t>说出你家水的品质</a:t>
            </a:r>
            <a:r>
              <a:rPr kumimoji="1" lang="zh-CN" altLang="en-US" sz="1400" dirty="0">
                <a:latin typeface="+mn-ea"/>
                <a:cs typeface="Heiti SC Light" charset="-122"/>
              </a:rPr>
              <a:t>；</a:t>
            </a:r>
            <a:endParaRPr kumimoji="1" lang="en-US" altLang="zh-CN" sz="1400" dirty="0">
              <a:latin typeface="+mn-ea"/>
              <a:cs typeface="Heiti SC Light" charset="-122"/>
            </a:endParaRPr>
          </a:p>
          <a:p>
            <a:pPr>
              <a:lnSpc>
                <a:spcPct val="150000"/>
              </a:lnSpc>
              <a:buClr>
                <a:srgbClr val="2D97C8"/>
              </a:buClr>
            </a:pPr>
            <a:r>
              <a:rPr kumimoji="1" lang="zh-TW" altLang="en-US" sz="1400" b="1" dirty="0">
                <a:latin typeface="+mn-ea"/>
                <a:cs typeface="Heiti SC Light" charset="-122"/>
              </a:rPr>
              <a:t>保护科普</a:t>
            </a:r>
            <a:r>
              <a:rPr kumimoji="1" lang="zh-CN" altLang="en-US" sz="1400" dirty="0">
                <a:latin typeface="+mn-ea"/>
                <a:cs typeface="Heiti SC Light" charset="-122"/>
              </a:rPr>
              <a:t>：</a:t>
            </a:r>
            <a:r>
              <a:rPr kumimoji="1" lang="zh-TW" altLang="en-US" sz="1400" dirty="0">
                <a:latin typeface="+mn-ea"/>
                <a:cs typeface="Heiti SC Light" charset="-122"/>
              </a:rPr>
              <a:t>水与生活</a:t>
            </a:r>
            <a:r>
              <a:rPr kumimoji="1" lang="zh-CN" altLang="en-US" sz="1400" dirty="0">
                <a:latin typeface="+mn-ea"/>
                <a:cs typeface="Heiti SC Light" charset="-122"/>
              </a:rPr>
              <a:t>，</a:t>
            </a:r>
            <a:r>
              <a:rPr kumimoji="1" lang="zh-TW" altLang="en-US" sz="1400" dirty="0">
                <a:latin typeface="+mn-ea"/>
                <a:cs typeface="Heiti SC Light" charset="-122"/>
              </a:rPr>
              <a:t>息息相关</a:t>
            </a:r>
            <a:r>
              <a:rPr kumimoji="1" lang="zh-CN" altLang="en-US" sz="1400" dirty="0">
                <a:latin typeface="+mn-ea"/>
                <a:cs typeface="Heiti SC Light" charset="-122"/>
              </a:rPr>
              <a:t>，</a:t>
            </a:r>
            <a:r>
              <a:rPr kumimoji="1" lang="zh-TW" altLang="en-US" sz="1400" dirty="0">
                <a:latin typeface="+mn-ea"/>
                <a:cs typeface="Heiti SC Light" charset="-122"/>
              </a:rPr>
              <a:t>使用它很简单</a:t>
            </a:r>
            <a:r>
              <a:rPr kumimoji="1" lang="zh-CN" altLang="en-US" sz="1400" dirty="0">
                <a:latin typeface="+mn-ea"/>
                <a:cs typeface="Heiti SC Light" charset="-122"/>
              </a:rPr>
              <a:t>，</a:t>
            </a:r>
            <a:r>
              <a:rPr kumimoji="1" lang="zh-TW" altLang="en-US" sz="1400" dirty="0">
                <a:latin typeface="+mn-ea"/>
                <a:cs typeface="Heiti SC Light" charset="-122"/>
              </a:rPr>
              <a:t>但保护它怎么做</a:t>
            </a:r>
            <a:r>
              <a:rPr kumimoji="1" lang="zh-CN" altLang="en-US" sz="1400" dirty="0">
                <a:latin typeface="+mn-ea"/>
                <a:cs typeface="Heiti SC Light" charset="-122"/>
              </a:rPr>
              <a:t>？</a:t>
            </a:r>
            <a:r>
              <a:rPr kumimoji="1" lang="zh-TW" altLang="en-US" sz="1400" dirty="0">
                <a:latin typeface="+mn-ea"/>
                <a:cs typeface="Heiti SC Light" charset="-122"/>
              </a:rPr>
              <a:t>在水源地给你第一手资讯</a:t>
            </a:r>
            <a:r>
              <a:rPr kumimoji="1" lang="zh-CN" altLang="en-US" sz="1400" dirty="0">
                <a:latin typeface="+mn-ea"/>
                <a:cs typeface="Heiti SC Light" charset="-122"/>
              </a:rPr>
              <a:t>；</a:t>
            </a:r>
            <a:endParaRPr kumimoji="1" lang="en-US" altLang="zh-CN" sz="1400" dirty="0">
              <a:latin typeface="+mn-ea"/>
              <a:cs typeface="Heiti SC Light" charset="-122"/>
            </a:endParaRPr>
          </a:p>
          <a:p>
            <a:pPr>
              <a:lnSpc>
                <a:spcPct val="150000"/>
              </a:lnSpc>
              <a:buClr>
                <a:srgbClr val="2D97C8"/>
              </a:buClr>
            </a:pPr>
            <a:r>
              <a:rPr kumimoji="1" lang="zh-TW" altLang="en-US" sz="1400" b="1" dirty="0">
                <a:latin typeface="+mn-ea"/>
                <a:cs typeface="Heiti SC Light" charset="-122"/>
              </a:rPr>
              <a:t>保护故事</a:t>
            </a:r>
            <a:r>
              <a:rPr kumimoji="1" lang="zh-CN" altLang="en-US" sz="1400" dirty="0">
                <a:latin typeface="+mn-ea"/>
                <a:cs typeface="Heiti SC Light" charset="-122"/>
              </a:rPr>
              <a:t>：</a:t>
            </a:r>
            <a:r>
              <a:rPr kumimoji="1" lang="zh-TW" altLang="en-US" sz="1400" dirty="0">
                <a:latin typeface="+mn-ea"/>
                <a:cs typeface="Heiti SC Light" charset="-122"/>
              </a:rPr>
              <a:t>我们的团队</a:t>
            </a:r>
            <a:r>
              <a:rPr kumimoji="1" lang="zh-CN" altLang="en-US" sz="1400" dirty="0">
                <a:latin typeface="+mn-ea"/>
                <a:cs typeface="Heiti SC Light" charset="-122"/>
              </a:rPr>
              <a:t>，</a:t>
            </a:r>
            <a:r>
              <a:rPr kumimoji="1" lang="zh-TW" altLang="en-US" sz="1400" dirty="0">
                <a:latin typeface="+mn-ea"/>
                <a:cs typeface="Heiti SC Light" charset="-122"/>
              </a:rPr>
              <a:t>都有着什么样的故事</a:t>
            </a:r>
            <a:r>
              <a:rPr kumimoji="1" lang="zh-CN" altLang="en-US" sz="1400" dirty="0">
                <a:latin typeface="+mn-ea"/>
                <a:cs typeface="Heiti SC Light" charset="-122"/>
              </a:rPr>
              <a:t>？</a:t>
            </a:r>
            <a:r>
              <a:rPr kumimoji="1" lang="zh-TW" altLang="en-US" sz="1400" dirty="0">
                <a:latin typeface="+mn-ea"/>
                <a:cs typeface="Heiti SC Light" charset="-122"/>
              </a:rPr>
              <a:t>我们是怎么样的一群人</a:t>
            </a:r>
            <a:r>
              <a:rPr kumimoji="1" lang="zh-CN" altLang="en-US" sz="1400" dirty="0">
                <a:latin typeface="+mn-ea"/>
                <a:cs typeface="Heiti SC Light" charset="-122"/>
              </a:rPr>
              <a:t>？</a:t>
            </a:r>
            <a:r>
              <a:rPr kumimoji="1" lang="zh-TW" altLang="en-US" sz="1400" dirty="0">
                <a:latin typeface="+mn-ea"/>
                <a:cs typeface="Heiti SC Light" charset="-122"/>
              </a:rPr>
              <a:t>等你来挖</a:t>
            </a:r>
            <a:r>
              <a:rPr kumimoji="1" lang="zh-CN" altLang="en-US" sz="1400" dirty="0">
                <a:latin typeface="+mn-ea"/>
                <a:cs typeface="Heiti SC Light" charset="-122"/>
              </a:rPr>
              <a:t>；</a:t>
            </a:r>
            <a:endParaRPr kumimoji="1" lang="en-US" altLang="zh-CN" sz="1400" dirty="0">
              <a:latin typeface="+mn-ea"/>
              <a:cs typeface="Heiti SC Light" charset="-122"/>
            </a:endParaRPr>
          </a:p>
          <a:p>
            <a:pPr>
              <a:lnSpc>
                <a:spcPct val="150000"/>
              </a:lnSpc>
              <a:buClr>
                <a:srgbClr val="2D97C8"/>
              </a:buClr>
            </a:pPr>
            <a:r>
              <a:rPr kumimoji="1" lang="zh-TW" altLang="en-US" sz="1400" b="1" dirty="0">
                <a:latin typeface="+mn-ea"/>
                <a:cs typeface="Heiti SC Light" charset="-122"/>
              </a:rPr>
              <a:t>公益信息</a:t>
            </a:r>
            <a:r>
              <a:rPr kumimoji="1" lang="zh-CN" altLang="en-US" sz="1400" dirty="0">
                <a:latin typeface="+mn-ea"/>
                <a:cs typeface="Heiti SC Light" charset="-122"/>
              </a:rPr>
              <a:t>：</a:t>
            </a:r>
            <a:r>
              <a:rPr kumimoji="1" lang="zh-TW" altLang="en-US" sz="1400" dirty="0">
                <a:latin typeface="+mn-ea"/>
                <a:cs typeface="Heiti SC Light" charset="-122"/>
              </a:rPr>
              <a:t>近期节点活动开展</a:t>
            </a:r>
            <a:r>
              <a:rPr kumimoji="1" lang="zh-CN" altLang="en-US" sz="1400" dirty="0">
                <a:latin typeface="+mn-ea"/>
                <a:cs typeface="Heiti SC Light" charset="-122"/>
              </a:rPr>
              <a:t>，</a:t>
            </a:r>
            <a:r>
              <a:rPr kumimoji="1" lang="zh-TW" altLang="en-US" sz="1400" dirty="0">
                <a:latin typeface="+mn-ea"/>
                <a:cs typeface="Heiti SC Light" charset="-122"/>
              </a:rPr>
              <a:t>邀请你一起加入我们的故事</a:t>
            </a:r>
            <a:r>
              <a:rPr kumimoji="1" lang="zh-CN" altLang="en-US" sz="1400" dirty="0">
                <a:latin typeface="+mn-ea"/>
                <a:cs typeface="Heiti SC Light" charset="-122"/>
              </a:rPr>
              <a:t>。</a:t>
            </a:r>
            <a:endParaRPr kumimoji="1" lang="en-US" altLang="zh-CN" sz="1400" dirty="0">
              <a:latin typeface="+mn-ea"/>
              <a:cs typeface="Heiti SC Light" charset="-122"/>
            </a:endParaRPr>
          </a:p>
        </p:txBody>
      </p:sp>
      <p:sp>
        <p:nvSpPr>
          <p:cNvPr id="2" name="文本框 1">
            <a:extLst>
              <a:ext uri="{FF2B5EF4-FFF2-40B4-BE49-F238E27FC236}">
                <a16:creationId xmlns:a16="http://schemas.microsoft.com/office/drawing/2014/main" id="{E4B8E0FF-7AB0-4D12-BAE2-55C2534A1B22}"/>
              </a:ext>
            </a:extLst>
          </p:cNvPr>
          <p:cNvSpPr txBox="1"/>
          <p:nvPr/>
        </p:nvSpPr>
        <p:spPr>
          <a:xfrm>
            <a:off x="3520830" y="1140473"/>
            <a:ext cx="605294" cy="400110"/>
          </a:xfrm>
          <a:prstGeom prst="rect">
            <a:avLst/>
          </a:prstGeom>
          <a:noFill/>
        </p:spPr>
        <p:txBody>
          <a:bodyPr wrap="none" lIns="0" rtlCol="0">
            <a:spAutoFit/>
          </a:bodyPr>
          <a:lstStyle/>
          <a:p>
            <a:pPr>
              <a:buClr>
                <a:srgbClr val="2D97C8"/>
              </a:buClr>
            </a:pPr>
            <a:r>
              <a:rPr lang="zh-CN" altLang="en-US" sz="2000" b="1" dirty="0">
                <a:solidFill>
                  <a:schemeClr val="accent1"/>
                </a:solidFill>
                <a:latin typeface="+mn-ea"/>
                <a:cs typeface="Heiti SC Light" charset="-122"/>
              </a:rPr>
              <a:t>背景</a:t>
            </a:r>
            <a:endParaRPr lang="ca-ES" sz="2000" b="1" dirty="0">
              <a:solidFill>
                <a:schemeClr val="accent1"/>
              </a:solidFill>
              <a:latin typeface="+mn-ea"/>
              <a:cs typeface="Heiti SC Light" charset="-122"/>
            </a:endParaRPr>
          </a:p>
        </p:txBody>
      </p:sp>
      <p:cxnSp>
        <p:nvCxnSpPr>
          <p:cNvPr id="14" name="直接连接符 13">
            <a:extLst>
              <a:ext uri="{FF2B5EF4-FFF2-40B4-BE49-F238E27FC236}">
                <a16:creationId xmlns:a16="http://schemas.microsoft.com/office/drawing/2014/main" id="{854597D7-5CD4-410A-A1E7-69CB8374626C}"/>
              </a:ext>
            </a:extLst>
          </p:cNvPr>
          <p:cNvCxnSpPr>
            <a:cxnSpLocks/>
          </p:cNvCxnSpPr>
          <p:nvPr/>
        </p:nvCxnSpPr>
        <p:spPr>
          <a:xfrm>
            <a:off x="3520830" y="1648654"/>
            <a:ext cx="7458107" cy="0"/>
          </a:xfrm>
          <a:prstGeom prst="line">
            <a:avLst/>
          </a:prstGeom>
          <a:ln w="12700">
            <a:solidFill>
              <a:schemeClr val="accent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73C65AA-B57D-4396-8A3D-5ED2D5D34231}"/>
              </a:ext>
            </a:extLst>
          </p:cNvPr>
          <p:cNvSpPr txBox="1"/>
          <p:nvPr/>
        </p:nvSpPr>
        <p:spPr>
          <a:xfrm>
            <a:off x="3520830" y="3409261"/>
            <a:ext cx="1154606" cy="400110"/>
          </a:xfrm>
          <a:prstGeom prst="rect">
            <a:avLst/>
          </a:prstGeom>
          <a:noFill/>
        </p:spPr>
        <p:txBody>
          <a:bodyPr wrap="none" lIns="0" rtlCol="0">
            <a:spAutoFit/>
          </a:bodyPr>
          <a:lstStyle/>
          <a:p>
            <a:pPr>
              <a:buClr>
                <a:srgbClr val="2D97C8"/>
              </a:buClr>
            </a:pPr>
            <a:r>
              <a:rPr lang="zh-CN" altLang="en-US" sz="2000" b="1" dirty="0">
                <a:solidFill>
                  <a:schemeClr val="accent1"/>
                </a:solidFill>
                <a:latin typeface="+mn-ea"/>
                <a:cs typeface="Heiti SC Light" charset="-122"/>
              </a:rPr>
              <a:t>板块讲解</a:t>
            </a:r>
            <a:endParaRPr lang="en-US" altLang="zh-CN" sz="2000" b="1" dirty="0">
              <a:solidFill>
                <a:schemeClr val="accent1"/>
              </a:solidFill>
              <a:latin typeface="+mn-ea"/>
              <a:cs typeface="Heiti SC Light" charset="-122"/>
            </a:endParaRPr>
          </a:p>
        </p:txBody>
      </p:sp>
      <p:cxnSp>
        <p:nvCxnSpPr>
          <p:cNvPr id="21" name="直接连接符 20">
            <a:extLst>
              <a:ext uri="{FF2B5EF4-FFF2-40B4-BE49-F238E27FC236}">
                <a16:creationId xmlns:a16="http://schemas.microsoft.com/office/drawing/2014/main" id="{13F6CA93-B65F-4729-8BC9-6E86F9D45906}"/>
              </a:ext>
            </a:extLst>
          </p:cNvPr>
          <p:cNvCxnSpPr>
            <a:cxnSpLocks/>
          </p:cNvCxnSpPr>
          <p:nvPr/>
        </p:nvCxnSpPr>
        <p:spPr>
          <a:xfrm>
            <a:off x="3520830" y="3968712"/>
            <a:ext cx="7458107" cy="0"/>
          </a:xfrm>
          <a:prstGeom prst="line">
            <a:avLst/>
          </a:prstGeom>
          <a:ln w="12700">
            <a:solidFill>
              <a:schemeClr val="accent1"/>
            </a:solidFill>
            <a:headEnd type="diamond"/>
            <a:tailEnd type="diamon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27354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E26C46-655A-4C44-A19E-A3FED001BDF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03"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9FE26C46-655A-4C44-A19E-A3FED001BD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3A06D492-6994-4F99-9224-C6C88928C7EE}"/>
              </a:ext>
            </a:extLst>
          </p:cNvPr>
          <p:cNvSpPr>
            <a:spLocks noGrp="1"/>
          </p:cNvSpPr>
          <p:nvPr>
            <p:ph type="sldNum" sz="quarter" idx="14"/>
          </p:nvPr>
        </p:nvSpPr>
        <p:spPr/>
        <p:txBody>
          <a:bodyPr/>
          <a:lstStyle/>
          <a:p>
            <a:fld id="{E6049C3D-CCF1-41B9-A681-D61E0CAE4A17}" type="slidenum">
              <a:rPr lang="en-US" altLang="zh-CN" smtClean="0"/>
              <a:pPr/>
              <a:t>5</a:t>
            </a:fld>
            <a:endParaRPr lang="en-US" dirty="0"/>
          </a:p>
        </p:txBody>
      </p:sp>
      <p:sp>
        <p:nvSpPr>
          <p:cNvPr id="4" name="文本占位符 3">
            <a:extLst>
              <a:ext uri="{FF2B5EF4-FFF2-40B4-BE49-F238E27FC236}">
                <a16:creationId xmlns:a16="http://schemas.microsoft.com/office/drawing/2014/main" id="{B06E0A11-671D-4150-BB56-ACDFBE7073F1}"/>
              </a:ext>
            </a:extLst>
          </p:cNvPr>
          <p:cNvSpPr>
            <a:spLocks noGrp="1"/>
          </p:cNvSpPr>
          <p:nvPr>
            <p:ph type="body" sz="quarter" idx="15"/>
          </p:nvPr>
        </p:nvSpPr>
        <p:spPr/>
        <p:txBody>
          <a:bodyPr/>
          <a:lstStyle/>
          <a:p>
            <a:endParaRPr lang="en-US" dirty="0"/>
          </a:p>
        </p:txBody>
      </p:sp>
      <p:grpSp>
        <p:nvGrpSpPr>
          <p:cNvPr id="80" name="组合 79">
            <a:extLst>
              <a:ext uri="{FF2B5EF4-FFF2-40B4-BE49-F238E27FC236}">
                <a16:creationId xmlns:a16="http://schemas.microsoft.com/office/drawing/2014/main" id="{9A08ECFA-A62C-4CA0-9A91-00DE82C42289}"/>
              </a:ext>
            </a:extLst>
          </p:cNvPr>
          <p:cNvGrpSpPr/>
          <p:nvPr/>
        </p:nvGrpSpPr>
        <p:grpSpPr>
          <a:xfrm>
            <a:off x="1788907" y="1558341"/>
            <a:ext cx="8766268" cy="3987295"/>
            <a:chOff x="1788907" y="1558341"/>
            <a:chExt cx="8766268" cy="3987295"/>
          </a:xfrm>
        </p:grpSpPr>
        <p:pic>
          <p:nvPicPr>
            <p:cNvPr id="81" name="Picture 15" descr="A close up of a logo&#10;&#10;Description automatically generated">
              <a:extLst>
                <a:ext uri="{FF2B5EF4-FFF2-40B4-BE49-F238E27FC236}">
                  <a16:creationId xmlns:a16="http://schemas.microsoft.com/office/drawing/2014/main" id="{00CC73CC-450F-4296-938D-38AD08E4FC3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88907" y="1558341"/>
              <a:ext cx="1869065" cy="667578"/>
            </a:xfrm>
            <a:prstGeom prst="rect">
              <a:avLst/>
            </a:prstGeom>
            <a:effectLst>
              <a:outerShdw blurRad="63500" sx="102000" sy="102000" algn="ctr" rotWithShape="0">
                <a:prstClr val="black">
                  <a:alpha val="40000"/>
                </a:prstClr>
              </a:outerShdw>
            </a:effectLst>
          </p:spPr>
        </p:pic>
        <p:pic>
          <p:nvPicPr>
            <p:cNvPr id="82" name="Picture 3" descr="A picture containing drawing&#10;&#10;Description automatically generated">
              <a:extLst>
                <a:ext uri="{FF2B5EF4-FFF2-40B4-BE49-F238E27FC236}">
                  <a16:creationId xmlns:a16="http://schemas.microsoft.com/office/drawing/2014/main" id="{C3CA2D6D-3F5B-43A8-A261-7E8C63CF43A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27685" y="3905328"/>
              <a:ext cx="1652488" cy="627430"/>
            </a:xfrm>
            <a:prstGeom prst="rect">
              <a:avLst/>
            </a:prstGeom>
            <a:effectLst>
              <a:outerShdw blurRad="50800" dist="38100" dir="2700000" algn="tl" rotWithShape="0">
                <a:prstClr val="black">
                  <a:alpha val="40000"/>
                </a:prstClr>
              </a:outerShdw>
            </a:effectLst>
          </p:spPr>
        </p:pic>
        <p:pic>
          <p:nvPicPr>
            <p:cNvPr id="83" name="Picture 30" descr="A screenshot of a cell phone&#10;&#10;Description automatically generated">
              <a:extLst>
                <a:ext uri="{FF2B5EF4-FFF2-40B4-BE49-F238E27FC236}">
                  <a16:creationId xmlns:a16="http://schemas.microsoft.com/office/drawing/2014/main" id="{FF8AC034-08F4-4D37-A5A5-39B0C64F2CE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12245" t="32936" r="12883" b="31139"/>
            <a:stretch/>
          </p:blipFill>
          <p:spPr>
            <a:xfrm>
              <a:off x="8465734" y="4785314"/>
              <a:ext cx="1901518" cy="760322"/>
            </a:xfrm>
            <a:prstGeom prst="rect">
              <a:avLst/>
            </a:prstGeom>
            <a:effectLst>
              <a:outerShdw blurRad="63500" sx="102000" sy="102000" algn="ctr" rotWithShape="0">
                <a:prstClr val="black">
                  <a:alpha val="40000"/>
                </a:prstClr>
              </a:outerShdw>
            </a:effectLst>
          </p:spPr>
        </p:pic>
        <p:pic>
          <p:nvPicPr>
            <p:cNvPr id="84" name="Picture 31" descr="A close up of a logo&#10;&#10;Description automatically generated">
              <a:extLst>
                <a:ext uri="{FF2B5EF4-FFF2-40B4-BE49-F238E27FC236}">
                  <a16:creationId xmlns:a16="http://schemas.microsoft.com/office/drawing/2014/main" id="{92815E1A-6D57-4746-A1BF-9D672075BBE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549788" y="3872046"/>
              <a:ext cx="2005387" cy="652471"/>
            </a:xfrm>
            <a:prstGeom prst="rect">
              <a:avLst/>
            </a:prstGeom>
            <a:effectLst>
              <a:outerShdw blurRad="50800" dist="38100" dir="2700000" algn="tl" rotWithShape="0">
                <a:prstClr val="black">
                  <a:alpha val="40000"/>
                </a:prstClr>
              </a:outerShdw>
            </a:effectLst>
          </p:spPr>
        </p:pic>
        <p:pic>
          <p:nvPicPr>
            <p:cNvPr id="85" name="Picture 32" descr="A picture containing fruit, food&#10;&#10;Description automatically generated">
              <a:extLst>
                <a:ext uri="{FF2B5EF4-FFF2-40B4-BE49-F238E27FC236}">
                  <a16:creationId xmlns:a16="http://schemas.microsoft.com/office/drawing/2014/main" id="{3BCFB4D7-87FB-4A55-AE8F-B34E3B2139E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440644" y="4736636"/>
              <a:ext cx="1652491" cy="800189"/>
            </a:xfrm>
            <a:prstGeom prst="rect">
              <a:avLst/>
            </a:prstGeom>
            <a:effectLst>
              <a:outerShdw blurRad="50800" dist="38100" dir="2700000" algn="tl" rotWithShape="0">
                <a:prstClr val="black">
                  <a:alpha val="40000"/>
                </a:prstClr>
              </a:outerShdw>
            </a:effectLst>
          </p:spPr>
        </p:pic>
        <p:pic>
          <p:nvPicPr>
            <p:cNvPr id="86" name="Picture 7" descr="A picture containing drawing&#10;&#10;Description automatically generated">
              <a:extLst>
                <a:ext uri="{FF2B5EF4-FFF2-40B4-BE49-F238E27FC236}">
                  <a16:creationId xmlns:a16="http://schemas.microsoft.com/office/drawing/2014/main" id="{48A23474-0B23-47CF-908C-C54E6BF887F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524947" y="4273101"/>
              <a:ext cx="931111" cy="931111"/>
            </a:xfrm>
            <a:prstGeom prst="rect">
              <a:avLst/>
            </a:prstGeom>
            <a:effectLst>
              <a:outerShdw blurRad="50800" dist="38100" dir="2700000" algn="tl" rotWithShape="0">
                <a:prstClr val="black">
                  <a:alpha val="40000"/>
                </a:prstClr>
              </a:outerShdw>
            </a:effectLst>
          </p:spPr>
        </p:pic>
        <p:pic>
          <p:nvPicPr>
            <p:cNvPr id="87" name="Picture 17" descr="A close up of a logo&#10;&#10;Description automatically generated">
              <a:extLst>
                <a:ext uri="{FF2B5EF4-FFF2-40B4-BE49-F238E27FC236}">
                  <a16:creationId xmlns:a16="http://schemas.microsoft.com/office/drawing/2014/main" id="{85BF90A0-BF61-453E-8B46-744E322B6FD9}"/>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852525" y="4235615"/>
              <a:ext cx="1858711" cy="591227"/>
            </a:xfrm>
            <a:prstGeom prst="rect">
              <a:avLst/>
            </a:prstGeom>
            <a:effectLst>
              <a:outerShdw blurRad="63500" sx="102000" sy="102000" algn="ctr" rotWithShape="0">
                <a:prstClr val="black">
                  <a:alpha val="40000"/>
                </a:prstClr>
              </a:outerShdw>
            </a:effectLst>
          </p:spPr>
        </p:pic>
        <p:pic>
          <p:nvPicPr>
            <p:cNvPr id="88" name="图片 17">
              <a:extLst>
                <a:ext uri="{FF2B5EF4-FFF2-40B4-BE49-F238E27FC236}">
                  <a16:creationId xmlns:a16="http://schemas.microsoft.com/office/drawing/2014/main" id="{7604DC59-2928-4BF1-93D4-AF1DB3F52F9D}"/>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036351" y="3688038"/>
              <a:ext cx="1195745" cy="714336"/>
            </a:xfrm>
            <a:prstGeom prst="rect">
              <a:avLst/>
            </a:prstGeom>
            <a:effectLst>
              <a:outerShdw blurRad="63500" sx="102000" sy="102000" algn="ctr" rotWithShape="0">
                <a:prstClr val="black">
                  <a:alpha val="40000"/>
                </a:prstClr>
              </a:outerShdw>
            </a:effectLst>
          </p:spPr>
        </p:pic>
        <p:pic>
          <p:nvPicPr>
            <p:cNvPr id="89" name="图片 23">
              <a:extLst>
                <a:ext uri="{FF2B5EF4-FFF2-40B4-BE49-F238E27FC236}">
                  <a16:creationId xmlns:a16="http://schemas.microsoft.com/office/drawing/2014/main" id="{72C1120E-B7F6-4E41-8CFD-920FBDE512E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491665" y="2221915"/>
              <a:ext cx="1623036" cy="679564"/>
            </a:xfrm>
            <a:prstGeom prst="rect">
              <a:avLst/>
            </a:prstGeom>
            <a:effectLst>
              <a:outerShdw blurRad="50800" dist="38100" dir="2700000" algn="tl" rotWithShape="0">
                <a:prstClr val="black">
                  <a:alpha val="40000"/>
                </a:prstClr>
              </a:outerShdw>
            </a:effectLst>
          </p:spPr>
        </p:pic>
        <p:pic>
          <p:nvPicPr>
            <p:cNvPr id="90" name="Picture 42" descr="A close up of a logo&#10;&#10;Description automatically generated">
              <a:extLst>
                <a:ext uri="{FF2B5EF4-FFF2-40B4-BE49-F238E27FC236}">
                  <a16:creationId xmlns:a16="http://schemas.microsoft.com/office/drawing/2014/main" id="{16344A40-84BE-407D-9070-691327123ABD}"/>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8213520" y="3047387"/>
              <a:ext cx="1056495" cy="763226"/>
            </a:xfrm>
            <a:prstGeom prst="rect">
              <a:avLst/>
            </a:prstGeom>
            <a:effectLst>
              <a:outerShdw blurRad="63500" sx="102000" sy="102000" algn="ctr" rotWithShape="0">
                <a:prstClr val="black">
                  <a:alpha val="40000"/>
                </a:prstClr>
              </a:outerShdw>
            </a:effectLst>
          </p:spPr>
        </p:pic>
      </p:grpSp>
      <p:sp>
        <p:nvSpPr>
          <p:cNvPr id="91" name="矩形 90">
            <a:extLst>
              <a:ext uri="{FF2B5EF4-FFF2-40B4-BE49-F238E27FC236}">
                <a16:creationId xmlns:a16="http://schemas.microsoft.com/office/drawing/2014/main" id="{0AAF4C5A-1CE3-4009-A4D7-45794909A1BE}"/>
              </a:ext>
            </a:extLst>
          </p:cNvPr>
          <p:cNvSpPr/>
          <p:nvPr/>
        </p:nvSpPr>
        <p:spPr>
          <a:xfrm>
            <a:off x="1636825" y="1486450"/>
            <a:ext cx="9094136" cy="4133514"/>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grpSp>
        <p:nvGrpSpPr>
          <p:cNvPr id="92" name="组合 91">
            <a:extLst>
              <a:ext uri="{FF2B5EF4-FFF2-40B4-BE49-F238E27FC236}">
                <a16:creationId xmlns:a16="http://schemas.microsoft.com/office/drawing/2014/main" id="{0453C07A-23B4-4B60-A6AB-CB921EE9519C}"/>
              </a:ext>
            </a:extLst>
          </p:cNvPr>
          <p:cNvGrpSpPr/>
          <p:nvPr/>
        </p:nvGrpSpPr>
        <p:grpSpPr>
          <a:xfrm>
            <a:off x="890692" y="1154252"/>
            <a:ext cx="10447978" cy="4737932"/>
            <a:chOff x="890692" y="1154252"/>
            <a:chExt cx="10447978" cy="4737932"/>
          </a:xfrm>
        </p:grpSpPr>
        <p:grpSp>
          <p:nvGrpSpPr>
            <p:cNvPr id="93" name="Group 38">
              <a:extLst>
                <a:ext uri="{FF2B5EF4-FFF2-40B4-BE49-F238E27FC236}">
                  <a16:creationId xmlns:a16="http://schemas.microsoft.com/office/drawing/2014/main" id="{B1B315EA-85E5-4959-847B-11EB622FB060}"/>
                </a:ext>
              </a:extLst>
            </p:cNvPr>
            <p:cNvGrpSpPr/>
            <p:nvPr/>
          </p:nvGrpSpPr>
          <p:grpSpPr>
            <a:xfrm>
              <a:off x="890692" y="1154252"/>
              <a:ext cx="10447978" cy="4737932"/>
              <a:chOff x="871564" y="981227"/>
              <a:chExt cx="10447978" cy="4737932"/>
            </a:xfrm>
          </p:grpSpPr>
          <p:grpSp>
            <p:nvGrpSpPr>
              <p:cNvPr id="97" name="Group 39">
                <a:extLst>
                  <a:ext uri="{FF2B5EF4-FFF2-40B4-BE49-F238E27FC236}">
                    <a16:creationId xmlns:a16="http://schemas.microsoft.com/office/drawing/2014/main" id="{82036FD7-5612-49D6-9DB1-231D6C3D1FCA}"/>
                  </a:ext>
                </a:extLst>
              </p:cNvPr>
              <p:cNvGrpSpPr/>
              <p:nvPr/>
            </p:nvGrpSpPr>
            <p:grpSpPr>
              <a:xfrm>
                <a:off x="5273885" y="3166239"/>
                <a:ext cx="6045657" cy="2552920"/>
                <a:chOff x="5273885" y="3166239"/>
                <a:chExt cx="6045657" cy="2552920"/>
              </a:xfrm>
            </p:grpSpPr>
            <p:sp>
              <p:nvSpPr>
                <p:cNvPr id="100" name="Rectangle 43">
                  <a:extLst>
                    <a:ext uri="{FF2B5EF4-FFF2-40B4-BE49-F238E27FC236}">
                      <a16:creationId xmlns:a16="http://schemas.microsoft.com/office/drawing/2014/main" id="{7CA7AFE7-8F59-4B53-84D6-A3E5327338E3}"/>
                    </a:ext>
                  </a:extLst>
                </p:cNvPr>
                <p:cNvSpPr/>
                <p:nvPr/>
              </p:nvSpPr>
              <p:spPr>
                <a:xfrm>
                  <a:off x="5273885" y="5235065"/>
                  <a:ext cx="1540410" cy="484094"/>
                </a:xfrm>
                <a:prstGeom prst="rect">
                  <a:avLst/>
                </a:prstGeom>
                <a:ln w="38100">
                  <a:noFill/>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rgbClr val="717171"/>
                      </a:solidFill>
                      <a:latin typeface="微软雅黑" panose="020B0503020204020204" pitchFamily="34" charset="-122"/>
                    </a:rPr>
                    <a:t>强调自我</a:t>
                  </a:r>
                  <a:endParaRPr lang="en-US" altLang="zh-CN" sz="1400" b="1" dirty="0">
                    <a:solidFill>
                      <a:srgbClr val="717171"/>
                    </a:solidFill>
                    <a:latin typeface="微软雅黑" panose="020B0503020204020204" pitchFamily="34" charset="-122"/>
                  </a:endParaRPr>
                </a:p>
              </p:txBody>
            </p:sp>
            <p:sp>
              <p:nvSpPr>
                <p:cNvPr id="101" name="Rectangle 44">
                  <a:extLst>
                    <a:ext uri="{FF2B5EF4-FFF2-40B4-BE49-F238E27FC236}">
                      <a16:creationId xmlns:a16="http://schemas.microsoft.com/office/drawing/2014/main" id="{DE216FED-50E1-48C9-B5E4-D2D7A27E5DEF}"/>
                    </a:ext>
                  </a:extLst>
                </p:cNvPr>
                <p:cNvSpPr/>
                <p:nvPr/>
              </p:nvSpPr>
              <p:spPr>
                <a:xfrm>
                  <a:off x="9779132" y="3166239"/>
                  <a:ext cx="1540410" cy="484094"/>
                </a:xfrm>
                <a:prstGeom prst="rect">
                  <a:avLst/>
                </a:prstGeom>
                <a:ln w="38100">
                  <a:noFill/>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rgbClr val="717171"/>
                      </a:solidFill>
                      <a:latin typeface="微软雅黑" panose="020B0503020204020204" pitchFamily="34" charset="-122"/>
                    </a:rPr>
                    <a:t>实施</a:t>
                  </a:r>
                  <a:r>
                    <a:rPr lang="ja-JP" altLang="en-US" sz="1400" b="1" dirty="0">
                      <a:solidFill>
                        <a:srgbClr val="717171"/>
                      </a:solidFill>
                      <a:latin typeface="微软雅黑" panose="020B0503020204020204" pitchFamily="34" charset="-122"/>
                    </a:rPr>
                    <a:t>者</a:t>
                  </a:r>
                  <a:endParaRPr lang="en-US" altLang="zh-CN" sz="1400" b="1" dirty="0">
                    <a:solidFill>
                      <a:srgbClr val="717171"/>
                    </a:solidFill>
                    <a:latin typeface="微软雅黑" panose="020B0503020204020204" pitchFamily="34" charset="-122"/>
                  </a:endParaRPr>
                </a:p>
              </p:txBody>
            </p:sp>
          </p:grpSp>
          <p:sp>
            <p:nvSpPr>
              <p:cNvPr id="98" name="Rectangle 40">
                <a:extLst>
                  <a:ext uri="{FF2B5EF4-FFF2-40B4-BE49-F238E27FC236}">
                    <a16:creationId xmlns:a16="http://schemas.microsoft.com/office/drawing/2014/main" id="{44678481-28AC-4AB4-9475-FC00F62E0046}"/>
                  </a:ext>
                </a:extLst>
              </p:cNvPr>
              <p:cNvSpPr/>
              <p:nvPr/>
            </p:nvSpPr>
            <p:spPr>
              <a:xfrm>
                <a:off x="871564" y="3184201"/>
                <a:ext cx="1540410" cy="484094"/>
              </a:xfrm>
              <a:prstGeom prst="rect">
                <a:avLst/>
              </a:prstGeom>
              <a:ln w="38100">
                <a:noFill/>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rgbClr val="717171"/>
                    </a:solidFill>
                    <a:latin typeface="微软雅黑" panose="020B0503020204020204" pitchFamily="34" charset="-122"/>
                  </a:rPr>
                  <a:t>倡导</a:t>
                </a:r>
                <a:r>
                  <a:rPr lang="ja-JP" altLang="en-US" sz="1400" b="1" dirty="0">
                    <a:solidFill>
                      <a:srgbClr val="717171"/>
                    </a:solidFill>
                    <a:latin typeface="微软雅黑" panose="020B0503020204020204" pitchFamily="34" charset="-122"/>
                  </a:rPr>
                  <a:t>者</a:t>
                </a:r>
                <a:endParaRPr lang="en-US" altLang="zh-CN" sz="1400" b="1" dirty="0">
                  <a:solidFill>
                    <a:srgbClr val="717171"/>
                  </a:solidFill>
                  <a:latin typeface="微软雅黑" panose="020B0503020204020204" pitchFamily="34" charset="-122"/>
                </a:endParaRPr>
              </a:p>
            </p:txBody>
          </p:sp>
          <p:sp>
            <p:nvSpPr>
              <p:cNvPr id="99" name="Rectangle 41">
                <a:extLst>
                  <a:ext uri="{FF2B5EF4-FFF2-40B4-BE49-F238E27FC236}">
                    <a16:creationId xmlns:a16="http://schemas.microsoft.com/office/drawing/2014/main" id="{BB7999D3-2B53-4584-9608-4BC9BE92F2AC}"/>
                  </a:ext>
                </a:extLst>
              </p:cNvPr>
              <p:cNvSpPr/>
              <p:nvPr/>
            </p:nvSpPr>
            <p:spPr>
              <a:xfrm>
                <a:off x="5306667" y="981227"/>
                <a:ext cx="1540410" cy="484094"/>
              </a:xfrm>
              <a:prstGeom prst="rect">
                <a:avLst/>
              </a:prstGeom>
              <a:ln w="38100">
                <a:noFill/>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b="1" dirty="0">
                    <a:solidFill>
                      <a:srgbClr val="717171"/>
                    </a:solidFill>
                    <a:latin typeface="微软雅黑" panose="020B0503020204020204" pitchFamily="34" charset="-122"/>
                  </a:rPr>
                  <a:t>携手同行</a:t>
                </a:r>
                <a:endParaRPr lang="en-US" altLang="zh-CN" sz="1400" b="1" dirty="0">
                  <a:solidFill>
                    <a:srgbClr val="717171"/>
                  </a:solidFill>
                  <a:latin typeface="微软雅黑" panose="020B0503020204020204" pitchFamily="34" charset="-122"/>
                </a:endParaRPr>
              </a:p>
            </p:txBody>
          </p:sp>
        </p:grpSp>
        <p:grpSp>
          <p:nvGrpSpPr>
            <p:cNvPr id="94" name="组合 93">
              <a:extLst>
                <a:ext uri="{FF2B5EF4-FFF2-40B4-BE49-F238E27FC236}">
                  <a16:creationId xmlns:a16="http://schemas.microsoft.com/office/drawing/2014/main" id="{CA65CBFC-5BEA-478F-A3C2-CEDE5C9F4F72}"/>
                </a:ext>
              </a:extLst>
            </p:cNvPr>
            <p:cNvGrpSpPr/>
            <p:nvPr/>
          </p:nvGrpSpPr>
          <p:grpSpPr>
            <a:xfrm>
              <a:off x="2347305" y="1660368"/>
              <a:ext cx="7431827" cy="3711182"/>
              <a:chOff x="2347305" y="1570935"/>
              <a:chExt cx="7431827" cy="3962241"/>
            </a:xfrm>
          </p:grpSpPr>
          <p:cxnSp>
            <p:nvCxnSpPr>
              <p:cNvPr id="95" name="Straight Arrow Connector 6">
                <a:extLst>
                  <a:ext uri="{FF2B5EF4-FFF2-40B4-BE49-F238E27FC236}">
                    <a16:creationId xmlns:a16="http://schemas.microsoft.com/office/drawing/2014/main" id="{8213E5DA-680A-4B4B-9E0C-F9E8FFEF63E8}"/>
                  </a:ext>
                </a:extLst>
              </p:cNvPr>
              <p:cNvCxnSpPr/>
              <p:nvPr/>
            </p:nvCxnSpPr>
            <p:spPr>
              <a:xfrm>
                <a:off x="2347305" y="3687316"/>
                <a:ext cx="7431827" cy="0"/>
              </a:xfrm>
              <a:prstGeom prst="straightConnector1">
                <a:avLst/>
              </a:prstGeom>
              <a:ln w="28575">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21">
                <a:extLst>
                  <a:ext uri="{FF2B5EF4-FFF2-40B4-BE49-F238E27FC236}">
                    <a16:creationId xmlns:a16="http://schemas.microsoft.com/office/drawing/2014/main" id="{3984B579-C8D2-4F7A-9D52-ECA4122E88A4}"/>
                  </a:ext>
                </a:extLst>
              </p:cNvPr>
              <p:cNvCxnSpPr/>
              <p:nvPr/>
            </p:nvCxnSpPr>
            <p:spPr>
              <a:xfrm>
                <a:off x="6063219" y="1570935"/>
                <a:ext cx="0" cy="3962241"/>
              </a:xfrm>
              <a:prstGeom prst="straightConnector1">
                <a:avLst/>
              </a:prstGeom>
              <a:ln w="28575">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组合 45">
            <a:extLst>
              <a:ext uri="{FF2B5EF4-FFF2-40B4-BE49-F238E27FC236}">
                <a16:creationId xmlns:a16="http://schemas.microsoft.com/office/drawing/2014/main" id="{1476B901-5E07-4A81-821E-3ED08AE1E5D3}"/>
              </a:ext>
            </a:extLst>
          </p:cNvPr>
          <p:cNvGrpSpPr/>
          <p:nvPr/>
        </p:nvGrpSpPr>
        <p:grpSpPr>
          <a:xfrm>
            <a:off x="2488101" y="1750644"/>
            <a:ext cx="5977633" cy="2841391"/>
            <a:chOff x="2488101" y="1750644"/>
            <a:chExt cx="5977633" cy="2841391"/>
          </a:xfrm>
        </p:grpSpPr>
        <p:sp>
          <p:nvSpPr>
            <p:cNvPr id="47" name="矩形: 圆角 40">
              <a:extLst>
                <a:ext uri="{FF2B5EF4-FFF2-40B4-BE49-F238E27FC236}">
                  <a16:creationId xmlns:a16="http://schemas.microsoft.com/office/drawing/2014/main" id="{A924A211-C44D-4AB7-8E6F-D00C96EF4789}"/>
                </a:ext>
              </a:extLst>
            </p:cNvPr>
            <p:cNvSpPr/>
            <p:nvPr/>
          </p:nvSpPr>
          <p:spPr>
            <a:xfrm>
              <a:off x="6830720" y="3444818"/>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有趣新鲜</a:t>
              </a:r>
            </a:p>
          </p:txBody>
        </p:sp>
        <p:sp>
          <p:nvSpPr>
            <p:cNvPr id="48" name="矩形: 圆角 40">
              <a:extLst>
                <a:ext uri="{FF2B5EF4-FFF2-40B4-BE49-F238E27FC236}">
                  <a16:creationId xmlns:a16="http://schemas.microsoft.com/office/drawing/2014/main" id="{90598314-2B1A-48AA-A103-E5C9111D6BE8}"/>
                </a:ext>
              </a:extLst>
            </p:cNvPr>
            <p:cNvSpPr/>
            <p:nvPr/>
          </p:nvSpPr>
          <p:spPr>
            <a:xfrm>
              <a:off x="6695929" y="4222703"/>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专业靠谱</a:t>
              </a:r>
            </a:p>
          </p:txBody>
        </p:sp>
        <p:sp>
          <p:nvSpPr>
            <p:cNvPr id="49" name="矩形: 圆角 40">
              <a:extLst>
                <a:ext uri="{FF2B5EF4-FFF2-40B4-BE49-F238E27FC236}">
                  <a16:creationId xmlns:a16="http://schemas.microsoft.com/office/drawing/2014/main" id="{18642377-60C9-47BF-92E3-183BD629CBB2}"/>
                </a:ext>
              </a:extLst>
            </p:cNvPr>
            <p:cNvSpPr/>
            <p:nvPr/>
          </p:nvSpPr>
          <p:spPr>
            <a:xfrm>
              <a:off x="5609839" y="2131468"/>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友善亲切</a:t>
              </a:r>
            </a:p>
          </p:txBody>
        </p:sp>
        <p:sp>
          <p:nvSpPr>
            <p:cNvPr id="50" name="矩形: 圆角 40">
              <a:extLst>
                <a:ext uri="{FF2B5EF4-FFF2-40B4-BE49-F238E27FC236}">
                  <a16:creationId xmlns:a16="http://schemas.microsoft.com/office/drawing/2014/main" id="{7C5AE80E-366B-4BD1-8486-59A02D1EA156}"/>
                </a:ext>
              </a:extLst>
            </p:cNvPr>
            <p:cNvSpPr/>
            <p:nvPr/>
          </p:nvSpPr>
          <p:spPr>
            <a:xfrm>
              <a:off x="4221658" y="3479187"/>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创新启发</a:t>
              </a:r>
            </a:p>
          </p:txBody>
        </p:sp>
        <p:sp>
          <p:nvSpPr>
            <p:cNvPr id="51" name="矩形: 圆角 40">
              <a:extLst>
                <a:ext uri="{FF2B5EF4-FFF2-40B4-BE49-F238E27FC236}">
                  <a16:creationId xmlns:a16="http://schemas.microsoft.com/office/drawing/2014/main" id="{C2E670AF-F983-416E-8689-75842A2D1A72}"/>
                </a:ext>
              </a:extLst>
            </p:cNvPr>
            <p:cNvSpPr/>
            <p:nvPr/>
          </p:nvSpPr>
          <p:spPr>
            <a:xfrm>
              <a:off x="3099972" y="2954703"/>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人文关怀</a:t>
              </a:r>
            </a:p>
          </p:txBody>
        </p:sp>
        <p:sp>
          <p:nvSpPr>
            <p:cNvPr id="52" name="矩形: 圆角 40">
              <a:extLst>
                <a:ext uri="{FF2B5EF4-FFF2-40B4-BE49-F238E27FC236}">
                  <a16:creationId xmlns:a16="http://schemas.microsoft.com/office/drawing/2014/main" id="{210C8A69-8A44-472F-AE7C-D495D44BC0B8}"/>
                </a:ext>
              </a:extLst>
            </p:cNvPr>
            <p:cNvSpPr/>
            <p:nvPr/>
          </p:nvSpPr>
          <p:spPr>
            <a:xfrm>
              <a:off x="2488101" y="2037249"/>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赋能</a:t>
              </a:r>
            </a:p>
          </p:txBody>
        </p:sp>
        <p:sp>
          <p:nvSpPr>
            <p:cNvPr id="53" name="矩形: 圆角 40">
              <a:extLst>
                <a:ext uri="{FF2B5EF4-FFF2-40B4-BE49-F238E27FC236}">
                  <a16:creationId xmlns:a16="http://schemas.microsoft.com/office/drawing/2014/main" id="{B66CE13F-85A1-423A-A7A0-A06AC1376642}"/>
                </a:ext>
              </a:extLst>
            </p:cNvPr>
            <p:cNvSpPr/>
            <p:nvPr/>
          </p:nvSpPr>
          <p:spPr>
            <a:xfrm>
              <a:off x="7154873" y="1750644"/>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898D8"/>
                  </a:solidFill>
                </a:rPr>
                <a:t>平等共创</a:t>
              </a:r>
            </a:p>
          </p:txBody>
        </p:sp>
        <p:sp>
          <p:nvSpPr>
            <p:cNvPr id="54" name="矩形: 圆角 40">
              <a:extLst>
                <a:ext uri="{FF2B5EF4-FFF2-40B4-BE49-F238E27FC236}">
                  <a16:creationId xmlns:a16="http://schemas.microsoft.com/office/drawing/2014/main" id="{050BB829-5290-4A8B-ACDE-43D4902C6BFD}"/>
                </a:ext>
              </a:extLst>
            </p:cNvPr>
            <p:cNvSpPr/>
            <p:nvPr/>
          </p:nvSpPr>
          <p:spPr>
            <a:xfrm>
              <a:off x="5693899" y="3979859"/>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行业领先</a:t>
              </a:r>
              <a:endParaRPr lang="ja-JP" altLang="en-US" sz="1400" b="1" dirty="0">
                <a:solidFill>
                  <a:srgbClr val="2898D8"/>
                </a:solidFill>
              </a:endParaRPr>
            </a:p>
          </p:txBody>
        </p:sp>
        <p:sp>
          <p:nvSpPr>
            <p:cNvPr id="55" name="矩形: 圆角 40">
              <a:extLst>
                <a:ext uri="{FF2B5EF4-FFF2-40B4-BE49-F238E27FC236}">
                  <a16:creationId xmlns:a16="http://schemas.microsoft.com/office/drawing/2014/main" id="{B9AAF76A-D8D2-40AF-AFCB-3BC98F219AD1}"/>
                </a:ext>
              </a:extLst>
            </p:cNvPr>
            <p:cNvSpPr/>
            <p:nvPr/>
          </p:nvSpPr>
          <p:spPr>
            <a:xfrm>
              <a:off x="3931095" y="1770409"/>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自然体验</a:t>
              </a:r>
              <a:endParaRPr lang="ja-JP" altLang="en-US" sz="1400" b="1" dirty="0">
                <a:solidFill>
                  <a:srgbClr val="2898D8"/>
                </a:solidFill>
              </a:endParaRPr>
            </a:p>
          </p:txBody>
        </p:sp>
        <p:sp>
          <p:nvSpPr>
            <p:cNvPr id="56" name="矩形: 圆角 40">
              <a:extLst>
                <a:ext uri="{FF2B5EF4-FFF2-40B4-BE49-F238E27FC236}">
                  <a16:creationId xmlns:a16="http://schemas.microsoft.com/office/drawing/2014/main" id="{168C261B-890E-436B-9CB0-BAC3970FEAA6}"/>
                </a:ext>
              </a:extLst>
            </p:cNvPr>
            <p:cNvSpPr/>
            <p:nvPr/>
          </p:nvSpPr>
          <p:spPr>
            <a:xfrm>
              <a:off x="4360341" y="2442337"/>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愉悦体验</a:t>
              </a:r>
              <a:endParaRPr lang="ja-JP" altLang="en-US" sz="1400" b="1" dirty="0">
                <a:solidFill>
                  <a:srgbClr val="2898D8"/>
                </a:solidFill>
              </a:endParaRPr>
            </a:p>
          </p:txBody>
        </p:sp>
        <p:sp>
          <p:nvSpPr>
            <p:cNvPr id="57" name="矩形: 圆角 40">
              <a:extLst>
                <a:ext uri="{FF2B5EF4-FFF2-40B4-BE49-F238E27FC236}">
                  <a16:creationId xmlns:a16="http://schemas.microsoft.com/office/drawing/2014/main" id="{358FC6A2-B782-451E-8364-B3E2C36EBDB0}"/>
                </a:ext>
              </a:extLst>
            </p:cNvPr>
            <p:cNvSpPr/>
            <p:nvPr/>
          </p:nvSpPr>
          <p:spPr>
            <a:xfrm>
              <a:off x="6220103" y="2634086"/>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意义感</a:t>
              </a:r>
              <a:endParaRPr lang="ja-JP" altLang="en-US" sz="1400" b="1" dirty="0">
                <a:solidFill>
                  <a:srgbClr val="2898D8"/>
                </a:solidFill>
              </a:endParaRPr>
            </a:p>
          </p:txBody>
        </p:sp>
        <p:sp>
          <p:nvSpPr>
            <p:cNvPr id="58" name="矩形: 圆角 40">
              <a:extLst>
                <a:ext uri="{FF2B5EF4-FFF2-40B4-BE49-F238E27FC236}">
                  <a16:creationId xmlns:a16="http://schemas.microsoft.com/office/drawing/2014/main" id="{F2CF9E74-CF82-4EEE-9B89-3CC27A4117CA}"/>
                </a:ext>
              </a:extLst>
            </p:cNvPr>
            <p:cNvSpPr/>
            <p:nvPr/>
          </p:nvSpPr>
          <p:spPr>
            <a:xfrm>
              <a:off x="5524947" y="3101925"/>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价值感</a:t>
              </a:r>
              <a:endParaRPr lang="ja-JP" altLang="en-US" sz="1400" b="1" dirty="0">
                <a:solidFill>
                  <a:srgbClr val="2898D8"/>
                </a:solidFill>
              </a:endParaRPr>
            </a:p>
          </p:txBody>
        </p:sp>
        <p:sp>
          <p:nvSpPr>
            <p:cNvPr id="59" name="矩形: 圆角 40">
              <a:extLst>
                <a:ext uri="{FF2B5EF4-FFF2-40B4-BE49-F238E27FC236}">
                  <a16:creationId xmlns:a16="http://schemas.microsoft.com/office/drawing/2014/main" id="{C11DD43C-8074-4A13-9395-401CC481AA17}"/>
                </a:ext>
              </a:extLst>
            </p:cNvPr>
            <p:cNvSpPr/>
            <p:nvPr/>
          </p:nvSpPr>
          <p:spPr>
            <a:xfrm>
              <a:off x="5020658" y="2777657"/>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认同感</a:t>
              </a:r>
              <a:endParaRPr lang="ja-JP" altLang="en-US" sz="1400" b="1" dirty="0">
                <a:solidFill>
                  <a:srgbClr val="2898D8"/>
                </a:solidFill>
              </a:endParaRPr>
            </a:p>
          </p:txBody>
        </p:sp>
        <p:sp>
          <p:nvSpPr>
            <p:cNvPr id="60" name="矩形: 圆角 59">
              <a:extLst>
                <a:ext uri="{FF2B5EF4-FFF2-40B4-BE49-F238E27FC236}">
                  <a16:creationId xmlns:a16="http://schemas.microsoft.com/office/drawing/2014/main" id="{4A1EA1CA-CFAD-4B9A-B0D5-DE6FD3D16C87}"/>
                </a:ext>
              </a:extLst>
            </p:cNvPr>
            <p:cNvSpPr/>
            <p:nvPr/>
          </p:nvSpPr>
          <p:spPr>
            <a:xfrm>
              <a:off x="7349734" y="2399015"/>
              <a:ext cx="1116000" cy="369332"/>
            </a:xfrm>
            <a:prstGeom prst="roundRect">
              <a:avLst/>
            </a:prstGeom>
            <a:solidFill>
              <a:srgbClr val="D4EAF7">
                <a:alpha val="8313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轻松氛围</a:t>
              </a:r>
              <a:endParaRPr lang="ja-JP" altLang="en-US" sz="1400" b="1" dirty="0">
                <a:solidFill>
                  <a:srgbClr val="2898D8"/>
                </a:solidFill>
              </a:endParaRPr>
            </a:p>
          </p:txBody>
        </p:sp>
      </p:grpSp>
      <p:sp>
        <p:nvSpPr>
          <p:cNvPr id="102" name="Oval 95">
            <a:extLst>
              <a:ext uri="{FF2B5EF4-FFF2-40B4-BE49-F238E27FC236}">
                <a16:creationId xmlns:a16="http://schemas.microsoft.com/office/drawing/2014/main" id="{738E225E-5BE8-45FF-98EB-5BF89E717A91}"/>
              </a:ext>
            </a:extLst>
          </p:cNvPr>
          <p:cNvSpPr/>
          <p:nvPr/>
        </p:nvSpPr>
        <p:spPr>
          <a:xfrm>
            <a:off x="3986644" y="1753280"/>
            <a:ext cx="1717869" cy="1717869"/>
          </a:xfrm>
          <a:prstGeom prst="ellipse">
            <a:avLst/>
          </a:prstGeom>
          <a:solidFill>
            <a:srgbClr val="F2F2F2">
              <a:alpha val="56863"/>
            </a:srgbClr>
          </a:solid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chemeClr val="bg1">
                    <a:lumMod val="50000"/>
                  </a:schemeClr>
                </a:solidFill>
                <a:latin typeface="Microsoft YaHei" panose="020B0503020204020204" pitchFamily="34" charset="-122"/>
                <a:ea typeface="Microsoft YaHei" panose="020B0503020204020204" pitchFamily="34" charset="-122"/>
              </a:rPr>
              <a:t>品牌定位方向一</a:t>
            </a:r>
            <a:endParaRPr lang="en-US" altLang="zh-CN"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103" name="Oval 95">
            <a:extLst>
              <a:ext uri="{FF2B5EF4-FFF2-40B4-BE49-F238E27FC236}">
                <a16:creationId xmlns:a16="http://schemas.microsoft.com/office/drawing/2014/main" id="{8A20D3AB-12DF-4249-BD33-5D4673AF5C6A}"/>
              </a:ext>
            </a:extLst>
          </p:cNvPr>
          <p:cNvSpPr/>
          <p:nvPr/>
        </p:nvSpPr>
        <p:spPr>
          <a:xfrm>
            <a:off x="6322107" y="1319799"/>
            <a:ext cx="1717869" cy="1717869"/>
          </a:xfrm>
          <a:prstGeom prst="ellipse">
            <a:avLst/>
          </a:prstGeom>
          <a:solidFill>
            <a:schemeClr val="accent1">
              <a:lumMod val="20000"/>
              <a:lumOff val="80000"/>
            </a:schemeClr>
          </a:solid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chemeClr val="tx2"/>
                </a:solidFill>
                <a:latin typeface="Microsoft YaHei" panose="020B0503020204020204" pitchFamily="34" charset="-122"/>
                <a:ea typeface="Microsoft YaHei" panose="020B0503020204020204" pitchFamily="34" charset="-122"/>
              </a:rPr>
              <a:t>品牌定位方向二</a:t>
            </a:r>
            <a:endParaRPr lang="en-US" b="1" dirty="0">
              <a:solidFill>
                <a:schemeClr val="tx2"/>
              </a:solidFill>
              <a:latin typeface="Microsoft YaHei" panose="020B0503020204020204" pitchFamily="34" charset="-122"/>
              <a:ea typeface="Microsoft YaHei" panose="020B0503020204020204" pitchFamily="34" charset="-122"/>
            </a:endParaRPr>
          </a:p>
        </p:txBody>
      </p:sp>
      <p:sp>
        <p:nvSpPr>
          <p:cNvPr id="104" name="Oval 95">
            <a:extLst>
              <a:ext uri="{FF2B5EF4-FFF2-40B4-BE49-F238E27FC236}">
                <a16:creationId xmlns:a16="http://schemas.microsoft.com/office/drawing/2014/main" id="{C5AD352F-FDEC-47E9-8794-D996FAD053D0}"/>
              </a:ext>
            </a:extLst>
          </p:cNvPr>
          <p:cNvSpPr/>
          <p:nvPr/>
        </p:nvSpPr>
        <p:spPr>
          <a:xfrm>
            <a:off x="6343256" y="3569764"/>
            <a:ext cx="1717869" cy="1717869"/>
          </a:xfrm>
          <a:prstGeom prst="ellipse">
            <a:avLst/>
          </a:prstGeom>
          <a:solidFill>
            <a:srgbClr val="F2F2F2">
              <a:alpha val="56863"/>
            </a:srgbClr>
          </a:solid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chemeClr val="bg1">
                    <a:lumMod val="50000"/>
                  </a:schemeClr>
                </a:solidFill>
                <a:latin typeface="Microsoft YaHei" panose="020B0503020204020204" pitchFamily="34" charset="-122"/>
                <a:ea typeface="Microsoft YaHei" panose="020B0503020204020204" pitchFamily="34" charset="-122"/>
              </a:rPr>
              <a:t>品牌定位方向三</a:t>
            </a:r>
            <a:endParaRPr lang="en-US" altLang="zh-CN"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5" name="标题 4">
            <a:extLst>
              <a:ext uri="{FF2B5EF4-FFF2-40B4-BE49-F238E27FC236}">
                <a16:creationId xmlns:a16="http://schemas.microsoft.com/office/drawing/2014/main" id="{0CAFCDE4-5BFE-4231-966A-86FE2DD968AE}"/>
              </a:ext>
            </a:extLst>
          </p:cNvPr>
          <p:cNvSpPr>
            <a:spLocks noGrp="1"/>
          </p:cNvSpPr>
          <p:nvPr>
            <p:ph type="title"/>
          </p:nvPr>
        </p:nvSpPr>
        <p:spPr>
          <a:xfrm>
            <a:off x="601433" y="438604"/>
            <a:ext cx="11039187" cy="460800"/>
          </a:xfrm>
        </p:spPr>
        <p:txBody>
          <a:bodyPr>
            <a:noAutofit/>
          </a:bodyPr>
          <a:lstStyle/>
          <a:p>
            <a:r>
              <a:rPr lang="zh-CN" altLang="en-US" dirty="0"/>
              <a:t>品牌定位回顾，明确了品牌信仰、形象关键词、组织优势、利益点、</a:t>
            </a:r>
            <a:r>
              <a:rPr lang="en-US" altLang="zh-CN" dirty="0"/>
              <a:t>Big idea</a:t>
            </a:r>
            <a:r>
              <a:rPr lang="zh-CN" altLang="en-US" dirty="0"/>
              <a:t>等</a:t>
            </a:r>
            <a:endParaRPr lang="ca-ES" dirty="0"/>
          </a:p>
        </p:txBody>
      </p:sp>
      <p:sp>
        <p:nvSpPr>
          <p:cNvPr id="6" name="Speech Bubble: Rectangle 5">
            <a:extLst>
              <a:ext uri="{FF2B5EF4-FFF2-40B4-BE49-F238E27FC236}">
                <a16:creationId xmlns:a16="http://schemas.microsoft.com/office/drawing/2014/main" id="{0846DC54-5F28-4EC5-93D3-2127BA3E8554}"/>
              </a:ext>
            </a:extLst>
          </p:cNvPr>
          <p:cNvSpPr/>
          <p:nvPr/>
        </p:nvSpPr>
        <p:spPr>
          <a:xfrm>
            <a:off x="8465734" y="1222369"/>
            <a:ext cx="3373841" cy="2148060"/>
          </a:xfrm>
          <a:prstGeom prst="wedgeRectCallout">
            <a:avLst>
              <a:gd name="adj1" fmla="val -74732"/>
              <a:gd name="adj2" fmla="val 7761"/>
            </a:avLst>
          </a:prstGeom>
          <a:solidFill>
            <a:schemeClr val="accent1">
              <a:lumMod val="20000"/>
              <a:lumOff val="80000"/>
            </a:schemeClr>
          </a:solid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marL="342900" indent="-342900">
              <a:spcBef>
                <a:spcPts val="1000"/>
              </a:spcBef>
              <a:buSzPct val="100000"/>
              <a:buFont typeface="+mj-lt"/>
              <a:buChar char="•"/>
            </a:pPr>
            <a:r>
              <a:rPr lang="zh-CN" altLang="en-US" sz="1400" b="1" dirty="0">
                <a:solidFill>
                  <a:schemeClr val="tx2"/>
                </a:solidFill>
                <a:sym typeface="+mn-lt"/>
              </a:rPr>
              <a:t>携手同行：</a:t>
            </a:r>
            <a:r>
              <a:rPr lang="zh-CN" altLang="en-US" sz="1400" dirty="0">
                <a:solidFill>
                  <a:schemeClr val="tx2"/>
                </a:solidFill>
                <a:sym typeface="+mn-lt"/>
              </a:rPr>
              <a:t>千岛湖水基金与流域民众、政府及公益机构携手同行、共同护水</a:t>
            </a:r>
            <a:endParaRPr lang="en-US" altLang="zh-CN" sz="1400" dirty="0">
              <a:solidFill>
                <a:schemeClr val="tx2"/>
              </a:solidFill>
              <a:sym typeface="+mn-lt"/>
            </a:endParaRPr>
          </a:p>
          <a:p>
            <a:pPr marL="540000" lvl="1" indent="-216000">
              <a:spcBef>
                <a:spcPts val="500"/>
              </a:spcBef>
              <a:buSzPct val="100000"/>
              <a:buFont typeface="+mj-lt"/>
              <a:buChar char="•"/>
            </a:pPr>
            <a:r>
              <a:rPr lang="zh-CN" altLang="en-US" sz="1400" dirty="0">
                <a:solidFill>
                  <a:schemeClr val="tx2"/>
                </a:solidFill>
                <a:sym typeface="+mn-lt"/>
              </a:rPr>
              <a:t>开发护水宝，激励更流域民众参与和获益</a:t>
            </a:r>
            <a:endParaRPr lang="en-US" altLang="zh-CN" sz="1400" dirty="0">
              <a:solidFill>
                <a:schemeClr val="tx2"/>
              </a:solidFill>
              <a:sym typeface="+mn-lt"/>
            </a:endParaRPr>
          </a:p>
          <a:p>
            <a:pPr marL="540000" lvl="1" indent="-216000">
              <a:spcBef>
                <a:spcPts val="500"/>
              </a:spcBef>
              <a:buSzPct val="100000"/>
              <a:buFont typeface="+mj-lt"/>
              <a:buChar char="•"/>
            </a:pPr>
            <a:r>
              <a:rPr lang="zh-CN" altLang="en-US" sz="1400" dirty="0">
                <a:solidFill>
                  <a:schemeClr val="tx2"/>
                </a:solidFill>
                <a:sym typeface="+mn-lt"/>
              </a:rPr>
              <a:t>希望影响政府，让下游的受益者付费</a:t>
            </a:r>
            <a:endParaRPr lang="en-US" altLang="zh-CN" sz="1400" dirty="0">
              <a:solidFill>
                <a:schemeClr val="tx2"/>
              </a:solidFill>
              <a:sym typeface="+mn-lt"/>
            </a:endParaRPr>
          </a:p>
          <a:p>
            <a:pPr marL="342900" indent="-342900">
              <a:spcBef>
                <a:spcPts val="1000"/>
              </a:spcBef>
              <a:buSzPct val="100000"/>
              <a:buFont typeface="+mj-lt"/>
              <a:buChar char="•"/>
            </a:pPr>
            <a:r>
              <a:rPr lang="zh-CN" altLang="en-US" sz="1400" b="1" dirty="0">
                <a:solidFill>
                  <a:schemeClr val="tx2"/>
                </a:solidFill>
                <a:sym typeface="+mn-lt"/>
              </a:rPr>
              <a:t>实施者：</a:t>
            </a:r>
            <a:r>
              <a:rPr lang="zh-CN" altLang="en-US" sz="1400" dirty="0">
                <a:solidFill>
                  <a:schemeClr val="tx2"/>
                </a:solidFill>
                <a:sym typeface="+mn-lt"/>
              </a:rPr>
              <a:t>千岛湖水基金是身体力行的环保实施者，有明确的环保目标</a:t>
            </a:r>
            <a:endParaRPr lang="en-US" sz="1400" dirty="0">
              <a:solidFill>
                <a:schemeClr val="tx2"/>
              </a:solidFill>
              <a:sym typeface="+mn-lt"/>
            </a:endParaRPr>
          </a:p>
        </p:txBody>
      </p:sp>
    </p:spTree>
    <p:extLst>
      <p:ext uri="{BB962C8B-B14F-4D97-AF65-F5344CB8AC3E}">
        <p14:creationId xmlns:p14="http://schemas.microsoft.com/office/powerpoint/2010/main" val="30858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4091FAE8-0891-427E-B7AE-B561530CC395}"/>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24" name="think-cell 幻灯片" r:id="rId7" imgW="416" imgH="423" progId="TCLayout.ActiveDocument.1">
                  <p:embed/>
                </p:oleObj>
              </mc:Choice>
              <mc:Fallback>
                <p:oleObj name="think-cell 幻灯片" r:id="rId7" imgW="416" imgH="423" progId="TCLayout.ActiveDocument.1">
                  <p:embed/>
                  <p:pic>
                    <p:nvPicPr>
                      <p:cNvPr id="5" name="对象 4" hidden="1">
                        <a:extLst>
                          <a:ext uri="{FF2B5EF4-FFF2-40B4-BE49-F238E27FC236}">
                            <a16:creationId xmlns:a16="http://schemas.microsoft.com/office/drawing/2014/main" id="{4091FAE8-0891-427E-B7AE-B561530CC39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矩形 5" hidden="1">
            <a:extLst>
              <a:ext uri="{FF2B5EF4-FFF2-40B4-BE49-F238E27FC236}">
                <a16:creationId xmlns:a16="http://schemas.microsoft.com/office/drawing/2014/main" id="{D3D2E2C5-B254-499B-90EF-AB40C7097F3C}"/>
              </a:ext>
            </a:extLst>
          </p:cNvPr>
          <p:cNvSpPr/>
          <p:nvPr>
            <p:custDataLst>
              <p:tags r:id="rId4"/>
            </p:custDataLst>
          </p:nvPr>
        </p:nvSpPr>
        <p:spPr>
          <a:xfrm>
            <a:off x="0" y="0"/>
            <a:ext cx="158750" cy="1587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altLang="zh-CN" sz="2400" b="1" dirty="0">
              <a:solidFill>
                <a:schemeClr val="tx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3" name="灯片编号占位符 2">
            <a:extLst>
              <a:ext uri="{FF2B5EF4-FFF2-40B4-BE49-F238E27FC236}">
                <a16:creationId xmlns:a16="http://schemas.microsoft.com/office/drawing/2014/main" id="{4410EC6B-D364-4251-80AF-B2E9FCD079A7}"/>
              </a:ext>
            </a:extLst>
          </p:cNvPr>
          <p:cNvSpPr>
            <a:spLocks noGrp="1"/>
          </p:cNvSpPr>
          <p:nvPr>
            <p:ph type="sldNum" sz="quarter" idx="14"/>
          </p:nvPr>
        </p:nvSpPr>
        <p:spPr/>
        <p:txBody>
          <a:bodyPr/>
          <a:lstStyle/>
          <a:p>
            <a:fld id="{E6049C3D-CCF1-41B9-A681-D61E0CAE4A17}" type="slidenum">
              <a:rPr lang="en-US" altLang="zh-CN" smtClean="0"/>
              <a:pPr/>
              <a:t>50</a:t>
            </a:fld>
            <a:endParaRPr lang="en-US" dirty="0"/>
          </a:p>
        </p:txBody>
      </p:sp>
      <p:sp>
        <p:nvSpPr>
          <p:cNvPr id="4" name="文本占位符 3">
            <a:extLst>
              <a:ext uri="{FF2B5EF4-FFF2-40B4-BE49-F238E27FC236}">
                <a16:creationId xmlns:a16="http://schemas.microsoft.com/office/drawing/2014/main" id="{AD35A9B2-003F-45CB-9C9E-8CC7E20FCC4C}"/>
              </a:ext>
            </a:extLst>
          </p:cNvPr>
          <p:cNvSpPr>
            <a:spLocks noGrp="1"/>
          </p:cNvSpPr>
          <p:nvPr>
            <p:ph type="body" sz="quarter" idx="15"/>
          </p:nvPr>
        </p:nvSpPr>
        <p:spPr/>
        <p:txBody>
          <a:bodyPr/>
          <a:lstStyle/>
          <a:p>
            <a:endParaRPr lang="zh-CN" altLang="en-US"/>
          </a:p>
        </p:txBody>
      </p:sp>
      <p:sp>
        <p:nvSpPr>
          <p:cNvPr id="7" name="标题 6">
            <a:extLst>
              <a:ext uri="{FF2B5EF4-FFF2-40B4-BE49-F238E27FC236}">
                <a16:creationId xmlns:a16="http://schemas.microsoft.com/office/drawing/2014/main" id="{C7D1598D-8B9F-4E90-8646-8EAE4F9FE4ED}"/>
              </a:ext>
            </a:extLst>
          </p:cNvPr>
          <p:cNvSpPr>
            <a:spLocks noGrp="1"/>
          </p:cNvSpPr>
          <p:nvPr>
            <p:ph type="title"/>
          </p:nvPr>
        </p:nvSpPr>
        <p:spPr/>
        <p:txBody>
          <a:bodyPr>
            <a:normAutofit/>
          </a:bodyPr>
          <a:lstStyle/>
          <a:p>
            <a:r>
              <a:rPr lang="zh-CN" altLang="en-US" dirty="0"/>
              <a:t>微信公众号内容板块建议</a:t>
            </a:r>
            <a:r>
              <a:rPr lang="en-US" altLang="zh-CN" dirty="0"/>
              <a:t>-</a:t>
            </a:r>
            <a:r>
              <a:rPr lang="zh-TW" altLang="en-US" dirty="0"/>
              <a:t>水的</a:t>
            </a:r>
            <a:r>
              <a:rPr lang="zh-CN" altLang="en-US" dirty="0"/>
              <a:t>校园</a:t>
            </a:r>
            <a:endParaRPr lang="ca-ES" dirty="0"/>
          </a:p>
        </p:txBody>
      </p:sp>
      <p:grpSp>
        <p:nvGrpSpPr>
          <p:cNvPr id="2" name="群組 1">
            <a:extLst>
              <a:ext uri="{FF2B5EF4-FFF2-40B4-BE49-F238E27FC236}">
                <a16:creationId xmlns:a16="http://schemas.microsoft.com/office/drawing/2014/main" id="{80AA332C-C7D8-A942-9540-CA932A5D1460}"/>
              </a:ext>
            </a:extLst>
          </p:cNvPr>
          <p:cNvGrpSpPr/>
          <p:nvPr/>
        </p:nvGrpSpPr>
        <p:grpSpPr>
          <a:xfrm>
            <a:off x="623888" y="1157017"/>
            <a:ext cx="2249278" cy="4949884"/>
            <a:chOff x="623888" y="1037226"/>
            <a:chExt cx="2249278" cy="4949884"/>
          </a:xfrm>
        </p:grpSpPr>
        <p:pic>
          <p:nvPicPr>
            <p:cNvPr id="64" name="图片 63">
              <a:extLst>
                <a:ext uri="{FF2B5EF4-FFF2-40B4-BE49-F238E27FC236}">
                  <a16:creationId xmlns:a16="http://schemas.microsoft.com/office/drawing/2014/main" id="{B70A872E-9B6D-4B2A-97AF-647CE1AEA56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568"/>
            <a:stretch/>
          </p:blipFill>
          <p:spPr>
            <a:xfrm>
              <a:off x="623888" y="1037226"/>
              <a:ext cx="2249278" cy="4949884"/>
            </a:xfrm>
            <a:prstGeom prst="rect">
              <a:avLst/>
            </a:prstGeom>
          </p:spPr>
        </p:pic>
        <p:sp>
          <p:nvSpPr>
            <p:cNvPr id="68" name="矩形 67">
              <a:extLst>
                <a:ext uri="{FF2B5EF4-FFF2-40B4-BE49-F238E27FC236}">
                  <a16:creationId xmlns:a16="http://schemas.microsoft.com/office/drawing/2014/main" id="{4532E948-6F83-4D60-8215-C99FE15A0222}"/>
                </a:ext>
              </a:extLst>
            </p:cNvPr>
            <p:cNvSpPr/>
            <p:nvPr/>
          </p:nvSpPr>
          <p:spPr>
            <a:xfrm>
              <a:off x="1503642" y="4965090"/>
              <a:ext cx="751561" cy="670413"/>
            </a:xfrm>
            <a:prstGeom prst="rect">
              <a:avLst/>
            </a:prstGeom>
            <a:solidFill>
              <a:srgbClr val="4F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69" name="矩形 68">
              <a:extLst>
                <a:ext uri="{FF2B5EF4-FFF2-40B4-BE49-F238E27FC236}">
                  <a16:creationId xmlns:a16="http://schemas.microsoft.com/office/drawing/2014/main" id="{FF7B1A34-1B4E-46BE-9840-9C7DD771F5C7}"/>
                </a:ext>
              </a:extLst>
            </p:cNvPr>
            <p:cNvSpPr/>
            <p:nvPr/>
          </p:nvSpPr>
          <p:spPr>
            <a:xfrm>
              <a:off x="1442403" y="4965090"/>
              <a:ext cx="812800" cy="656590"/>
            </a:xfrm>
            <a:prstGeom prst="rect">
              <a:avLst/>
            </a:prstGeom>
          </p:spPr>
          <p:txBody>
            <a:bodyPr wrap="square">
              <a:spAutoFit/>
            </a:bodyPr>
            <a:lstStyle/>
            <a:p>
              <a:pPr>
                <a:spcBef>
                  <a:spcPts val="400"/>
                </a:spcBef>
                <a:buClr>
                  <a:srgbClr val="2D97C8"/>
                </a:buClr>
              </a:pPr>
              <a:r>
                <a:rPr lang="zh-CN" altLang="en-US" sz="1000" dirty="0">
                  <a:solidFill>
                    <a:schemeClr val="bg1"/>
                  </a:solidFill>
                  <a:latin typeface="+mn-ea"/>
                  <a:cs typeface="Heiti SC Light" charset="-122"/>
                </a:rPr>
                <a:t>农产品</a:t>
              </a:r>
              <a:endParaRPr lang="en-US" altLang="zh-CN" sz="1000" dirty="0">
                <a:solidFill>
                  <a:schemeClr val="bg1"/>
                </a:solidFill>
                <a:latin typeface="+mn-ea"/>
                <a:cs typeface="Heiti SC Light" charset="-122"/>
              </a:endParaRPr>
            </a:p>
            <a:p>
              <a:pPr>
                <a:spcBef>
                  <a:spcPts val="400"/>
                </a:spcBef>
                <a:buClr>
                  <a:srgbClr val="2D97C8"/>
                </a:buClr>
              </a:pPr>
              <a:r>
                <a:rPr lang="zh-CN" altLang="en-US" sz="1000" dirty="0">
                  <a:solidFill>
                    <a:schemeClr val="bg1"/>
                  </a:solidFill>
                  <a:latin typeface="+mn-ea"/>
                </a:rPr>
                <a:t>自然教育</a:t>
              </a:r>
              <a:endParaRPr lang="en-US" altLang="zh-CN" sz="1000" dirty="0">
                <a:solidFill>
                  <a:schemeClr val="bg1"/>
                </a:solidFill>
                <a:latin typeface="+mn-ea"/>
              </a:endParaRPr>
            </a:p>
            <a:p>
              <a:pPr>
                <a:spcBef>
                  <a:spcPts val="400"/>
                </a:spcBef>
                <a:buClr>
                  <a:srgbClr val="2D97C8"/>
                </a:buClr>
              </a:pPr>
              <a:r>
                <a:rPr lang="zh-CN" altLang="en-US" sz="1000" dirty="0">
                  <a:solidFill>
                    <a:schemeClr val="bg1"/>
                  </a:solidFill>
                  <a:latin typeface="+mn-ea"/>
                </a:rPr>
                <a:t>体育赛事</a:t>
              </a:r>
              <a:endParaRPr lang="en-US" altLang="zh-CN" sz="1000" dirty="0">
                <a:solidFill>
                  <a:schemeClr val="bg1"/>
                </a:solidFill>
                <a:latin typeface="+mn-ea"/>
              </a:endParaRPr>
            </a:p>
          </p:txBody>
        </p:sp>
      </p:grpSp>
      <p:sp>
        <p:nvSpPr>
          <p:cNvPr id="26" name="矩形 25">
            <a:extLst>
              <a:ext uri="{FF2B5EF4-FFF2-40B4-BE49-F238E27FC236}">
                <a16:creationId xmlns:a16="http://schemas.microsoft.com/office/drawing/2014/main" id="{83B8ED45-BFC2-E14E-980D-CD1FF4934E3E}"/>
              </a:ext>
            </a:extLst>
          </p:cNvPr>
          <p:cNvSpPr/>
          <p:nvPr/>
        </p:nvSpPr>
        <p:spPr>
          <a:xfrm>
            <a:off x="887456" y="5832578"/>
            <a:ext cx="708770" cy="215973"/>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bg1"/>
                </a:solidFill>
              </a:rPr>
              <a:t>水源</a:t>
            </a:r>
            <a:r>
              <a:rPr lang="zh-TW" altLang="en-US" sz="800" dirty="0">
                <a:solidFill>
                  <a:schemeClr val="bg1"/>
                </a:solidFill>
              </a:rPr>
              <a:t>保安室</a:t>
            </a:r>
            <a:endParaRPr lang="ca-ES" sz="800" dirty="0">
              <a:solidFill>
                <a:schemeClr val="bg1"/>
              </a:solidFill>
            </a:endParaRPr>
          </a:p>
        </p:txBody>
      </p:sp>
      <p:sp>
        <p:nvSpPr>
          <p:cNvPr id="27" name="矩形 26">
            <a:extLst>
              <a:ext uri="{FF2B5EF4-FFF2-40B4-BE49-F238E27FC236}">
                <a16:creationId xmlns:a16="http://schemas.microsoft.com/office/drawing/2014/main" id="{E0E8F3E8-83F2-CA40-99FF-0D48919010E0}"/>
              </a:ext>
            </a:extLst>
          </p:cNvPr>
          <p:cNvSpPr/>
          <p:nvPr/>
        </p:nvSpPr>
        <p:spPr>
          <a:xfrm>
            <a:off x="1551031" y="5832578"/>
            <a:ext cx="708770" cy="215973"/>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bg1"/>
                </a:solidFill>
              </a:rPr>
              <a:t>水的</a:t>
            </a:r>
            <a:r>
              <a:rPr lang="zh-CN" altLang="en-US" sz="800" dirty="0">
                <a:solidFill>
                  <a:schemeClr val="bg1"/>
                </a:solidFill>
              </a:rPr>
              <a:t>校园</a:t>
            </a:r>
            <a:endParaRPr lang="ca-ES" sz="800" dirty="0">
              <a:solidFill>
                <a:schemeClr val="bg1"/>
              </a:solidFill>
            </a:endParaRPr>
          </a:p>
        </p:txBody>
      </p:sp>
      <p:sp>
        <p:nvSpPr>
          <p:cNvPr id="28" name="矩形 27">
            <a:extLst>
              <a:ext uri="{FF2B5EF4-FFF2-40B4-BE49-F238E27FC236}">
                <a16:creationId xmlns:a16="http://schemas.microsoft.com/office/drawing/2014/main" id="{ECF653FB-3E3D-5F4B-A0A5-7C11E870F418}"/>
              </a:ext>
            </a:extLst>
          </p:cNvPr>
          <p:cNvSpPr/>
          <p:nvPr/>
        </p:nvSpPr>
        <p:spPr>
          <a:xfrm>
            <a:off x="2164396" y="5832578"/>
            <a:ext cx="708770" cy="215973"/>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bg1"/>
                </a:solidFill>
              </a:rPr>
              <a:t>水基金</a:t>
            </a:r>
            <a:endParaRPr lang="ca-ES" sz="800" dirty="0">
              <a:solidFill>
                <a:schemeClr val="bg1"/>
              </a:solidFill>
            </a:endParaRPr>
          </a:p>
        </p:txBody>
      </p:sp>
      <p:sp>
        <p:nvSpPr>
          <p:cNvPr id="15" name="文字方塊 9">
            <a:extLst>
              <a:ext uri="{FF2B5EF4-FFF2-40B4-BE49-F238E27FC236}">
                <a16:creationId xmlns:a16="http://schemas.microsoft.com/office/drawing/2014/main" id="{3951CD81-E179-4E9B-A9A1-BBBCA3E88675}"/>
              </a:ext>
            </a:extLst>
          </p:cNvPr>
          <p:cNvSpPr txBox="1"/>
          <p:nvPr/>
        </p:nvSpPr>
        <p:spPr>
          <a:xfrm>
            <a:off x="3520830" y="1756726"/>
            <a:ext cx="5298886" cy="1023742"/>
          </a:xfrm>
          <a:prstGeom prst="rect">
            <a:avLst/>
          </a:prstGeom>
          <a:noFill/>
        </p:spPr>
        <p:txBody>
          <a:bodyPr wrap="none" lIns="0" rtlCol="0">
            <a:spAutoFit/>
          </a:bodyPr>
          <a:lstStyle/>
          <a:p>
            <a:pPr>
              <a:lnSpc>
                <a:spcPct val="150000"/>
              </a:lnSpc>
              <a:buClr>
                <a:srgbClr val="2D97C8"/>
              </a:buClr>
            </a:pPr>
            <a:r>
              <a:rPr kumimoji="1" lang="zh-CN" altLang="en-US" sz="1400" dirty="0">
                <a:latin typeface="+mn-ea"/>
                <a:cs typeface="Heiti SC Light" charset="-122"/>
              </a:rPr>
              <a:t>水基金学院，用水点缀生活，水可以酝酿万物，能载舟，能覆舟，</a:t>
            </a:r>
          </a:p>
          <a:p>
            <a:pPr>
              <a:lnSpc>
                <a:spcPct val="150000"/>
              </a:lnSpc>
              <a:buClr>
                <a:srgbClr val="2D97C8"/>
              </a:buClr>
            </a:pPr>
            <a:r>
              <a:rPr kumimoji="1" lang="zh-CN" altLang="en-US" sz="1400" dirty="0">
                <a:latin typeface="+mn-ea"/>
                <a:cs typeface="Heiti SC Light" charset="-122"/>
              </a:rPr>
              <a:t>在这里，你可以享受好水带来的生活、健康，</a:t>
            </a:r>
          </a:p>
          <a:p>
            <a:pPr>
              <a:lnSpc>
                <a:spcPct val="150000"/>
              </a:lnSpc>
              <a:buClr>
                <a:srgbClr val="2D97C8"/>
              </a:buClr>
            </a:pPr>
            <a:r>
              <a:rPr kumimoji="1" lang="zh-CN" altLang="en-US" sz="1400" dirty="0">
                <a:latin typeface="+mn-ea"/>
                <a:cs typeface="Heiti SC Light" charset="-122"/>
              </a:rPr>
              <a:t>现在！放纵自己，享受一次真正的理想生活吧。</a:t>
            </a:r>
            <a:endParaRPr kumimoji="1" lang="zh-TW" altLang="en-US" sz="1400" dirty="0">
              <a:latin typeface="+mn-ea"/>
              <a:cs typeface="Heiti SC Light" charset="-122"/>
            </a:endParaRPr>
          </a:p>
        </p:txBody>
      </p:sp>
      <p:sp>
        <p:nvSpPr>
          <p:cNvPr id="16" name="文字方塊 10">
            <a:extLst>
              <a:ext uri="{FF2B5EF4-FFF2-40B4-BE49-F238E27FC236}">
                <a16:creationId xmlns:a16="http://schemas.microsoft.com/office/drawing/2014/main" id="{D44880FA-0B9A-4F6A-A139-892DA4B02F6A}"/>
              </a:ext>
            </a:extLst>
          </p:cNvPr>
          <p:cNvSpPr txBox="1"/>
          <p:nvPr/>
        </p:nvSpPr>
        <p:spPr>
          <a:xfrm>
            <a:off x="3520830" y="4128052"/>
            <a:ext cx="7458107" cy="1023742"/>
          </a:xfrm>
          <a:prstGeom prst="rect">
            <a:avLst/>
          </a:prstGeom>
          <a:noFill/>
        </p:spPr>
        <p:txBody>
          <a:bodyPr wrap="square" lIns="0" rtlCol="0">
            <a:spAutoFit/>
          </a:bodyPr>
          <a:lstStyle/>
          <a:p>
            <a:pPr>
              <a:lnSpc>
                <a:spcPct val="150000"/>
              </a:lnSpc>
              <a:buClr>
                <a:srgbClr val="2D97C8"/>
              </a:buClr>
            </a:pPr>
            <a:r>
              <a:rPr kumimoji="1" lang="zh-CN" altLang="en-US" sz="1400" b="1" dirty="0">
                <a:latin typeface="+mn-ea"/>
                <a:cs typeface="Heiti SC Light" charset="-122"/>
              </a:rPr>
              <a:t>农产品</a:t>
            </a:r>
            <a:r>
              <a:rPr kumimoji="1" lang="zh-CN" altLang="en-US" sz="1400" dirty="0">
                <a:latin typeface="+mn-ea"/>
                <a:cs typeface="Heiti SC Light" charset="-122"/>
              </a:rPr>
              <a:t>：用最环保的方法，培育出最健康的产品，高端品质，你值得拥有；</a:t>
            </a:r>
            <a:endParaRPr kumimoji="1" lang="en-US" altLang="zh-CN" sz="1400" dirty="0">
              <a:latin typeface="+mn-ea"/>
              <a:cs typeface="Heiti SC Light" charset="-122"/>
            </a:endParaRPr>
          </a:p>
          <a:p>
            <a:pPr>
              <a:lnSpc>
                <a:spcPct val="150000"/>
              </a:lnSpc>
              <a:buClr>
                <a:srgbClr val="2D97C8"/>
              </a:buClr>
            </a:pPr>
            <a:r>
              <a:rPr kumimoji="1" lang="zh-CN" altLang="en-US" sz="1400" b="1" dirty="0">
                <a:latin typeface="+mn-ea"/>
                <a:cs typeface="Heiti SC Light" charset="-122"/>
              </a:rPr>
              <a:t>自然教育</a:t>
            </a:r>
            <a:r>
              <a:rPr kumimoji="1" lang="zh-CN" altLang="en-US" sz="1400" dirty="0">
                <a:latin typeface="+mn-ea"/>
                <a:cs typeface="Heiti SC Light" charset="-122"/>
              </a:rPr>
              <a:t>：在自然的陪伴下，观察、分析、思考和创造，看到更丰富、更广阔的水的世界；</a:t>
            </a:r>
            <a:endParaRPr kumimoji="1" lang="en-US" altLang="zh-CN" sz="1400" dirty="0">
              <a:latin typeface="+mn-ea"/>
              <a:cs typeface="Heiti SC Light" charset="-122"/>
            </a:endParaRPr>
          </a:p>
          <a:p>
            <a:pPr>
              <a:lnSpc>
                <a:spcPct val="150000"/>
              </a:lnSpc>
              <a:buClr>
                <a:srgbClr val="2D97C8"/>
              </a:buClr>
            </a:pPr>
            <a:r>
              <a:rPr kumimoji="1" lang="zh-CN" altLang="en-US" sz="1400" b="1" dirty="0">
                <a:latin typeface="+mn-ea"/>
                <a:cs typeface="Heiti SC Light" charset="-122"/>
              </a:rPr>
              <a:t>体育赛事</a:t>
            </a:r>
            <a:r>
              <a:rPr kumimoji="1" lang="zh-CN" altLang="en-US" sz="1400" dirty="0">
                <a:latin typeface="+mn-ea"/>
                <a:cs typeface="Heiti SC Light" charset="-122"/>
              </a:rPr>
              <a:t>：强健的体魄、顽强的意志、不断突破的精神，一起来在田径场追求极致、挑战自我。</a:t>
            </a:r>
            <a:endParaRPr kumimoji="1" lang="en-US" altLang="zh-CN" sz="1400" dirty="0">
              <a:latin typeface="+mn-ea"/>
              <a:cs typeface="Heiti SC Light" charset="-122"/>
            </a:endParaRPr>
          </a:p>
        </p:txBody>
      </p:sp>
      <p:sp>
        <p:nvSpPr>
          <p:cNvPr id="17" name="文本框 16">
            <a:extLst>
              <a:ext uri="{FF2B5EF4-FFF2-40B4-BE49-F238E27FC236}">
                <a16:creationId xmlns:a16="http://schemas.microsoft.com/office/drawing/2014/main" id="{82B2EB94-4887-41C5-B32D-3A64FB5FAE17}"/>
              </a:ext>
            </a:extLst>
          </p:cNvPr>
          <p:cNvSpPr txBox="1"/>
          <p:nvPr/>
        </p:nvSpPr>
        <p:spPr>
          <a:xfrm>
            <a:off x="3520830" y="1140473"/>
            <a:ext cx="605294" cy="400110"/>
          </a:xfrm>
          <a:prstGeom prst="rect">
            <a:avLst/>
          </a:prstGeom>
          <a:noFill/>
        </p:spPr>
        <p:txBody>
          <a:bodyPr wrap="none" lIns="0" rtlCol="0">
            <a:spAutoFit/>
          </a:bodyPr>
          <a:lstStyle/>
          <a:p>
            <a:pPr>
              <a:buClr>
                <a:srgbClr val="2D97C8"/>
              </a:buClr>
            </a:pPr>
            <a:r>
              <a:rPr lang="zh-CN" altLang="en-US" sz="2000" b="1" dirty="0">
                <a:solidFill>
                  <a:schemeClr val="accent1"/>
                </a:solidFill>
                <a:latin typeface="+mn-ea"/>
                <a:cs typeface="Heiti SC Light" charset="-122"/>
              </a:rPr>
              <a:t>背景</a:t>
            </a:r>
            <a:endParaRPr lang="ca-ES" sz="2000" b="1" dirty="0">
              <a:solidFill>
                <a:schemeClr val="accent1"/>
              </a:solidFill>
              <a:latin typeface="+mn-ea"/>
              <a:cs typeface="Heiti SC Light" charset="-122"/>
            </a:endParaRPr>
          </a:p>
        </p:txBody>
      </p:sp>
      <p:cxnSp>
        <p:nvCxnSpPr>
          <p:cNvPr id="18" name="直接连接符 17">
            <a:extLst>
              <a:ext uri="{FF2B5EF4-FFF2-40B4-BE49-F238E27FC236}">
                <a16:creationId xmlns:a16="http://schemas.microsoft.com/office/drawing/2014/main" id="{A0E16D6C-2B28-40A0-AE42-CFDDBA7C63C7}"/>
              </a:ext>
            </a:extLst>
          </p:cNvPr>
          <p:cNvCxnSpPr>
            <a:cxnSpLocks/>
          </p:cNvCxnSpPr>
          <p:nvPr/>
        </p:nvCxnSpPr>
        <p:spPr>
          <a:xfrm>
            <a:off x="3520830" y="1648654"/>
            <a:ext cx="7458107" cy="0"/>
          </a:xfrm>
          <a:prstGeom prst="line">
            <a:avLst/>
          </a:prstGeom>
          <a:ln w="12700">
            <a:solidFill>
              <a:schemeClr val="accent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9AFAA08-BA57-44D5-B668-84C6ED74212D}"/>
              </a:ext>
            </a:extLst>
          </p:cNvPr>
          <p:cNvSpPr txBox="1"/>
          <p:nvPr/>
        </p:nvSpPr>
        <p:spPr>
          <a:xfrm>
            <a:off x="3520830" y="3409261"/>
            <a:ext cx="1154606" cy="400110"/>
          </a:xfrm>
          <a:prstGeom prst="rect">
            <a:avLst/>
          </a:prstGeom>
          <a:noFill/>
        </p:spPr>
        <p:txBody>
          <a:bodyPr wrap="none" lIns="0" rtlCol="0">
            <a:spAutoFit/>
          </a:bodyPr>
          <a:lstStyle/>
          <a:p>
            <a:pPr>
              <a:buClr>
                <a:srgbClr val="2D97C8"/>
              </a:buClr>
            </a:pPr>
            <a:r>
              <a:rPr lang="zh-CN" altLang="en-US" sz="2000" b="1" dirty="0">
                <a:solidFill>
                  <a:schemeClr val="accent1"/>
                </a:solidFill>
                <a:latin typeface="+mn-ea"/>
                <a:cs typeface="Heiti SC Light" charset="-122"/>
              </a:rPr>
              <a:t>板块讲解</a:t>
            </a:r>
            <a:endParaRPr lang="en-US" altLang="zh-CN" sz="2000" b="1" dirty="0">
              <a:solidFill>
                <a:schemeClr val="accent1"/>
              </a:solidFill>
              <a:latin typeface="+mn-ea"/>
              <a:cs typeface="Heiti SC Light" charset="-122"/>
            </a:endParaRPr>
          </a:p>
        </p:txBody>
      </p:sp>
      <p:cxnSp>
        <p:nvCxnSpPr>
          <p:cNvPr id="20" name="直接连接符 19">
            <a:extLst>
              <a:ext uri="{FF2B5EF4-FFF2-40B4-BE49-F238E27FC236}">
                <a16:creationId xmlns:a16="http://schemas.microsoft.com/office/drawing/2014/main" id="{660782B8-CA7E-449A-8986-BF59F5588601}"/>
              </a:ext>
            </a:extLst>
          </p:cNvPr>
          <p:cNvCxnSpPr>
            <a:cxnSpLocks/>
          </p:cNvCxnSpPr>
          <p:nvPr/>
        </p:nvCxnSpPr>
        <p:spPr>
          <a:xfrm>
            <a:off x="3520830" y="3968712"/>
            <a:ext cx="7458107" cy="0"/>
          </a:xfrm>
          <a:prstGeom prst="line">
            <a:avLst/>
          </a:prstGeom>
          <a:ln w="12700">
            <a:solidFill>
              <a:schemeClr val="accent1"/>
            </a:solidFill>
            <a:headEnd type="diamond"/>
            <a:tailEnd type="diamon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792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4091FAE8-0891-427E-B7AE-B561530CC395}"/>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8" name="think-cell 幻灯片" r:id="rId7" imgW="416" imgH="423" progId="TCLayout.ActiveDocument.1">
                  <p:embed/>
                </p:oleObj>
              </mc:Choice>
              <mc:Fallback>
                <p:oleObj name="think-cell 幻灯片" r:id="rId7" imgW="416" imgH="423" progId="TCLayout.ActiveDocument.1">
                  <p:embed/>
                  <p:pic>
                    <p:nvPicPr>
                      <p:cNvPr id="5" name="对象 4" hidden="1">
                        <a:extLst>
                          <a:ext uri="{FF2B5EF4-FFF2-40B4-BE49-F238E27FC236}">
                            <a16:creationId xmlns:a16="http://schemas.microsoft.com/office/drawing/2014/main" id="{4091FAE8-0891-427E-B7AE-B561530CC39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矩形 5" hidden="1">
            <a:extLst>
              <a:ext uri="{FF2B5EF4-FFF2-40B4-BE49-F238E27FC236}">
                <a16:creationId xmlns:a16="http://schemas.microsoft.com/office/drawing/2014/main" id="{D3D2E2C5-B254-499B-90EF-AB40C7097F3C}"/>
              </a:ext>
            </a:extLst>
          </p:cNvPr>
          <p:cNvSpPr/>
          <p:nvPr>
            <p:custDataLst>
              <p:tags r:id="rId4"/>
            </p:custDataLst>
          </p:nvPr>
        </p:nvSpPr>
        <p:spPr>
          <a:xfrm>
            <a:off x="0" y="0"/>
            <a:ext cx="158750" cy="1587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altLang="zh-CN" sz="2400" b="1" dirty="0">
              <a:solidFill>
                <a:schemeClr val="tx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3" name="灯片编号占位符 2">
            <a:extLst>
              <a:ext uri="{FF2B5EF4-FFF2-40B4-BE49-F238E27FC236}">
                <a16:creationId xmlns:a16="http://schemas.microsoft.com/office/drawing/2014/main" id="{4410EC6B-D364-4251-80AF-B2E9FCD079A7}"/>
              </a:ext>
            </a:extLst>
          </p:cNvPr>
          <p:cNvSpPr>
            <a:spLocks noGrp="1"/>
          </p:cNvSpPr>
          <p:nvPr>
            <p:ph type="sldNum" sz="quarter" idx="14"/>
          </p:nvPr>
        </p:nvSpPr>
        <p:spPr/>
        <p:txBody>
          <a:bodyPr/>
          <a:lstStyle/>
          <a:p>
            <a:fld id="{E6049C3D-CCF1-41B9-A681-D61E0CAE4A17}" type="slidenum">
              <a:rPr lang="en-US" altLang="zh-CN" smtClean="0"/>
              <a:pPr/>
              <a:t>51</a:t>
            </a:fld>
            <a:endParaRPr lang="en-US" dirty="0"/>
          </a:p>
        </p:txBody>
      </p:sp>
      <p:sp>
        <p:nvSpPr>
          <p:cNvPr id="4" name="文本占位符 3">
            <a:extLst>
              <a:ext uri="{FF2B5EF4-FFF2-40B4-BE49-F238E27FC236}">
                <a16:creationId xmlns:a16="http://schemas.microsoft.com/office/drawing/2014/main" id="{AD35A9B2-003F-45CB-9C9E-8CC7E20FCC4C}"/>
              </a:ext>
            </a:extLst>
          </p:cNvPr>
          <p:cNvSpPr>
            <a:spLocks noGrp="1"/>
          </p:cNvSpPr>
          <p:nvPr>
            <p:ph type="body" sz="quarter" idx="15"/>
          </p:nvPr>
        </p:nvSpPr>
        <p:spPr/>
        <p:txBody>
          <a:bodyPr/>
          <a:lstStyle/>
          <a:p>
            <a:endParaRPr lang="zh-CN" altLang="en-US"/>
          </a:p>
        </p:txBody>
      </p:sp>
      <p:sp>
        <p:nvSpPr>
          <p:cNvPr id="7" name="标题 6">
            <a:extLst>
              <a:ext uri="{FF2B5EF4-FFF2-40B4-BE49-F238E27FC236}">
                <a16:creationId xmlns:a16="http://schemas.microsoft.com/office/drawing/2014/main" id="{C7D1598D-8B9F-4E90-8646-8EAE4F9FE4ED}"/>
              </a:ext>
            </a:extLst>
          </p:cNvPr>
          <p:cNvSpPr>
            <a:spLocks noGrp="1"/>
          </p:cNvSpPr>
          <p:nvPr>
            <p:ph type="title"/>
          </p:nvPr>
        </p:nvSpPr>
        <p:spPr/>
        <p:txBody>
          <a:bodyPr>
            <a:normAutofit/>
          </a:bodyPr>
          <a:lstStyle/>
          <a:p>
            <a:r>
              <a:rPr lang="zh-CN" altLang="en-US" dirty="0"/>
              <a:t>微信公众号内容板块建议</a:t>
            </a:r>
            <a:r>
              <a:rPr lang="en-US" altLang="zh-CN" dirty="0"/>
              <a:t>-</a:t>
            </a:r>
            <a:r>
              <a:rPr lang="zh-TW" altLang="en-US" dirty="0"/>
              <a:t>水基金</a:t>
            </a:r>
            <a:endParaRPr lang="ca-ES" dirty="0"/>
          </a:p>
        </p:txBody>
      </p:sp>
      <p:pic>
        <p:nvPicPr>
          <p:cNvPr id="70" name="图片 69">
            <a:extLst>
              <a:ext uri="{FF2B5EF4-FFF2-40B4-BE49-F238E27FC236}">
                <a16:creationId xmlns:a16="http://schemas.microsoft.com/office/drawing/2014/main" id="{D1EEACB8-B28B-4401-8013-3E27DAFBAD7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568"/>
          <a:stretch/>
        </p:blipFill>
        <p:spPr>
          <a:xfrm>
            <a:off x="623888" y="1140473"/>
            <a:ext cx="2249278" cy="4949884"/>
          </a:xfrm>
          <a:prstGeom prst="rect">
            <a:avLst/>
          </a:prstGeom>
        </p:spPr>
      </p:pic>
      <p:sp>
        <p:nvSpPr>
          <p:cNvPr id="74" name="矩形 73">
            <a:extLst>
              <a:ext uri="{FF2B5EF4-FFF2-40B4-BE49-F238E27FC236}">
                <a16:creationId xmlns:a16="http://schemas.microsoft.com/office/drawing/2014/main" id="{E05B2FA5-E2D7-4A28-828D-D5B0C2B0B709}"/>
              </a:ext>
            </a:extLst>
          </p:cNvPr>
          <p:cNvSpPr/>
          <p:nvPr/>
        </p:nvSpPr>
        <p:spPr>
          <a:xfrm>
            <a:off x="2117007" y="5068337"/>
            <a:ext cx="751561" cy="670413"/>
          </a:xfrm>
          <a:prstGeom prst="rect">
            <a:avLst/>
          </a:prstGeom>
          <a:solidFill>
            <a:srgbClr val="4F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75" name="矩形 74">
            <a:extLst>
              <a:ext uri="{FF2B5EF4-FFF2-40B4-BE49-F238E27FC236}">
                <a16:creationId xmlns:a16="http://schemas.microsoft.com/office/drawing/2014/main" id="{A0AF16BE-6759-4621-903C-E66197174953}"/>
              </a:ext>
            </a:extLst>
          </p:cNvPr>
          <p:cNvSpPr/>
          <p:nvPr/>
        </p:nvSpPr>
        <p:spPr>
          <a:xfrm>
            <a:off x="2055768" y="5068337"/>
            <a:ext cx="812800" cy="656590"/>
          </a:xfrm>
          <a:prstGeom prst="rect">
            <a:avLst/>
          </a:prstGeom>
        </p:spPr>
        <p:txBody>
          <a:bodyPr wrap="square">
            <a:spAutoFit/>
          </a:bodyPr>
          <a:lstStyle/>
          <a:p>
            <a:pPr>
              <a:spcBef>
                <a:spcPts val="400"/>
              </a:spcBef>
              <a:buClr>
                <a:srgbClr val="2D97C8"/>
              </a:buClr>
            </a:pPr>
            <a:r>
              <a:rPr lang="zh-CN" altLang="en-US" sz="1000" dirty="0">
                <a:solidFill>
                  <a:schemeClr val="bg1"/>
                </a:solidFill>
                <a:latin typeface="+mn-ea"/>
              </a:rPr>
              <a:t>机构介绍</a:t>
            </a:r>
            <a:endParaRPr lang="en-US" altLang="zh-CN" sz="1000" dirty="0">
              <a:solidFill>
                <a:schemeClr val="bg1"/>
              </a:solidFill>
              <a:latin typeface="+mn-ea"/>
            </a:endParaRPr>
          </a:p>
          <a:p>
            <a:pPr>
              <a:spcBef>
                <a:spcPts val="400"/>
              </a:spcBef>
              <a:buClr>
                <a:srgbClr val="2D97C8"/>
              </a:buClr>
            </a:pPr>
            <a:r>
              <a:rPr lang="zh-CN" altLang="en-US" sz="1000" dirty="0">
                <a:solidFill>
                  <a:schemeClr val="bg1"/>
                </a:solidFill>
                <a:latin typeface="+mn-ea"/>
              </a:rPr>
              <a:t>加入我们</a:t>
            </a:r>
            <a:endParaRPr lang="en-US" altLang="zh-CN" sz="1000" dirty="0">
              <a:solidFill>
                <a:schemeClr val="bg1"/>
              </a:solidFill>
              <a:latin typeface="+mn-ea"/>
            </a:endParaRPr>
          </a:p>
          <a:p>
            <a:pPr>
              <a:spcBef>
                <a:spcPts val="400"/>
              </a:spcBef>
              <a:buClr>
                <a:srgbClr val="2D97C8"/>
              </a:buClr>
            </a:pPr>
            <a:r>
              <a:rPr lang="zh-CN" altLang="en-US" sz="1000" dirty="0">
                <a:solidFill>
                  <a:schemeClr val="bg1"/>
                </a:solidFill>
                <a:latin typeface="+mn-ea"/>
              </a:rPr>
              <a:t>企业合作</a:t>
            </a:r>
            <a:endParaRPr lang="en-US" altLang="zh-CN" sz="1000" dirty="0">
              <a:solidFill>
                <a:schemeClr val="bg1"/>
              </a:solidFill>
              <a:latin typeface="+mn-ea"/>
            </a:endParaRPr>
          </a:p>
        </p:txBody>
      </p:sp>
      <p:sp>
        <p:nvSpPr>
          <p:cNvPr id="20" name="矩形 19">
            <a:extLst>
              <a:ext uri="{FF2B5EF4-FFF2-40B4-BE49-F238E27FC236}">
                <a16:creationId xmlns:a16="http://schemas.microsoft.com/office/drawing/2014/main" id="{C451FDF4-BF82-8647-9B83-E921E4457225}"/>
              </a:ext>
            </a:extLst>
          </p:cNvPr>
          <p:cNvSpPr/>
          <p:nvPr/>
        </p:nvSpPr>
        <p:spPr>
          <a:xfrm>
            <a:off x="882858" y="5804773"/>
            <a:ext cx="708770" cy="215973"/>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bg1"/>
                </a:solidFill>
              </a:rPr>
              <a:t>水源</a:t>
            </a:r>
            <a:r>
              <a:rPr lang="zh-TW" altLang="en-US" sz="800" dirty="0">
                <a:solidFill>
                  <a:schemeClr val="bg1"/>
                </a:solidFill>
              </a:rPr>
              <a:t>保安室</a:t>
            </a:r>
            <a:endParaRPr lang="ca-ES" sz="800" dirty="0">
              <a:solidFill>
                <a:schemeClr val="bg1"/>
              </a:solidFill>
            </a:endParaRPr>
          </a:p>
        </p:txBody>
      </p:sp>
      <p:sp>
        <p:nvSpPr>
          <p:cNvPr id="21" name="矩形 20">
            <a:extLst>
              <a:ext uri="{FF2B5EF4-FFF2-40B4-BE49-F238E27FC236}">
                <a16:creationId xmlns:a16="http://schemas.microsoft.com/office/drawing/2014/main" id="{281E9C09-D3DD-D94A-B5AC-0FC2D458EC88}"/>
              </a:ext>
            </a:extLst>
          </p:cNvPr>
          <p:cNvSpPr/>
          <p:nvPr/>
        </p:nvSpPr>
        <p:spPr>
          <a:xfrm>
            <a:off x="1546433" y="5804773"/>
            <a:ext cx="708770" cy="215973"/>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bg1"/>
                </a:solidFill>
              </a:rPr>
              <a:t>水的</a:t>
            </a:r>
            <a:r>
              <a:rPr lang="zh-CN" altLang="en-US" sz="800" dirty="0">
                <a:solidFill>
                  <a:schemeClr val="bg1"/>
                </a:solidFill>
              </a:rPr>
              <a:t>校园</a:t>
            </a:r>
            <a:endParaRPr lang="ca-ES" sz="800" dirty="0">
              <a:solidFill>
                <a:schemeClr val="bg1"/>
              </a:solidFill>
            </a:endParaRPr>
          </a:p>
        </p:txBody>
      </p:sp>
      <p:sp>
        <p:nvSpPr>
          <p:cNvPr id="22" name="矩形 21">
            <a:extLst>
              <a:ext uri="{FF2B5EF4-FFF2-40B4-BE49-F238E27FC236}">
                <a16:creationId xmlns:a16="http://schemas.microsoft.com/office/drawing/2014/main" id="{3F53824E-572F-884E-9622-2EF17843B621}"/>
              </a:ext>
            </a:extLst>
          </p:cNvPr>
          <p:cNvSpPr/>
          <p:nvPr/>
        </p:nvSpPr>
        <p:spPr>
          <a:xfrm>
            <a:off x="2159798" y="5804773"/>
            <a:ext cx="708770" cy="215973"/>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bg1"/>
                </a:solidFill>
              </a:rPr>
              <a:t>水基金</a:t>
            </a:r>
            <a:endParaRPr lang="ca-ES" sz="800" dirty="0">
              <a:solidFill>
                <a:schemeClr val="bg1"/>
              </a:solidFill>
            </a:endParaRPr>
          </a:p>
        </p:txBody>
      </p:sp>
      <p:sp>
        <p:nvSpPr>
          <p:cNvPr id="14" name="文字方塊 9">
            <a:extLst>
              <a:ext uri="{FF2B5EF4-FFF2-40B4-BE49-F238E27FC236}">
                <a16:creationId xmlns:a16="http://schemas.microsoft.com/office/drawing/2014/main" id="{0E0BD2DB-ADEB-42A9-93C2-B9637722AEF4}"/>
              </a:ext>
            </a:extLst>
          </p:cNvPr>
          <p:cNvSpPr txBox="1"/>
          <p:nvPr/>
        </p:nvSpPr>
        <p:spPr>
          <a:xfrm>
            <a:off x="3520830" y="1756726"/>
            <a:ext cx="7458107" cy="1023742"/>
          </a:xfrm>
          <a:prstGeom prst="rect">
            <a:avLst/>
          </a:prstGeom>
          <a:noFill/>
        </p:spPr>
        <p:txBody>
          <a:bodyPr wrap="square" lIns="0" rtlCol="0">
            <a:spAutoFit/>
          </a:bodyPr>
          <a:lstStyle/>
          <a:p>
            <a:pPr>
              <a:lnSpc>
                <a:spcPct val="150000"/>
              </a:lnSpc>
              <a:buClr>
                <a:srgbClr val="2D97C8"/>
              </a:buClr>
            </a:pPr>
            <a:r>
              <a:rPr kumimoji="1" lang="zh-CN" altLang="en-US" sz="1400" dirty="0">
                <a:latin typeface="+mn-ea"/>
                <a:cs typeface="Heiti SC Light" charset="-122"/>
              </a:rPr>
              <a:t>水基金，有实力、有憧憬，有梦想，也有坚持，</a:t>
            </a:r>
          </a:p>
          <a:p>
            <a:pPr>
              <a:lnSpc>
                <a:spcPct val="150000"/>
              </a:lnSpc>
              <a:buClr>
                <a:srgbClr val="2D97C8"/>
              </a:buClr>
            </a:pPr>
            <a:r>
              <a:rPr kumimoji="1" lang="zh-CN" altLang="en-US" sz="1400" dirty="0">
                <a:latin typeface="+mn-ea"/>
                <a:cs typeface="Heiti SC Light" charset="-122"/>
              </a:rPr>
              <a:t>水基金，我们的板块于此，也不止于此，一张图，说出我们的梦想，</a:t>
            </a:r>
          </a:p>
          <a:p>
            <a:pPr>
              <a:lnSpc>
                <a:spcPct val="150000"/>
              </a:lnSpc>
              <a:buClr>
                <a:srgbClr val="2D97C8"/>
              </a:buClr>
            </a:pPr>
            <a:r>
              <a:rPr kumimoji="1" lang="zh-CN" altLang="en-US" sz="1400" dirty="0">
                <a:latin typeface="+mn-ea"/>
                <a:cs typeface="Heiti SC Light" charset="-122"/>
              </a:rPr>
              <a:t>每年</a:t>
            </a:r>
            <a:r>
              <a:rPr kumimoji="1" lang="en-US" altLang="zh-CN" sz="1400" dirty="0">
                <a:latin typeface="+mn-ea"/>
                <a:cs typeface="Heiti SC Light" charset="-122"/>
              </a:rPr>
              <a:t>12</a:t>
            </a:r>
            <a:r>
              <a:rPr kumimoji="1" lang="zh-CN" altLang="en-US" sz="1400" dirty="0">
                <a:latin typeface="+mn-ea"/>
                <a:cs typeface="Heiti SC Light" charset="-122"/>
              </a:rPr>
              <a:t>个机构，每年</a:t>
            </a:r>
            <a:r>
              <a:rPr kumimoji="1" lang="en-US" altLang="zh-CN" sz="1400" dirty="0">
                <a:latin typeface="+mn-ea"/>
                <a:cs typeface="Heiti SC Light" charset="-122"/>
              </a:rPr>
              <a:t>30</a:t>
            </a:r>
            <a:r>
              <a:rPr kumimoji="1" lang="zh-CN" altLang="en-US" sz="1400" dirty="0">
                <a:latin typeface="+mn-ea"/>
                <a:cs typeface="Heiti SC Light" charset="-122"/>
              </a:rPr>
              <a:t>名志愿者，用承诺，陪伴自然。</a:t>
            </a:r>
          </a:p>
        </p:txBody>
      </p:sp>
      <p:sp>
        <p:nvSpPr>
          <p:cNvPr id="15" name="文字方塊 10">
            <a:extLst>
              <a:ext uri="{FF2B5EF4-FFF2-40B4-BE49-F238E27FC236}">
                <a16:creationId xmlns:a16="http://schemas.microsoft.com/office/drawing/2014/main" id="{C2F20CA7-1B1F-4889-8A43-801FA76A901A}"/>
              </a:ext>
            </a:extLst>
          </p:cNvPr>
          <p:cNvSpPr txBox="1"/>
          <p:nvPr/>
        </p:nvSpPr>
        <p:spPr>
          <a:xfrm>
            <a:off x="3520830" y="4128052"/>
            <a:ext cx="7791017" cy="1023742"/>
          </a:xfrm>
          <a:prstGeom prst="rect">
            <a:avLst/>
          </a:prstGeom>
          <a:noFill/>
        </p:spPr>
        <p:txBody>
          <a:bodyPr wrap="square" lIns="0" rtlCol="0">
            <a:spAutoFit/>
          </a:bodyPr>
          <a:lstStyle/>
          <a:p>
            <a:pPr>
              <a:lnSpc>
                <a:spcPct val="150000"/>
              </a:lnSpc>
              <a:buClr>
                <a:srgbClr val="2D97C8"/>
              </a:buClr>
            </a:pPr>
            <a:r>
              <a:rPr kumimoji="1" lang="zh-CN" altLang="en-US" sz="1400" b="1" dirty="0">
                <a:latin typeface="+mn-ea"/>
                <a:cs typeface="Heiti SC Light" charset="-122"/>
              </a:rPr>
              <a:t>机构介绍</a:t>
            </a:r>
            <a:r>
              <a:rPr kumimoji="1" lang="zh-CN" altLang="en-US" sz="1400" dirty="0">
                <a:latin typeface="+mn-ea"/>
                <a:cs typeface="Heiti SC Light" charset="-122"/>
              </a:rPr>
              <a:t>：一张图、一段文字，讲述我们的梦想；</a:t>
            </a:r>
            <a:endParaRPr kumimoji="1" lang="en-US" altLang="zh-CN" sz="1400" dirty="0">
              <a:latin typeface="+mn-ea"/>
              <a:cs typeface="Heiti SC Light" charset="-122"/>
            </a:endParaRPr>
          </a:p>
          <a:p>
            <a:pPr>
              <a:lnSpc>
                <a:spcPct val="150000"/>
              </a:lnSpc>
              <a:buClr>
                <a:srgbClr val="2D97C8"/>
              </a:buClr>
            </a:pPr>
            <a:r>
              <a:rPr kumimoji="1" lang="zh-CN" altLang="en-US" sz="1400" b="1" dirty="0">
                <a:latin typeface="+mn-ea"/>
                <a:cs typeface="Heiti SC Light" charset="-122"/>
              </a:rPr>
              <a:t>加入我们</a:t>
            </a:r>
            <a:r>
              <a:rPr kumimoji="1" lang="zh-CN" altLang="en-US" sz="1400" dirty="0">
                <a:latin typeface="+mn-ea"/>
                <a:cs typeface="Heiti SC Light" charset="-122"/>
              </a:rPr>
              <a:t>：不管是项目成员还是志愿者，只要你热爱自然、拥有一技之长，这里就有属于你的位置！</a:t>
            </a:r>
            <a:endParaRPr kumimoji="1" lang="en-US" altLang="zh-CN" sz="1400" dirty="0">
              <a:latin typeface="+mn-ea"/>
              <a:cs typeface="Heiti SC Light" charset="-122"/>
            </a:endParaRPr>
          </a:p>
          <a:p>
            <a:pPr>
              <a:lnSpc>
                <a:spcPct val="150000"/>
              </a:lnSpc>
              <a:buClr>
                <a:srgbClr val="2D97C8"/>
              </a:buClr>
            </a:pPr>
            <a:r>
              <a:rPr kumimoji="1" lang="zh-CN" altLang="en-US" sz="1400" b="1" dirty="0">
                <a:latin typeface="+mn-ea"/>
                <a:cs typeface="Heiti SC Light" charset="-122"/>
              </a:rPr>
              <a:t>企业合作</a:t>
            </a:r>
            <a:r>
              <a:rPr kumimoji="1" lang="zh-CN" altLang="en-US" sz="1400" dirty="0">
                <a:latin typeface="+mn-ea"/>
                <a:cs typeface="Heiti SC Light" charset="-122"/>
              </a:rPr>
              <a:t>：合你我所长，寻求突破，改变世界。</a:t>
            </a:r>
            <a:endParaRPr kumimoji="1" lang="en-US" altLang="zh-CN" sz="1400" dirty="0">
              <a:latin typeface="+mn-ea"/>
              <a:cs typeface="Heiti SC Light" charset="-122"/>
            </a:endParaRPr>
          </a:p>
        </p:txBody>
      </p:sp>
      <p:sp>
        <p:nvSpPr>
          <p:cNvPr id="16" name="文本框 15">
            <a:extLst>
              <a:ext uri="{FF2B5EF4-FFF2-40B4-BE49-F238E27FC236}">
                <a16:creationId xmlns:a16="http://schemas.microsoft.com/office/drawing/2014/main" id="{3F3F184D-E8A9-4308-86B2-099DE53D95F3}"/>
              </a:ext>
            </a:extLst>
          </p:cNvPr>
          <p:cNvSpPr txBox="1"/>
          <p:nvPr/>
        </p:nvSpPr>
        <p:spPr>
          <a:xfrm>
            <a:off x="3520830" y="1140473"/>
            <a:ext cx="605294" cy="400110"/>
          </a:xfrm>
          <a:prstGeom prst="rect">
            <a:avLst/>
          </a:prstGeom>
          <a:noFill/>
        </p:spPr>
        <p:txBody>
          <a:bodyPr wrap="none" lIns="0" rtlCol="0">
            <a:spAutoFit/>
          </a:bodyPr>
          <a:lstStyle/>
          <a:p>
            <a:pPr>
              <a:buClr>
                <a:srgbClr val="2D97C8"/>
              </a:buClr>
            </a:pPr>
            <a:r>
              <a:rPr lang="zh-CN" altLang="en-US" sz="2000" b="1" dirty="0">
                <a:solidFill>
                  <a:schemeClr val="accent1"/>
                </a:solidFill>
                <a:latin typeface="+mn-ea"/>
                <a:cs typeface="Heiti SC Light" charset="-122"/>
              </a:rPr>
              <a:t>背景</a:t>
            </a:r>
            <a:endParaRPr lang="ca-ES" sz="2000" b="1" dirty="0">
              <a:solidFill>
                <a:schemeClr val="accent1"/>
              </a:solidFill>
              <a:latin typeface="+mn-ea"/>
              <a:cs typeface="Heiti SC Light" charset="-122"/>
            </a:endParaRPr>
          </a:p>
        </p:txBody>
      </p:sp>
      <p:cxnSp>
        <p:nvCxnSpPr>
          <p:cNvPr id="17" name="直接连接符 16">
            <a:extLst>
              <a:ext uri="{FF2B5EF4-FFF2-40B4-BE49-F238E27FC236}">
                <a16:creationId xmlns:a16="http://schemas.microsoft.com/office/drawing/2014/main" id="{E6475F55-AB96-4E4A-BE68-CD8A6A88AE06}"/>
              </a:ext>
            </a:extLst>
          </p:cNvPr>
          <p:cNvCxnSpPr>
            <a:cxnSpLocks/>
          </p:cNvCxnSpPr>
          <p:nvPr/>
        </p:nvCxnSpPr>
        <p:spPr>
          <a:xfrm>
            <a:off x="3520830" y="1648654"/>
            <a:ext cx="7458107" cy="0"/>
          </a:xfrm>
          <a:prstGeom prst="line">
            <a:avLst/>
          </a:prstGeom>
          <a:ln w="12700">
            <a:solidFill>
              <a:schemeClr val="accent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069874-5CF6-468C-9FD9-54D3D83A40E5}"/>
              </a:ext>
            </a:extLst>
          </p:cNvPr>
          <p:cNvSpPr txBox="1"/>
          <p:nvPr/>
        </p:nvSpPr>
        <p:spPr>
          <a:xfrm>
            <a:off x="3520830" y="3409261"/>
            <a:ext cx="1154606" cy="400110"/>
          </a:xfrm>
          <a:prstGeom prst="rect">
            <a:avLst/>
          </a:prstGeom>
          <a:noFill/>
        </p:spPr>
        <p:txBody>
          <a:bodyPr wrap="none" lIns="0" rtlCol="0">
            <a:spAutoFit/>
          </a:bodyPr>
          <a:lstStyle/>
          <a:p>
            <a:pPr>
              <a:buClr>
                <a:srgbClr val="2D97C8"/>
              </a:buClr>
            </a:pPr>
            <a:r>
              <a:rPr lang="zh-CN" altLang="en-US" sz="2000" b="1" dirty="0">
                <a:solidFill>
                  <a:schemeClr val="accent1"/>
                </a:solidFill>
                <a:latin typeface="+mn-ea"/>
                <a:cs typeface="Heiti SC Light" charset="-122"/>
              </a:rPr>
              <a:t>板块讲解</a:t>
            </a:r>
            <a:endParaRPr lang="en-US" altLang="zh-CN" sz="2000" b="1" dirty="0">
              <a:solidFill>
                <a:schemeClr val="accent1"/>
              </a:solidFill>
              <a:latin typeface="+mn-ea"/>
              <a:cs typeface="Heiti SC Light" charset="-122"/>
            </a:endParaRPr>
          </a:p>
        </p:txBody>
      </p:sp>
      <p:cxnSp>
        <p:nvCxnSpPr>
          <p:cNvPr id="19" name="直接连接符 18">
            <a:extLst>
              <a:ext uri="{FF2B5EF4-FFF2-40B4-BE49-F238E27FC236}">
                <a16:creationId xmlns:a16="http://schemas.microsoft.com/office/drawing/2014/main" id="{190AD14E-3AEE-4085-A06D-755FF6A7C8A2}"/>
              </a:ext>
            </a:extLst>
          </p:cNvPr>
          <p:cNvCxnSpPr>
            <a:cxnSpLocks/>
          </p:cNvCxnSpPr>
          <p:nvPr/>
        </p:nvCxnSpPr>
        <p:spPr>
          <a:xfrm>
            <a:off x="3520830" y="3968712"/>
            <a:ext cx="7458107" cy="0"/>
          </a:xfrm>
          <a:prstGeom prst="line">
            <a:avLst/>
          </a:prstGeom>
          <a:ln w="12700">
            <a:solidFill>
              <a:schemeClr val="accent1"/>
            </a:solidFill>
            <a:headEnd type="diamond"/>
            <a:tailEnd type="diamon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22952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E53B4C77-A5C6-4DC9-8122-8BD92FCCFB37}"/>
              </a:ext>
            </a:extLst>
          </p:cNvPr>
          <p:cNvSpPr/>
          <p:nvPr/>
        </p:nvSpPr>
        <p:spPr>
          <a:xfrm>
            <a:off x="3184664" y="4416014"/>
            <a:ext cx="6153020" cy="1878626"/>
          </a:xfrm>
          <a:prstGeom prst="rect">
            <a:avLst/>
          </a:prstGeom>
          <a:solidFill>
            <a:srgbClr val="E3EDF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矩形: 圆角 39">
            <a:extLst>
              <a:ext uri="{FF2B5EF4-FFF2-40B4-BE49-F238E27FC236}">
                <a16:creationId xmlns:a16="http://schemas.microsoft.com/office/drawing/2014/main" id="{32CC5D75-4010-4259-B5A4-CA58BD8E4A2A}"/>
              </a:ext>
            </a:extLst>
          </p:cNvPr>
          <p:cNvSpPr/>
          <p:nvPr/>
        </p:nvSpPr>
        <p:spPr>
          <a:xfrm>
            <a:off x="736577" y="4412182"/>
            <a:ext cx="1891213" cy="1878626"/>
          </a:xfrm>
          <a:prstGeom prst="roundRect">
            <a:avLst>
              <a:gd name="adj" fmla="val 11973"/>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6" name="矩形 45">
            <a:extLst>
              <a:ext uri="{FF2B5EF4-FFF2-40B4-BE49-F238E27FC236}">
                <a16:creationId xmlns:a16="http://schemas.microsoft.com/office/drawing/2014/main" id="{31F29B85-A34F-4AFA-97C2-27E27D8E465A}"/>
              </a:ext>
            </a:extLst>
          </p:cNvPr>
          <p:cNvSpPr/>
          <p:nvPr/>
        </p:nvSpPr>
        <p:spPr>
          <a:xfrm>
            <a:off x="9853213" y="2371804"/>
            <a:ext cx="1602210" cy="3996744"/>
          </a:xfrm>
          <a:prstGeom prst="rect">
            <a:avLst/>
          </a:prstGeom>
          <a:solidFill>
            <a:srgbClr val="E3EDF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B9747ADD-26C5-42DB-9559-8E1D4C2E9A76}"/>
              </a:ext>
            </a:extLst>
          </p:cNvPr>
          <p:cNvSpPr/>
          <p:nvPr/>
        </p:nvSpPr>
        <p:spPr>
          <a:xfrm>
            <a:off x="3184664" y="2371804"/>
            <a:ext cx="6153020" cy="1983216"/>
          </a:xfrm>
          <a:prstGeom prst="rect">
            <a:avLst/>
          </a:prstGeom>
          <a:solidFill>
            <a:srgbClr val="E3EDF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灯片编号占位符 1">
            <a:extLst>
              <a:ext uri="{FF2B5EF4-FFF2-40B4-BE49-F238E27FC236}">
                <a16:creationId xmlns:a16="http://schemas.microsoft.com/office/drawing/2014/main" id="{1DBB42C9-54F5-42CA-A668-4A4B297F9E7F}"/>
              </a:ext>
            </a:extLst>
          </p:cNvPr>
          <p:cNvSpPr>
            <a:spLocks noGrp="1"/>
          </p:cNvSpPr>
          <p:nvPr>
            <p:ph type="sldNum" sz="quarter" idx="14"/>
          </p:nvPr>
        </p:nvSpPr>
        <p:spPr/>
        <p:txBody>
          <a:bodyPr/>
          <a:lstStyle/>
          <a:p>
            <a:fld id="{E6049C3D-CCF1-41B9-A681-D61E0CAE4A17}" type="slidenum">
              <a:rPr lang="en-US" altLang="zh-CN" smtClean="0"/>
              <a:t>52</a:t>
            </a:fld>
            <a:endParaRPr lang="en-US" dirty="0"/>
          </a:p>
        </p:txBody>
      </p:sp>
      <p:sp>
        <p:nvSpPr>
          <p:cNvPr id="5" name="文本占位符 4">
            <a:extLst>
              <a:ext uri="{FF2B5EF4-FFF2-40B4-BE49-F238E27FC236}">
                <a16:creationId xmlns:a16="http://schemas.microsoft.com/office/drawing/2014/main" id="{58642AF9-998B-4D45-A485-6EB0FF6C68D6}"/>
              </a:ext>
            </a:extLst>
          </p:cNvPr>
          <p:cNvSpPr>
            <a:spLocks noGrp="1"/>
          </p:cNvSpPr>
          <p:nvPr>
            <p:ph type="body" sz="quarter" idx="15"/>
          </p:nvPr>
        </p:nvSpPr>
        <p:spPr/>
        <p:txBody>
          <a:bodyPr/>
          <a:lstStyle/>
          <a:p>
            <a:endParaRPr lang="zh-CN" altLang="en-US"/>
          </a:p>
        </p:txBody>
      </p:sp>
      <p:pic>
        <p:nvPicPr>
          <p:cNvPr id="8" name="图片 7">
            <a:extLst>
              <a:ext uri="{FF2B5EF4-FFF2-40B4-BE49-F238E27FC236}">
                <a16:creationId xmlns:a16="http://schemas.microsoft.com/office/drawing/2014/main" id="{4B780E5B-5B27-4C0D-8C5C-3C36C29F48B2}"/>
              </a:ext>
            </a:extLst>
          </p:cNvPr>
          <p:cNvPicPr>
            <a:picLocks noChangeAspect="1"/>
          </p:cNvPicPr>
          <p:nvPr/>
        </p:nvPicPr>
        <p:blipFill>
          <a:blip r:embed="rId3"/>
          <a:stretch>
            <a:fillRect/>
          </a:stretch>
        </p:blipFill>
        <p:spPr>
          <a:xfrm>
            <a:off x="10404431" y="1164377"/>
            <a:ext cx="904986" cy="704232"/>
          </a:xfrm>
          <a:prstGeom prst="rect">
            <a:avLst/>
          </a:prstGeom>
        </p:spPr>
      </p:pic>
      <p:sp>
        <p:nvSpPr>
          <p:cNvPr id="9" name="矩形 8">
            <a:extLst>
              <a:ext uri="{FF2B5EF4-FFF2-40B4-BE49-F238E27FC236}">
                <a16:creationId xmlns:a16="http://schemas.microsoft.com/office/drawing/2014/main" id="{3446D9A6-606D-4001-807A-A86C08EA447A}"/>
              </a:ext>
            </a:extLst>
          </p:cNvPr>
          <p:cNvSpPr/>
          <p:nvPr/>
        </p:nvSpPr>
        <p:spPr>
          <a:xfrm>
            <a:off x="746461" y="1073871"/>
            <a:ext cx="10718847" cy="855262"/>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id="{3120313E-943C-48AE-BEE2-08B0C889A423}"/>
              </a:ext>
            </a:extLst>
          </p:cNvPr>
          <p:cNvSpPr txBox="1"/>
          <p:nvPr/>
        </p:nvSpPr>
        <p:spPr>
          <a:xfrm>
            <a:off x="1744176" y="1151542"/>
            <a:ext cx="8004951" cy="738664"/>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latin typeface="+mn-ea"/>
                <a:cs typeface="Heiti SC Light" charset="-122"/>
              </a:rPr>
              <a:t>形象差异化：</a:t>
            </a:r>
            <a:r>
              <a:rPr lang="zh-CN" altLang="en-US" sz="1400" dirty="0">
                <a:latin typeface="+mn-ea"/>
                <a:cs typeface="Heiti SC Light" charset="-122"/>
              </a:rPr>
              <a:t>塑造“学院君”差异化形象，增强记忆</a:t>
            </a:r>
            <a:endParaRPr lang="en-US" altLang="zh-CN" sz="1400" b="1" dirty="0">
              <a:latin typeface="+mn-ea"/>
              <a:cs typeface="Heiti SC Light" charset="-122"/>
            </a:endParaRPr>
          </a:p>
          <a:p>
            <a:pPr marL="285750" indent="-285750">
              <a:buClr>
                <a:srgbClr val="2D97C8"/>
              </a:buClr>
              <a:buFont typeface="Arial" panose="020B0604020202020204" pitchFamily="34" charset="0"/>
              <a:buChar char="•"/>
            </a:pPr>
            <a:r>
              <a:rPr lang="zh-CN" altLang="en-US" sz="1400" b="1" dirty="0">
                <a:latin typeface="+mn-ea"/>
                <a:cs typeface="Heiti SC Light" charset="-122"/>
              </a:rPr>
              <a:t>沟通互动：</a:t>
            </a:r>
            <a:r>
              <a:rPr lang="zh-CN" altLang="en-US" sz="1400" dirty="0">
                <a:latin typeface="+mn-ea"/>
                <a:cs typeface="Heiti SC Light" charset="-122"/>
              </a:rPr>
              <a:t>积极与粉丝互动，高频词更新活动信息，增加曝光及粉丝黏性</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b="1" dirty="0">
                <a:latin typeface="+mn-ea"/>
                <a:cs typeface="Heiti SC Light" charset="-122"/>
              </a:rPr>
              <a:t>与微信联动</a:t>
            </a:r>
            <a:r>
              <a:rPr lang="zh-CN" altLang="en-US" sz="1400" dirty="0">
                <a:latin typeface="+mn-ea"/>
                <a:cs typeface="Heiti SC Light" charset="-122"/>
              </a:rPr>
              <a:t>：与微信充分联动，内容、话题相互配合，充分发挥各自特性</a:t>
            </a:r>
            <a:endParaRPr lang="en-US" altLang="zh-CN" sz="1400" dirty="0">
              <a:latin typeface="+mn-ea"/>
              <a:cs typeface="Heiti SC Light" charset="-122"/>
            </a:endParaRPr>
          </a:p>
        </p:txBody>
      </p:sp>
      <p:sp>
        <p:nvSpPr>
          <p:cNvPr id="11" name="矩形 10">
            <a:extLst>
              <a:ext uri="{FF2B5EF4-FFF2-40B4-BE49-F238E27FC236}">
                <a16:creationId xmlns:a16="http://schemas.microsoft.com/office/drawing/2014/main" id="{D2DC4C98-7B7A-4A14-8C33-57C2F7BBB9C7}"/>
              </a:ext>
            </a:extLst>
          </p:cNvPr>
          <p:cNvSpPr/>
          <p:nvPr/>
        </p:nvSpPr>
        <p:spPr>
          <a:xfrm>
            <a:off x="902351" y="1209929"/>
            <a:ext cx="672003" cy="651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传播目的</a:t>
            </a:r>
          </a:p>
        </p:txBody>
      </p:sp>
      <p:sp>
        <p:nvSpPr>
          <p:cNvPr id="12" name="矩形: 圆角 11">
            <a:extLst>
              <a:ext uri="{FF2B5EF4-FFF2-40B4-BE49-F238E27FC236}">
                <a16:creationId xmlns:a16="http://schemas.microsoft.com/office/drawing/2014/main" id="{3A70D36C-437E-4D5F-A338-3FB5145396A1}"/>
              </a:ext>
            </a:extLst>
          </p:cNvPr>
          <p:cNvSpPr/>
          <p:nvPr/>
        </p:nvSpPr>
        <p:spPr>
          <a:xfrm>
            <a:off x="736577" y="2367770"/>
            <a:ext cx="1891213" cy="1878626"/>
          </a:xfrm>
          <a:prstGeom prst="roundRect">
            <a:avLst>
              <a:gd name="adj" fmla="val 11973"/>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12">
            <a:extLst>
              <a:ext uri="{FF2B5EF4-FFF2-40B4-BE49-F238E27FC236}">
                <a16:creationId xmlns:a16="http://schemas.microsoft.com/office/drawing/2014/main" id="{229D1E34-E5CC-4D4C-B4EC-75B24CEC1AB3}"/>
              </a:ext>
            </a:extLst>
          </p:cNvPr>
          <p:cNvSpPr/>
          <p:nvPr/>
        </p:nvSpPr>
        <p:spPr>
          <a:xfrm>
            <a:off x="918152" y="2412888"/>
            <a:ext cx="1561126" cy="40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1"/>
                </a:solidFill>
              </a:rPr>
              <a:t>形象与定位</a:t>
            </a:r>
          </a:p>
        </p:txBody>
      </p:sp>
      <p:sp>
        <p:nvSpPr>
          <p:cNvPr id="14" name="矩形: 圆角 13">
            <a:extLst>
              <a:ext uri="{FF2B5EF4-FFF2-40B4-BE49-F238E27FC236}">
                <a16:creationId xmlns:a16="http://schemas.microsoft.com/office/drawing/2014/main" id="{DA6EB36D-644C-4D5A-B6E7-9D94F784B55E}"/>
              </a:ext>
            </a:extLst>
          </p:cNvPr>
          <p:cNvSpPr/>
          <p:nvPr/>
        </p:nvSpPr>
        <p:spPr>
          <a:xfrm>
            <a:off x="958398" y="2920248"/>
            <a:ext cx="312708" cy="121177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陪伴者</a:t>
            </a:r>
          </a:p>
        </p:txBody>
      </p:sp>
      <p:sp>
        <p:nvSpPr>
          <p:cNvPr id="15" name="矩形: 圆角 14">
            <a:extLst>
              <a:ext uri="{FF2B5EF4-FFF2-40B4-BE49-F238E27FC236}">
                <a16:creationId xmlns:a16="http://schemas.microsoft.com/office/drawing/2014/main" id="{250E4BDF-9C47-4818-A856-715F05156F74}"/>
              </a:ext>
            </a:extLst>
          </p:cNvPr>
          <p:cNvSpPr/>
          <p:nvPr/>
        </p:nvSpPr>
        <p:spPr>
          <a:xfrm>
            <a:off x="962416" y="4770741"/>
            <a:ext cx="312708" cy="121177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执行者</a:t>
            </a:r>
          </a:p>
        </p:txBody>
      </p:sp>
      <p:sp>
        <p:nvSpPr>
          <p:cNvPr id="16" name="等腰三角形 15">
            <a:extLst>
              <a:ext uri="{FF2B5EF4-FFF2-40B4-BE49-F238E27FC236}">
                <a16:creationId xmlns:a16="http://schemas.microsoft.com/office/drawing/2014/main" id="{53948322-CFC7-4FAB-90CB-D6DB8657075C}"/>
              </a:ext>
            </a:extLst>
          </p:cNvPr>
          <p:cNvSpPr/>
          <p:nvPr/>
        </p:nvSpPr>
        <p:spPr>
          <a:xfrm rot="5400000">
            <a:off x="1026781" y="3437706"/>
            <a:ext cx="898522" cy="17685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文本框 16">
            <a:extLst>
              <a:ext uri="{FF2B5EF4-FFF2-40B4-BE49-F238E27FC236}">
                <a16:creationId xmlns:a16="http://schemas.microsoft.com/office/drawing/2014/main" id="{0FE0F930-72D3-4AFC-BD43-CB372417E9D3}"/>
              </a:ext>
            </a:extLst>
          </p:cNvPr>
          <p:cNvSpPr txBox="1"/>
          <p:nvPr/>
        </p:nvSpPr>
        <p:spPr>
          <a:xfrm>
            <a:off x="1734292" y="3202968"/>
            <a:ext cx="716398" cy="646331"/>
          </a:xfrm>
          <a:prstGeom prst="rect">
            <a:avLst/>
          </a:prstGeom>
          <a:noFill/>
        </p:spPr>
        <p:txBody>
          <a:bodyPr wrap="square" rtlCol="0">
            <a:spAutoFit/>
          </a:bodyPr>
          <a:lstStyle/>
          <a:p>
            <a:pPr algn="ctr">
              <a:buClr>
                <a:srgbClr val="2D97C8"/>
              </a:buClr>
            </a:pPr>
            <a:r>
              <a:rPr lang="zh-CN" altLang="en-US" sz="1200" b="1" dirty="0">
                <a:latin typeface="+mn-ea"/>
                <a:cs typeface="Heiti SC Light" charset="-122"/>
              </a:rPr>
              <a:t>亲切感</a:t>
            </a:r>
            <a:endParaRPr lang="en-US" altLang="zh-CN" sz="1200" b="1" dirty="0">
              <a:latin typeface="+mn-ea"/>
              <a:cs typeface="Heiti SC Light" charset="-122"/>
            </a:endParaRPr>
          </a:p>
          <a:p>
            <a:pPr algn="ctr">
              <a:buClr>
                <a:srgbClr val="2D97C8"/>
              </a:buClr>
            </a:pPr>
            <a:r>
              <a:rPr lang="en-US" altLang="zh-CN" sz="1200" b="1" dirty="0">
                <a:latin typeface="+mn-ea"/>
                <a:cs typeface="Heiti SC Light" charset="-122"/>
              </a:rPr>
              <a:t>&amp;</a:t>
            </a:r>
          </a:p>
          <a:p>
            <a:pPr algn="ctr">
              <a:buClr>
                <a:srgbClr val="2D97C8"/>
              </a:buClr>
            </a:pPr>
            <a:r>
              <a:rPr lang="zh-CN" altLang="en-US" sz="1200" b="1" dirty="0">
                <a:latin typeface="+mn-ea"/>
                <a:cs typeface="Heiti SC Light" charset="-122"/>
              </a:rPr>
              <a:t>趣味性</a:t>
            </a:r>
          </a:p>
        </p:txBody>
      </p:sp>
      <p:sp>
        <p:nvSpPr>
          <p:cNvPr id="18" name="文本框 17">
            <a:extLst>
              <a:ext uri="{FF2B5EF4-FFF2-40B4-BE49-F238E27FC236}">
                <a16:creationId xmlns:a16="http://schemas.microsoft.com/office/drawing/2014/main" id="{0092593B-DC2F-49D2-B72A-DA0C54941F65}"/>
              </a:ext>
            </a:extLst>
          </p:cNvPr>
          <p:cNvSpPr txBox="1"/>
          <p:nvPr/>
        </p:nvSpPr>
        <p:spPr>
          <a:xfrm>
            <a:off x="1669477" y="5053461"/>
            <a:ext cx="854065" cy="646331"/>
          </a:xfrm>
          <a:prstGeom prst="rect">
            <a:avLst/>
          </a:prstGeom>
          <a:noFill/>
        </p:spPr>
        <p:txBody>
          <a:bodyPr wrap="square" rtlCol="0">
            <a:spAutoFit/>
          </a:bodyPr>
          <a:lstStyle/>
          <a:p>
            <a:pPr algn="ctr">
              <a:buClr>
                <a:srgbClr val="2D97C8"/>
              </a:buClr>
            </a:pPr>
            <a:r>
              <a:rPr lang="zh-CN" altLang="en-US" sz="1200" b="1" dirty="0">
                <a:latin typeface="+mn-ea"/>
                <a:cs typeface="Heiti SC Light" charset="-122"/>
              </a:rPr>
              <a:t>真实感</a:t>
            </a:r>
            <a:endParaRPr lang="en-US" altLang="zh-CN" sz="1200" b="1" dirty="0">
              <a:latin typeface="+mn-ea"/>
              <a:cs typeface="Heiti SC Light" charset="-122"/>
            </a:endParaRPr>
          </a:p>
          <a:p>
            <a:pPr algn="ctr">
              <a:buClr>
                <a:srgbClr val="2D97C8"/>
              </a:buClr>
            </a:pPr>
            <a:r>
              <a:rPr lang="en-US" altLang="zh-CN" sz="1200" b="1" dirty="0">
                <a:latin typeface="+mn-ea"/>
                <a:cs typeface="Heiti SC Light" charset="-122"/>
              </a:rPr>
              <a:t>&amp;</a:t>
            </a:r>
          </a:p>
          <a:p>
            <a:pPr algn="ctr">
              <a:buClr>
                <a:srgbClr val="2D97C8"/>
              </a:buClr>
            </a:pPr>
            <a:r>
              <a:rPr lang="zh-CN" altLang="en-US" sz="1200" b="1" dirty="0">
                <a:latin typeface="+mn-ea"/>
                <a:cs typeface="Heiti SC Light" charset="-122"/>
              </a:rPr>
              <a:t>纪实性</a:t>
            </a:r>
          </a:p>
        </p:txBody>
      </p:sp>
      <p:sp>
        <p:nvSpPr>
          <p:cNvPr id="21" name="矩形 20">
            <a:extLst>
              <a:ext uri="{FF2B5EF4-FFF2-40B4-BE49-F238E27FC236}">
                <a16:creationId xmlns:a16="http://schemas.microsoft.com/office/drawing/2014/main" id="{88B9BB74-6350-493A-88D7-CDE87BFBADA0}"/>
              </a:ext>
            </a:extLst>
          </p:cNvPr>
          <p:cNvSpPr/>
          <p:nvPr/>
        </p:nvSpPr>
        <p:spPr>
          <a:xfrm>
            <a:off x="9894297" y="2412888"/>
            <a:ext cx="1561126" cy="40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1"/>
                </a:solidFill>
              </a:rPr>
              <a:t>运营</a:t>
            </a:r>
          </a:p>
        </p:txBody>
      </p:sp>
      <p:sp>
        <p:nvSpPr>
          <p:cNvPr id="22" name="等腰三角形 21">
            <a:extLst>
              <a:ext uri="{FF2B5EF4-FFF2-40B4-BE49-F238E27FC236}">
                <a16:creationId xmlns:a16="http://schemas.microsoft.com/office/drawing/2014/main" id="{A78D3CCA-9AB6-4B4A-8678-CC7EA260B2D6}"/>
              </a:ext>
            </a:extLst>
          </p:cNvPr>
          <p:cNvSpPr/>
          <p:nvPr/>
        </p:nvSpPr>
        <p:spPr>
          <a:xfrm rot="5400000">
            <a:off x="1030799" y="5288199"/>
            <a:ext cx="898522" cy="17685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文本框 22">
            <a:extLst>
              <a:ext uri="{FF2B5EF4-FFF2-40B4-BE49-F238E27FC236}">
                <a16:creationId xmlns:a16="http://schemas.microsoft.com/office/drawing/2014/main" id="{ECCFE50C-02E2-4DCA-B72D-A2FFF784A207}"/>
              </a:ext>
            </a:extLst>
          </p:cNvPr>
          <p:cNvSpPr txBox="1"/>
          <p:nvPr/>
        </p:nvSpPr>
        <p:spPr>
          <a:xfrm>
            <a:off x="4016202" y="2857520"/>
            <a:ext cx="2747921" cy="646331"/>
          </a:xfrm>
          <a:prstGeom prst="rect">
            <a:avLst/>
          </a:prstGeom>
          <a:noFill/>
          <a:ln w="3175">
            <a:solidFill>
              <a:schemeClr val="accent2"/>
            </a:solidFill>
          </a:ln>
        </p:spPr>
        <p:txBody>
          <a:bodyPr wrap="square" rtlCol="0">
            <a:spAutoFit/>
          </a:bodyPr>
          <a:lstStyle/>
          <a:p>
            <a:pPr>
              <a:buClr>
                <a:srgbClr val="2D97C8"/>
              </a:buClr>
            </a:pPr>
            <a:r>
              <a:rPr lang="zh-CN" altLang="en-US" sz="1200" b="1" dirty="0">
                <a:solidFill>
                  <a:schemeClr val="accent2"/>
                </a:solidFill>
                <a:latin typeface="+mn-ea"/>
                <a:cs typeface="Heiti SC Light" charset="-122"/>
              </a:rPr>
              <a:t>自然知识科普</a:t>
            </a:r>
            <a:endParaRPr lang="en-US" altLang="zh-CN" sz="1200" b="1" dirty="0">
              <a:solidFill>
                <a:schemeClr val="accent2"/>
              </a:solidFill>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水源保护知识</a:t>
            </a:r>
            <a:endParaRPr lang="en-US" altLang="zh-CN" sz="1200" dirty="0">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水治理相关节日、热点跟踪</a:t>
            </a:r>
          </a:p>
        </p:txBody>
      </p:sp>
      <p:sp>
        <p:nvSpPr>
          <p:cNvPr id="20" name="矩形 19">
            <a:extLst>
              <a:ext uri="{FF2B5EF4-FFF2-40B4-BE49-F238E27FC236}">
                <a16:creationId xmlns:a16="http://schemas.microsoft.com/office/drawing/2014/main" id="{9C2CA68F-7CC2-4976-8B05-EFD1F6BEE051}"/>
              </a:ext>
            </a:extLst>
          </p:cNvPr>
          <p:cNvSpPr/>
          <p:nvPr/>
        </p:nvSpPr>
        <p:spPr>
          <a:xfrm>
            <a:off x="3903474" y="2412888"/>
            <a:ext cx="1561126" cy="40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2"/>
                </a:solidFill>
              </a:rPr>
              <a:t>微博基础内容</a:t>
            </a:r>
          </a:p>
        </p:txBody>
      </p:sp>
      <p:sp>
        <p:nvSpPr>
          <p:cNvPr id="25" name="文本框 24">
            <a:extLst>
              <a:ext uri="{FF2B5EF4-FFF2-40B4-BE49-F238E27FC236}">
                <a16:creationId xmlns:a16="http://schemas.microsoft.com/office/drawing/2014/main" id="{FAD7B5DC-93E2-4378-B80A-E11F097D884C}"/>
              </a:ext>
            </a:extLst>
          </p:cNvPr>
          <p:cNvSpPr txBox="1"/>
          <p:nvPr/>
        </p:nvSpPr>
        <p:spPr>
          <a:xfrm>
            <a:off x="4005375" y="4482794"/>
            <a:ext cx="2747921" cy="646331"/>
          </a:xfrm>
          <a:prstGeom prst="rect">
            <a:avLst/>
          </a:prstGeom>
          <a:noFill/>
          <a:ln w="3175">
            <a:solidFill>
              <a:schemeClr val="accent2"/>
            </a:solidFill>
          </a:ln>
        </p:spPr>
        <p:txBody>
          <a:bodyPr wrap="square" rIns="36000" rtlCol="0">
            <a:spAutoFit/>
          </a:bodyPr>
          <a:lstStyle/>
          <a:p>
            <a:pPr>
              <a:buClr>
                <a:srgbClr val="2D97C8"/>
              </a:buClr>
            </a:pPr>
            <a:r>
              <a:rPr lang="zh-CN" altLang="en-US" sz="1200" b="1" dirty="0">
                <a:solidFill>
                  <a:schemeClr val="accent2"/>
                </a:solidFill>
                <a:latin typeface="+mn-ea"/>
                <a:cs typeface="Heiti SC Light" charset="-122"/>
              </a:rPr>
              <a:t>人物故事</a:t>
            </a:r>
            <a:endParaRPr lang="en-US" altLang="zh-CN" sz="1200" b="1" dirty="0">
              <a:solidFill>
                <a:schemeClr val="accent2"/>
              </a:solidFill>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讲述水基金全职人员或志愿者、水基金行动的受助者、农户的真实故事</a:t>
            </a:r>
          </a:p>
        </p:txBody>
      </p:sp>
      <p:sp>
        <p:nvSpPr>
          <p:cNvPr id="26" name="text-book-hand-drawn-outline_59605">
            <a:extLst>
              <a:ext uri="{FF2B5EF4-FFF2-40B4-BE49-F238E27FC236}">
                <a16:creationId xmlns:a16="http://schemas.microsoft.com/office/drawing/2014/main" id="{92DB192B-FF18-467A-8560-9C0807587D5D}"/>
              </a:ext>
            </a:extLst>
          </p:cNvPr>
          <p:cNvSpPr>
            <a:spLocks noChangeAspect="1"/>
          </p:cNvSpPr>
          <p:nvPr/>
        </p:nvSpPr>
        <p:spPr bwMode="auto">
          <a:xfrm>
            <a:off x="3441929" y="2992786"/>
            <a:ext cx="461545" cy="344636"/>
          </a:xfrm>
          <a:custGeom>
            <a:avLst/>
            <a:gdLst>
              <a:gd name="connsiteX0" fmla="*/ 176528 w 600409"/>
              <a:gd name="connsiteY0" fmla="*/ 281617 h 448326"/>
              <a:gd name="connsiteX1" fmla="*/ 266429 w 600409"/>
              <a:gd name="connsiteY1" fmla="*/ 324431 h 448326"/>
              <a:gd name="connsiteX2" fmla="*/ 257208 w 600409"/>
              <a:gd name="connsiteY2" fmla="*/ 333638 h 448326"/>
              <a:gd name="connsiteX3" fmla="*/ 226089 w 600409"/>
              <a:gd name="connsiteY3" fmla="*/ 318216 h 448326"/>
              <a:gd name="connsiteX4" fmla="*/ 176528 w 600409"/>
              <a:gd name="connsiteY4" fmla="*/ 305096 h 448326"/>
              <a:gd name="connsiteX5" fmla="*/ 92852 w 600409"/>
              <a:gd name="connsiteY5" fmla="*/ 344687 h 448326"/>
              <a:gd name="connsiteX6" fmla="*/ 81326 w 600409"/>
              <a:gd name="connsiteY6" fmla="*/ 335940 h 448326"/>
              <a:gd name="connsiteX7" fmla="*/ 176528 w 600409"/>
              <a:gd name="connsiteY7" fmla="*/ 281617 h 448326"/>
              <a:gd name="connsiteX8" fmla="*/ 446169 w 600409"/>
              <a:gd name="connsiteY8" fmla="*/ 276287 h 448326"/>
              <a:gd name="connsiteX9" fmla="*/ 478233 w 600409"/>
              <a:gd name="connsiteY9" fmla="*/ 280704 h 448326"/>
              <a:gd name="connsiteX10" fmla="*/ 527571 w 600409"/>
              <a:gd name="connsiteY10" fmla="*/ 334339 h 448326"/>
              <a:gd name="connsiteX11" fmla="*/ 514890 w 600409"/>
              <a:gd name="connsiteY11" fmla="*/ 322830 h 448326"/>
              <a:gd name="connsiteX12" fmla="*/ 506130 w 600409"/>
              <a:gd name="connsiteY12" fmla="*/ 316845 h 448326"/>
              <a:gd name="connsiteX13" fmla="*/ 485611 w 600409"/>
              <a:gd name="connsiteY13" fmla="*/ 307867 h 448326"/>
              <a:gd name="connsiteX14" fmla="*/ 436042 w 600409"/>
              <a:gd name="connsiteY14" fmla="*/ 297969 h 448326"/>
              <a:gd name="connsiteX15" fmla="*/ 371027 w 600409"/>
              <a:gd name="connsiteY15" fmla="*/ 328354 h 448326"/>
              <a:gd name="connsiteX16" fmla="*/ 362497 w 600409"/>
              <a:gd name="connsiteY16" fmla="*/ 326283 h 448326"/>
              <a:gd name="connsiteX17" fmla="*/ 359730 w 600409"/>
              <a:gd name="connsiteY17" fmla="*/ 321909 h 448326"/>
              <a:gd name="connsiteX18" fmla="*/ 362036 w 600409"/>
              <a:gd name="connsiteY18" fmla="*/ 312931 h 448326"/>
              <a:gd name="connsiteX19" fmla="*/ 446169 w 600409"/>
              <a:gd name="connsiteY19" fmla="*/ 276287 h 448326"/>
              <a:gd name="connsiteX20" fmla="*/ 449420 w 600409"/>
              <a:gd name="connsiteY20" fmla="*/ 211671 h 448326"/>
              <a:gd name="connsiteX21" fmla="*/ 529403 w 600409"/>
              <a:gd name="connsiteY21" fmla="*/ 248027 h 448326"/>
              <a:gd name="connsiteX22" fmla="*/ 521105 w 600409"/>
              <a:gd name="connsiteY22" fmla="*/ 258842 h 448326"/>
              <a:gd name="connsiteX23" fmla="*/ 449420 w 600409"/>
              <a:gd name="connsiteY23" fmla="*/ 233991 h 448326"/>
              <a:gd name="connsiteX24" fmla="*/ 363906 w 600409"/>
              <a:gd name="connsiteY24" fmla="*/ 262293 h 448326"/>
              <a:gd name="connsiteX25" fmla="*/ 355378 w 600409"/>
              <a:gd name="connsiteY25" fmla="*/ 251018 h 448326"/>
              <a:gd name="connsiteX26" fmla="*/ 449420 w 600409"/>
              <a:gd name="connsiteY26" fmla="*/ 211671 h 448326"/>
              <a:gd name="connsiteX27" fmla="*/ 172158 w 600409"/>
              <a:gd name="connsiteY27" fmla="*/ 208909 h 448326"/>
              <a:gd name="connsiteX28" fmla="*/ 253968 w 600409"/>
              <a:gd name="connsiteY28" fmla="*/ 238367 h 448326"/>
              <a:gd name="connsiteX29" fmla="*/ 243597 w 600409"/>
              <a:gd name="connsiteY29" fmla="*/ 251946 h 448326"/>
              <a:gd name="connsiteX30" fmla="*/ 172158 w 600409"/>
              <a:gd name="connsiteY30" fmla="*/ 230773 h 448326"/>
              <a:gd name="connsiteX31" fmla="*/ 94036 w 600409"/>
              <a:gd name="connsiteY31" fmla="*/ 262302 h 448326"/>
              <a:gd name="connsiteX32" fmla="*/ 79979 w 600409"/>
              <a:gd name="connsiteY32" fmla="*/ 251715 h 448326"/>
              <a:gd name="connsiteX33" fmla="*/ 172158 w 600409"/>
              <a:gd name="connsiteY33" fmla="*/ 208909 h 448326"/>
              <a:gd name="connsiteX34" fmla="*/ 167370 w 600409"/>
              <a:gd name="connsiteY34" fmla="*/ 107183 h 448326"/>
              <a:gd name="connsiteX35" fmla="*/ 258592 w 600409"/>
              <a:gd name="connsiteY35" fmla="*/ 138005 h 448326"/>
              <a:gd name="connsiteX36" fmla="*/ 241996 w 600409"/>
              <a:gd name="connsiteY36" fmla="*/ 154566 h 448326"/>
              <a:gd name="connsiteX37" fmla="*/ 97932 w 600409"/>
              <a:gd name="connsiteY37" fmla="*/ 174117 h 448326"/>
              <a:gd name="connsiteX38" fmla="*/ 84793 w 600409"/>
              <a:gd name="connsiteY38" fmla="*/ 163996 h 448326"/>
              <a:gd name="connsiteX39" fmla="*/ 167370 w 600409"/>
              <a:gd name="connsiteY39" fmla="*/ 107183 h 448326"/>
              <a:gd name="connsiteX40" fmla="*/ 446226 w 600409"/>
              <a:gd name="connsiteY40" fmla="*/ 99456 h 448326"/>
              <a:gd name="connsiteX41" fmla="*/ 536287 w 600409"/>
              <a:gd name="connsiteY41" fmla="*/ 132261 h 448326"/>
              <a:gd name="connsiteX42" fmla="*/ 522002 w 600409"/>
              <a:gd name="connsiteY42" fmla="*/ 146534 h 448326"/>
              <a:gd name="connsiteX43" fmla="*/ 438824 w 600409"/>
              <a:gd name="connsiteY43" fmla="*/ 121671 h 448326"/>
              <a:gd name="connsiteX44" fmla="*/ 370162 w 600409"/>
              <a:gd name="connsiteY44" fmla="*/ 160577 h 448326"/>
              <a:gd name="connsiteX45" fmla="*/ 359102 w 600409"/>
              <a:gd name="connsiteY45" fmla="*/ 149527 h 448326"/>
              <a:gd name="connsiteX46" fmla="*/ 446226 w 600409"/>
              <a:gd name="connsiteY46" fmla="*/ 99456 h 448326"/>
              <a:gd name="connsiteX47" fmla="*/ 138252 w 600409"/>
              <a:gd name="connsiteY47" fmla="*/ 23571 h 448326"/>
              <a:gd name="connsiteX48" fmla="*/ 39628 w 600409"/>
              <a:gd name="connsiteY48" fmla="*/ 70109 h 448326"/>
              <a:gd name="connsiteX49" fmla="*/ 38476 w 600409"/>
              <a:gd name="connsiteY49" fmla="*/ 71030 h 448326"/>
              <a:gd name="connsiteX50" fmla="*/ 25339 w 600409"/>
              <a:gd name="connsiteY50" fmla="*/ 258591 h 448326"/>
              <a:gd name="connsiteX51" fmla="*/ 30640 w 600409"/>
              <a:gd name="connsiteY51" fmla="*/ 422909 h 448326"/>
              <a:gd name="connsiteX52" fmla="*/ 304210 w 600409"/>
              <a:gd name="connsiteY52" fmla="*/ 408871 h 448326"/>
              <a:gd name="connsiteX53" fmla="*/ 303749 w 600409"/>
              <a:gd name="connsiteY53" fmla="*/ 92202 h 448326"/>
              <a:gd name="connsiteX54" fmla="*/ 303980 w 600409"/>
              <a:gd name="connsiteY54" fmla="*/ 85758 h 448326"/>
              <a:gd name="connsiteX55" fmla="*/ 176759 w 600409"/>
              <a:gd name="connsiteY55" fmla="*/ 24311 h 448326"/>
              <a:gd name="connsiteX56" fmla="*/ 138252 w 600409"/>
              <a:gd name="connsiteY56" fmla="*/ 23571 h 448326"/>
              <a:gd name="connsiteX57" fmla="*/ 480870 w 600409"/>
              <a:gd name="connsiteY57" fmla="*/ 23319 h 448326"/>
              <a:gd name="connsiteX58" fmla="*/ 326336 w 600409"/>
              <a:gd name="connsiteY58" fmla="*/ 84838 h 448326"/>
              <a:gd name="connsiteX59" fmla="*/ 326336 w 600409"/>
              <a:gd name="connsiteY59" fmla="*/ 87600 h 448326"/>
              <a:gd name="connsiteX60" fmla="*/ 319883 w 600409"/>
              <a:gd name="connsiteY60" fmla="*/ 409101 h 448326"/>
              <a:gd name="connsiteX61" fmla="*/ 577781 w 600409"/>
              <a:gd name="connsiteY61" fmla="*/ 390920 h 448326"/>
              <a:gd name="connsiteX62" fmla="*/ 562109 w 600409"/>
              <a:gd name="connsiteY62" fmla="*/ 246854 h 448326"/>
              <a:gd name="connsiteX63" fmla="*/ 560726 w 600409"/>
              <a:gd name="connsiteY63" fmla="*/ 85298 h 448326"/>
              <a:gd name="connsiteX64" fmla="*/ 555656 w 600409"/>
              <a:gd name="connsiteY64" fmla="*/ 79084 h 448326"/>
              <a:gd name="connsiteX65" fmla="*/ 480870 w 600409"/>
              <a:gd name="connsiteY65" fmla="*/ 23319 h 448326"/>
              <a:gd name="connsiteX66" fmla="*/ 136715 w 600409"/>
              <a:gd name="connsiteY66" fmla="*/ 521 h 448326"/>
              <a:gd name="connsiteX67" fmla="*/ 176759 w 600409"/>
              <a:gd name="connsiteY67" fmla="*/ 1528 h 448326"/>
              <a:gd name="connsiteX68" fmla="*/ 316656 w 600409"/>
              <a:gd name="connsiteY68" fmla="*/ 66426 h 448326"/>
              <a:gd name="connsiteX69" fmla="*/ 575938 w 600409"/>
              <a:gd name="connsiteY69" fmla="*/ 68037 h 448326"/>
              <a:gd name="connsiteX70" fmla="*/ 580317 w 600409"/>
              <a:gd name="connsiteY70" fmla="*/ 73561 h 448326"/>
              <a:gd name="connsiteX71" fmla="*/ 586078 w 600409"/>
              <a:gd name="connsiteY71" fmla="*/ 246854 h 448326"/>
              <a:gd name="connsiteX72" fmla="*/ 600368 w 600409"/>
              <a:gd name="connsiteY72" fmla="*/ 427282 h 448326"/>
              <a:gd name="connsiteX73" fmla="*/ 588844 w 600409"/>
              <a:gd name="connsiteY73" fmla="*/ 432345 h 448326"/>
              <a:gd name="connsiteX74" fmla="*/ 570867 w 600409"/>
              <a:gd name="connsiteY74" fmla="*/ 432805 h 448326"/>
              <a:gd name="connsiteX75" fmla="*/ 315734 w 600409"/>
              <a:gd name="connsiteY75" fmla="*/ 442471 h 448326"/>
              <a:gd name="connsiteX76" fmla="*/ 304902 w 600409"/>
              <a:gd name="connsiteY76" fmla="*/ 445232 h 448326"/>
              <a:gd name="connsiteX77" fmla="*/ 302136 w 600409"/>
              <a:gd name="connsiteY77" fmla="*/ 444312 h 448326"/>
              <a:gd name="connsiteX78" fmla="*/ 298218 w 600409"/>
              <a:gd name="connsiteY78" fmla="*/ 440169 h 448326"/>
              <a:gd name="connsiteX79" fmla="*/ 297527 w 600409"/>
              <a:gd name="connsiteY79" fmla="*/ 431424 h 448326"/>
              <a:gd name="connsiteX80" fmla="*/ 31792 w 600409"/>
              <a:gd name="connsiteY80" fmla="*/ 446153 h 448326"/>
              <a:gd name="connsiteX81" fmla="*/ 18886 w 600409"/>
              <a:gd name="connsiteY81" fmla="*/ 443621 h 448326"/>
              <a:gd name="connsiteX82" fmla="*/ 13354 w 600409"/>
              <a:gd name="connsiteY82" fmla="*/ 436027 h 448326"/>
              <a:gd name="connsiteX83" fmla="*/ 678 w 600409"/>
              <a:gd name="connsiteY83" fmla="*/ 227293 h 448326"/>
              <a:gd name="connsiteX84" fmla="*/ 22573 w 600409"/>
              <a:gd name="connsiteY84" fmla="*/ 58372 h 448326"/>
              <a:gd name="connsiteX85" fmla="*/ 34558 w 600409"/>
              <a:gd name="connsiteY85" fmla="*/ 55150 h 448326"/>
              <a:gd name="connsiteX86" fmla="*/ 136715 w 600409"/>
              <a:gd name="connsiteY86" fmla="*/ 521 h 44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0409" h="448326">
                <a:moveTo>
                  <a:pt x="176528" y="281617"/>
                </a:moveTo>
                <a:cubicBezTo>
                  <a:pt x="205343" y="283459"/>
                  <a:pt x="256747" y="292666"/>
                  <a:pt x="266429" y="324431"/>
                </a:cubicBezTo>
                <a:cubicBezTo>
                  <a:pt x="268273" y="330416"/>
                  <a:pt x="262510" y="334329"/>
                  <a:pt x="257208" y="333638"/>
                </a:cubicBezTo>
                <a:cubicBezTo>
                  <a:pt x="244530" y="331797"/>
                  <a:pt x="237384" y="323510"/>
                  <a:pt x="226089" y="318216"/>
                </a:cubicBezTo>
                <a:cubicBezTo>
                  <a:pt x="210644" y="311080"/>
                  <a:pt x="193817" y="305326"/>
                  <a:pt x="176528" y="305096"/>
                </a:cubicBezTo>
                <a:cubicBezTo>
                  <a:pt x="141260" y="304865"/>
                  <a:pt x="115212" y="317756"/>
                  <a:pt x="92852" y="344687"/>
                </a:cubicBezTo>
                <a:cubicBezTo>
                  <a:pt x="87089" y="351362"/>
                  <a:pt x="78099" y="342846"/>
                  <a:pt x="81326" y="335940"/>
                </a:cubicBezTo>
                <a:cubicBezTo>
                  <a:pt x="98154" y="300032"/>
                  <a:pt x="137341" y="279315"/>
                  <a:pt x="176528" y="281617"/>
                </a:cubicBezTo>
                <a:close/>
                <a:moveTo>
                  <a:pt x="446169" y="276287"/>
                </a:moveTo>
                <a:cubicBezTo>
                  <a:pt x="456403" y="276100"/>
                  <a:pt x="467051" y="277482"/>
                  <a:pt x="478233" y="280704"/>
                </a:cubicBezTo>
                <a:cubicBezTo>
                  <a:pt x="491605" y="284617"/>
                  <a:pt x="566764" y="312701"/>
                  <a:pt x="527571" y="334339"/>
                </a:cubicBezTo>
                <a:cubicBezTo>
                  <a:pt x="519271" y="338943"/>
                  <a:pt x="511893" y="330196"/>
                  <a:pt x="514890" y="322830"/>
                </a:cubicBezTo>
                <a:cubicBezTo>
                  <a:pt x="512124" y="320298"/>
                  <a:pt x="509357" y="318456"/>
                  <a:pt x="506130" y="316845"/>
                </a:cubicBezTo>
                <a:cubicBezTo>
                  <a:pt x="499444" y="313392"/>
                  <a:pt x="492527" y="310169"/>
                  <a:pt x="485611" y="307867"/>
                </a:cubicBezTo>
                <a:cubicBezTo>
                  <a:pt x="469933" y="302803"/>
                  <a:pt x="452642" y="297048"/>
                  <a:pt x="436042" y="297969"/>
                </a:cubicBezTo>
                <a:cubicBezTo>
                  <a:pt x="414140" y="299350"/>
                  <a:pt x="391316" y="320528"/>
                  <a:pt x="371027" y="328354"/>
                </a:cubicBezTo>
                <a:cubicBezTo>
                  <a:pt x="368030" y="329505"/>
                  <a:pt x="364802" y="328124"/>
                  <a:pt x="362497" y="326283"/>
                </a:cubicBezTo>
                <a:cubicBezTo>
                  <a:pt x="360653" y="325592"/>
                  <a:pt x="359500" y="323750"/>
                  <a:pt x="359730" y="321909"/>
                </a:cubicBezTo>
                <a:cubicBezTo>
                  <a:pt x="358808" y="318916"/>
                  <a:pt x="359500" y="315003"/>
                  <a:pt x="362036" y="312931"/>
                </a:cubicBezTo>
                <a:cubicBezTo>
                  <a:pt x="388491" y="291523"/>
                  <a:pt x="415466" y="276848"/>
                  <a:pt x="446169" y="276287"/>
                </a:cubicBezTo>
                <a:close/>
                <a:moveTo>
                  <a:pt x="449420" y="211671"/>
                </a:moveTo>
                <a:cubicBezTo>
                  <a:pt x="476619" y="213972"/>
                  <a:pt x="515573" y="221795"/>
                  <a:pt x="529403" y="248027"/>
                </a:cubicBezTo>
                <a:cubicBezTo>
                  <a:pt x="532399" y="254009"/>
                  <a:pt x="527328" y="259992"/>
                  <a:pt x="521105" y="258842"/>
                </a:cubicBezTo>
                <a:cubicBezTo>
                  <a:pt x="495981" y="253779"/>
                  <a:pt x="476619" y="235141"/>
                  <a:pt x="449420" y="233991"/>
                </a:cubicBezTo>
                <a:cubicBezTo>
                  <a:pt x="416229" y="232380"/>
                  <a:pt x="390413" y="243425"/>
                  <a:pt x="363906" y="262293"/>
                </a:cubicBezTo>
                <a:cubicBezTo>
                  <a:pt x="356992" y="266895"/>
                  <a:pt x="349846" y="256771"/>
                  <a:pt x="355378" y="251018"/>
                </a:cubicBezTo>
                <a:cubicBezTo>
                  <a:pt x="379119" y="226627"/>
                  <a:pt x="414155" y="208679"/>
                  <a:pt x="449420" y="211671"/>
                </a:cubicBezTo>
                <a:close/>
                <a:moveTo>
                  <a:pt x="172158" y="208909"/>
                </a:moveTo>
                <a:cubicBezTo>
                  <a:pt x="196816" y="208909"/>
                  <a:pt x="241754" y="212592"/>
                  <a:pt x="253968" y="238367"/>
                </a:cubicBezTo>
                <a:cubicBezTo>
                  <a:pt x="257194" y="245041"/>
                  <a:pt x="251894" y="254707"/>
                  <a:pt x="243597" y="251946"/>
                </a:cubicBezTo>
                <a:cubicBezTo>
                  <a:pt x="218479" y="243200"/>
                  <a:pt x="200964" y="230082"/>
                  <a:pt x="172158" y="230773"/>
                </a:cubicBezTo>
                <a:cubicBezTo>
                  <a:pt x="141970" y="231463"/>
                  <a:pt x="115007" y="239978"/>
                  <a:pt x="94036" y="262302"/>
                </a:cubicBezTo>
                <a:cubicBezTo>
                  <a:pt x="87123" y="269436"/>
                  <a:pt x="74218" y="260001"/>
                  <a:pt x="79979" y="251715"/>
                </a:cubicBezTo>
                <a:cubicBezTo>
                  <a:pt x="100489" y="222027"/>
                  <a:pt x="136900" y="208679"/>
                  <a:pt x="172158" y="208909"/>
                </a:cubicBezTo>
                <a:close/>
                <a:moveTo>
                  <a:pt x="167370" y="107183"/>
                </a:moveTo>
                <a:cubicBezTo>
                  <a:pt x="199698" y="100570"/>
                  <a:pt x="233467" y="108563"/>
                  <a:pt x="258592" y="138005"/>
                </a:cubicBezTo>
                <a:cubicBezTo>
                  <a:pt x="268273" y="149505"/>
                  <a:pt x="251907" y="166066"/>
                  <a:pt x="241996" y="154566"/>
                </a:cubicBezTo>
                <a:cubicBezTo>
                  <a:pt x="199353" y="104193"/>
                  <a:pt x="135273" y="132944"/>
                  <a:pt x="97932" y="174117"/>
                </a:cubicBezTo>
                <a:cubicBezTo>
                  <a:pt x="91708" y="181017"/>
                  <a:pt x="79722" y="172047"/>
                  <a:pt x="84793" y="163996"/>
                </a:cubicBezTo>
                <a:cubicBezTo>
                  <a:pt x="104155" y="135015"/>
                  <a:pt x="135042" y="113796"/>
                  <a:pt x="167370" y="107183"/>
                </a:cubicBezTo>
                <a:close/>
                <a:moveTo>
                  <a:pt x="446226" y="99456"/>
                </a:moveTo>
                <a:cubicBezTo>
                  <a:pt x="480067" y="93585"/>
                  <a:pt x="514398" y="101528"/>
                  <a:pt x="536287" y="132261"/>
                </a:cubicBezTo>
                <a:cubicBezTo>
                  <a:pt x="542278" y="140779"/>
                  <a:pt x="530527" y="152290"/>
                  <a:pt x="522002" y="146534"/>
                </a:cubicBezTo>
                <a:cubicBezTo>
                  <a:pt x="496427" y="128347"/>
                  <a:pt x="472003" y="114074"/>
                  <a:pt x="438824" y="121671"/>
                </a:cubicBezTo>
                <a:cubicBezTo>
                  <a:pt x="411866" y="127887"/>
                  <a:pt x="389516" y="140549"/>
                  <a:pt x="370162" y="160577"/>
                </a:cubicBezTo>
                <a:cubicBezTo>
                  <a:pt x="363019" y="168174"/>
                  <a:pt x="352881" y="157354"/>
                  <a:pt x="359102" y="149527"/>
                </a:cubicBezTo>
                <a:cubicBezTo>
                  <a:pt x="379033" y="125010"/>
                  <a:pt x="412385" y="105326"/>
                  <a:pt x="446226" y="99456"/>
                </a:cubicBezTo>
                <a:close/>
                <a:moveTo>
                  <a:pt x="138252" y="23571"/>
                </a:moveTo>
                <a:cubicBezTo>
                  <a:pt x="100127" y="25620"/>
                  <a:pt x="64173" y="37314"/>
                  <a:pt x="39628" y="70109"/>
                </a:cubicBezTo>
                <a:cubicBezTo>
                  <a:pt x="39398" y="70569"/>
                  <a:pt x="38937" y="70800"/>
                  <a:pt x="38476" y="71030"/>
                </a:cubicBezTo>
                <a:cubicBezTo>
                  <a:pt x="29026" y="134547"/>
                  <a:pt x="22804" y="193693"/>
                  <a:pt x="25339" y="258591"/>
                </a:cubicBezTo>
                <a:cubicBezTo>
                  <a:pt x="27644" y="313364"/>
                  <a:pt x="32253" y="368136"/>
                  <a:pt x="30640" y="422909"/>
                </a:cubicBezTo>
                <a:cubicBezTo>
                  <a:pt x="94250" y="356630"/>
                  <a:pt x="238295" y="339369"/>
                  <a:pt x="304210" y="408871"/>
                </a:cubicBezTo>
                <a:cubicBezTo>
                  <a:pt x="293609" y="306230"/>
                  <a:pt x="278858" y="192542"/>
                  <a:pt x="303749" y="92202"/>
                </a:cubicBezTo>
                <a:cubicBezTo>
                  <a:pt x="303058" y="90361"/>
                  <a:pt x="303058" y="88290"/>
                  <a:pt x="303980" y="85758"/>
                </a:cubicBezTo>
                <a:cubicBezTo>
                  <a:pt x="265952" y="51928"/>
                  <a:pt x="230229" y="28684"/>
                  <a:pt x="176759" y="24311"/>
                </a:cubicBezTo>
                <a:cubicBezTo>
                  <a:pt x="163910" y="23276"/>
                  <a:pt x="150961" y="22887"/>
                  <a:pt x="138252" y="23571"/>
                </a:cubicBezTo>
                <a:close/>
                <a:moveTo>
                  <a:pt x="480870" y="23319"/>
                </a:moveTo>
                <a:cubicBezTo>
                  <a:pt x="426357" y="16893"/>
                  <a:pt x="359466" y="46146"/>
                  <a:pt x="326336" y="84838"/>
                </a:cubicBezTo>
                <a:cubicBezTo>
                  <a:pt x="326566" y="85758"/>
                  <a:pt x="326566" y="86679"/>
                  <a:pt x="326336" y="87600"/>
                </a:cubicBezTo>
                <a:cubicBezTo>
                  <a:pt x="308128" y="194843"/>
                  <a:pt x="330715" y="302547"/>
                  <a:pt x="319883" y="409101"/>
                </a:cubicBezTo>
                <a:cubicBezTo>
                  <a:pt x="385337" y="361693"/>
                  <a:pt x="531687" y="320728"/>
                  <a:pt x="577781" y="390920"/>
                </a:cubicBezTo>
                <a:cubicBezTo>
                  <a:pt x="568563" y="343282"/>
                  <a:pt x="564184" y="294953"/>
                  <a:pt x="562109" y="246854"/>
                </a:cubicBezTo>
                <a:cubicBezTo>
                  <a:pt x="559574" y="194613"/>
                  <a:pt x="554043" y="137769"/>
                  <a:pt x="560726" y="85298"/>
                </a:cubicBezTo>
                <a:cubicBezTo>
                  <a:pt x="558652" y="83917"/>
                  <a:pt x="556808" y="82076"/>
                  <a:pt x="555656" y="79084"/>
                </a:cubicBezTo>
                <a:cubicBezTo>
                  <a:pt x="541828" y="43873"/>
                  <a:pt x="513577" y="27174"/>
                  <a:pt x="480870" y="23319"/>
                </a:cubicBezTo>
                <a:close/>
                <a:moveTo>
                  <a:pt x="136715" y="521"/>
                </a:moveTo>
                <a:cubicBezTo>
                  <a:pt x="150399" y="-457"/>
                  <a:pt x="164026" y="-26"/>
                  <a:pt x="176759" y="1528"/>
                </a:cubicBezTo>
                <a:cubicBezTo>
                  <a:pt x="216861" y="6591"/>
                  <a:pt x="295683" y="22240"/>
                  <a:pt x="316656" y="66426"/>
                </a:cubicBezTo>
                <a:cubicBezTo>
                  <a:pt x="378423" y="-10900"/>
                  <a:pt x="531226" y="-32302"/>
                  <a:pt x="575938" y="68037"/>
                </a:cubicBezTo>
                <a:cubicBezTo>
                  <a:pt x="578242" y="68958"/>
                  <a:pt x="580086" y="70800"/>
                  <a:pt x="580317" y="73561"/>
                </a:cubicBezTo>
                <a:cubicBezTo>
                  <a:pt x="589536" y="129715"/>
                  <a:pt x="583774" y="190010"/>
                  <a:pt x="586078" y="246854"/>
                </a:cubicBezTo>
                <a:cubicBezTo>
                  <a:pt x="588614" y="307150"/>
                  <a:pt x="593454" y="367216"/>
                  <a:pt x="600368" y="427282"/>
                </a:cubicBezTo>
                <a:cubicBezTo>
                  <a:pt x="601059" y="433725"/>
                  <a:pt x="592993" y="435797"/>
                  <a:pt x="588844" y="432345"/>
                </a:cubicBezTo>
                <a:cubicBezTo>
                  <a:pt x="584696" y="438788"/>
                  <a:pt x="575016" y="441550"/>
                  <a:pt x="570867" y="432805"/>
                </a:cubicBezTo>
                <a:cubicBezTo>
                  <a:pt x="525464" y="338679"/>
                  <a:pt x="375657" y="383556"/>
                  <a:pt x="315734" y="442471"/>
                </a:cubicBezTo>
                <a:cubicBezTo>
                  <a:pt x="312968" y="445232"/>
                  <a:pt x="308820" y="446383"/>
                  <a:pt x="304902" y="445232"/>
                </a:cubicBezTo>
                <a:cubicBezTo>
                  <a:pt x="303980" y="445002"/>
                  <a:pt x="303058" y="444772"/>
                  <a:pt x="302136" y="444312"/>
                </a:cubicBezTo>
                <a:cubicBezTo>
                  <a:pt x="299831" y="443851"/>
                  <a:pt x="299370" y="442010"/>
                  <a:pt x="298218" y="440169"/>
                </a:cubicBezTo>
                <a:cubicBezTo>
                  <a:pt x="296605" y="437408"/>
                  <a:pt x="296605" y="434186"/>
                  <a:pt x="297527" y="431424"/>
                </a:cubicBezTo>
                <a:cubicBezTo>
                  <a:pt x="212252" y="382405"/>
                  <a:pt x="107848" y="370668"/>
                  <a:pt x="31792" y="446153"/>
                </a:cubicBezTo>
                <a:cubicBezTo>
                  <a:pt x="27644" y="450295"/>
                  <a:pt x="21190" y="447994"/>
                  <a:pt x="18886" y="443621"/>
                </a:cubicBezTo>
                <a:cubicBezTo>
                  <a:pt x="15889" y="442701"/>
                  <a:pt x="13585" y="440169"/>
                  <a:pt x="13354" y="436027"/>
                </a:cubicBezTo>
                <a:cubicBezTo>
                  <a:pt x="8745" y="366525"/>
                  <a:pt x="1600" y="297024"/>
                  <a:pt x="678" y="227293"/>
                </a:cubicBezTo>
                <a:cubicBezTo>
                  <a:pt x="-13" y="174361"/>
                  <a:pt x="-4392" y="106010"/>
                  <a:pt x="22573" y="58372"/>
                </a:cubicBezTo>
                <a:cubicBezTo>
                  <a:pt x="25569" y="53079"/>
                  <a:pt x="30640" y="52848"/>
                  <a:pt x="34558" y="55150"/>
                </a:cubicBezTo>
                <a:cubicBezTo>
                  <a:pt x="54090" y="19076"/>
                  <a:pt x="95662" y="3455"/>
                  <a:pt x="136715" y="521"/>
                </a:cubicBezTo>
                <a:close/>
              </a:path>
            </a:pathLst>
          </a:custGeom>
          <a:solidFill>
            <a:schemeClr val="accent2"/>
          </a:solidFill>
          <a:ln>
            <a:noFill/>
          </a:ln>
        </p:spPr>
      </p:sp>
      <p:sp>
        <p:nvSpPr>
          <p:cNvPr id="27" name="文本框 26">
            <a:extLst>
              <a:ext uri="{FF2B5EF4-FFF2-40B4-BE49-F238E27FC236}">
                <a16:creationId xmlns:a16="http://schemas.microsoft.com/office/drawing/2014/main" id="{FD19553D-C98E-4B23-8AA7-A4B837E5A98F}"/>
              </a:ext>
            </a:extLst>
          </p:cNvPr>
          <p:cNvSpPr txBox="1"/>
          <p:nvPr/>
        </p:nvSpPr>
        <p:spPr>
          <a:xfrm>
            <a:off x="6848296" y="2866933"/>
            <a:ext cx="2306507" cy="1379701"/>
          </a:xfrm>
          <a:prstGeom prst="rect">
            <a:avLst/>
          </a:prstGeom>
          <a:solidFill>
            <a:schemeClr val="bg1">
              <a:alpha val="50000"/>
            </a:schemeClr>
          </a:solidFill>
          <a:ln w="3175">
            <a:solidFill>
              <a:schemeClr val="accent2"/>
            </a:solidFill>
            <a:prstDash val="sysDot"/>
          </a:ln>
        </p:spPr>
        <p:txBody>
          <a:bodyPr wrap="square" rtlCol="0">
            <a:noAutofit/>
          </a:bodyPr>
          <a:lstStyle/>
          <a:p>
            <a:pPr marL="171450" indent="-171450">
              <a:lnSpc>
                <a:spcPct val="120000"/>
              </a:lnSpc>
              <a:buClr>
                <a:srgbClr val="2D97C8"/>
              </a:buClr>
              <a:buFont typeface="Arial" panose="020B0604020202020204" pitchFamily="34" charset="0"/>
              <a:buChar char="•"/>
            </a:pPr>
            <a:r>
              <a:rPr lang="zh-CN" altLang="en-US" sz="1200" dirty="0">
                <a:latin typeface="+mn-ea"/>
                <a:cs typeface="Heiti SC Light" charset="-122"/>
              </a:rPr>
              <a:t>漫画：增加亲切感</a:t>
            </a:r>
            <a:endParaRPr lang="en-US" altLang="zh-CN" sz="1200" dirty="0">
              <a:latin typeface="+mn-ea"/>
              <a:cs typeface="Heiti SC Light" charset="-122"/>
            </a:endParaRPr>
          </a:p>
          <a:p>
            <a:pPr marL="171450" indent="-171450">
              <a:lnSpc>
                <a:spcPct val="120000"/>
              </a:lnSpc>
              <a:buClr>
                <a:srgbClr val="2D97C8"/>
              </a:buClr>
              <a:buFont typeface="Arial" panose="020B0604020202020204" pitchFamily="34" charset="0"/>
              <a:buChar char="•"/>
            </a:pPr>
            <a:r>
              <a:rPr lang="zh-CN" altLang="en-US" sz="1200" dirty="0">
                <a:latin typeface="+mn-ea"/>
                <a:cs typeface="Heiti SC Light" charset="-122"/>
              </a:rPr>
              <a:t>短视频：提高趣味性，可采用真人或真实场景录制，或采用动画形象等</a:t>
            </a:r>
            <a:endParaRPr lang="en-US" altLang="zh-CN" sz="1200" dirty="0">
              <a:latin typeface="+mn-ea"/>
              <a:cs typeface="Heiti SC Light" charset="-122"/>
            </a:endParaRPr>
          </a:p>
          <a:p>
            <a:pPr marL="171450" indent="-171450">
              <a:lnSpc>
                <a:spcPct val="120000"/>
              </a:lnSpc>
              <a:buClr>
                <a:srgbClr val="2D97C8"/>
              </a:buClr>
              <a:buFont typeface="Arial" panose="020B0604020202020204" pitchFamily="34" charset="0"/>
              <a:buChar char="•"/>
            </a:pPr>
            <a:r>
              <a:rPr lang="zh-CN" altLang="en-US" sz="1200" dirty="0">
                <a:latin typeface="+mn-ea"/>
                <a:cs typeface="Heiti SC Light" charset="-122"/>
              </a:rPr>
              <a:t>直播：科普视频直播链接</a:t>
            </a:r>
            <a:endParaRPr lang="en-US" altLang="zh-CN" sz="1200" dirty="0">
              <a:latin typeface="+mn-ea"/>
              <a:cs typeface="Heiti SC Light" charset="-122"/>
            </a:endParaRPr>
          </a:p>
          <a:p>
            <a:pPr marL="171450" indent="-171450">
              <a:lnSpc>
                <a:spcPct val="120000"/>
              </a:lnSpc>
              <a:buClr>
                <a:srgbClr val="2D97C8"/>
              </a:buClr>
              <a:buFont typeface="Arial" panose="020B0604020202020204" pitchFamily="34" charset="0"/>
              <a:buChar char="•"/>
            </a:pPr>
            <a:r>
              <a:rPr lang="zh-CN" altLang="en-US" sz="1200" dirty="0">
                <a:latin typeface="+mn-ea"/>
                <a:cs typeface="Heiti SC Light" charset="-122"/>
              </a:rPr>
              <a:t>海报：直观预告后续活动</a:t>
            </a:r>
          </a:p>
        </p:txBody>
      </p:sp>
      <p:sp>
        <p:nvSpPr>
          <p:cNvPr id="28" name="文本框 27">
            <a:extLst>
              <a:ext uri="{FF2B5EF4-FFF2-40B4-BE49-F238E27FC236}">
                <a16:creationId xmlns:a16="http://schemas.microsoft.com/office/drawing/2014/main" id="{19AF354B-207D-45F3-AC59-4044C6AA9795}"/>
              </a:ext>
            </a:extLst>
          </p:cNvPr>
          <p:cNvSpPr txBox="1"/>
          <p:nvPr/>
        </p:nvSpPr>
        <p:spPr>
          <a:xfrm>
            <a:off x="6848283" y="4468393"/>
            <a:ext cx="2306218" cy="646331"/>
          </a:xfrm>
          <a:prstGeom prst="rect">
            <a:avLst/>
          </a:prstGeom>
          <a:solidFill>
            <a:schemeClr val="bg1">
              <a:alpha val="50000"/>
            </a:schemeClr>
          </a:solidFill>
          <a:ln w="3175">
            <a:solidFill>
              <a:schemeClr val="accent2"/>
            </a:solidFill>
            <a:prstDash val="sysDot"/>
          </a:ln>
        </p:spPr>
        <p:txBody>
          <a:bodyPr wrap="square" rtlCol="0">
            <a:spAutoFit/>
          </a:bodyPr>
          <a:lstStyle/>
          <a:p>
            <a:pPr marL="171450" indent="-171450">
              <a:buClr>
                <a:srgbClr val="2D97C8"/>
              </a:buClr>
              <a:buFont typeface="Arial" panose="020B0604020202020204" pitchFamily="34" charset="0"/>
              <a:buChar char="•"/>
            </a:pPr>
            <a:r>
              <a:rPr lang="zh-CN" altLang="en-US" sz="1200" dirty="0">
                <a:latin typeface="+mn-ea"/>
                <a:cs typeface="Heiti SC Light" charset="-122"/>
              </a:rPr>
              <a:t>新闻稿：纪实类图文</a:t>
            </a:r>
            <a:endParaRPr lang="en-US" altLang="zh-CN" sz="1200" dirty="0">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人物海报：吸引网友眼球</a:t>
            </a:r>
            <a:endParaRPr lang="en-US" altLang="zh-CN" sz="1200" dirty="0">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微纪录片：体现故事真实性</a:t>
            </a:r>
            <a:endParaRPr lang="en-US" altLang="zh-CN" sz="1200" dirty="0">
              <a:latin typeface="+mn-ea"/>
              <a:cs typeface="Heiti SC Light" charset="-122"/>
            </a:endParaRPr>
          </a:p>
        </p:txBody>
      </p:sp>
      <p:sp>
        <p:nvSpPr>
          <p:cNvPr id="29" name="文本框 28">
            <a:extLst>
              <a:ext uri="{FF2B5EF4-FFF2-40B4-BE49-F238E27FC236}">
                <a16:creationId xmlns:a16="http://schemas.microsoft.com/office/drawing/2014/main" id="{EF85E8CF-7D4A-49CB-B353-2FEAD3946660}"/>
              </a:ext>
            </a:extLst>
          </p:cNvPr>
          <p:cNvSpPr txBox="1"/>
          <p:nvPr/>
        </p:nvSpPr>
        <p:spPr>
          <a:xfrm>
            <a:off x="4005375" y="3524023"/>
            <a:ext cx="1769942" cy="830997"/>
          </a:xfrm>
          <a:prstGeom prst="rect">
            <a:avLst/>
          </a:prstGeom>
          <a:noFill/>
        </p:spPr>
        <p:txBody>
          <a:bodyPr wrap="square" rtlCol="0">
            <a:spAutoFit/>
          </a:bodyPr>
          <a:lstStyle/>
          <a:p>
            <a:pPr>
              <a:buClr>
                <a:srgbClr val="2D97C8"/>
              </a:buClr>
            </a:pPr>
            <a:r>
              <a:rPr lang="zh-CN" altLang="en-US" sz="1200" b="1" dirty="0">
                <a:latin typeface="+mn-ea"/>
                <a:cs typeface="Heiti SC Light" charset="-122"/>
              </a:rPr>
              <a:t>互动环节</a:t>
            </a:r>
            <a:endParaRPr lang="en-US" altLang="zh-CN" sz="1200" b="1" dirty="0">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评论问答转发抽奖</a:t>
            </a:r>
            <a:endParaRPr lang="en-US" altLang="zh-CN" sz="1200" dirty="0">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日常打卡活动</a:t>
            </a:r>
            <a:endParaRPr lang="en-US" altLang="zh-CN" sz="1200" dirty="0">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活动预告</a:t>
            </a:r>
            <a:endParaRPr lang="en-US" altLang="zh-CN" sz="1200" dirty="0">
              <a:latin typeface="+mn-ea"/>
              <a:cs typeface="Heiti SC Light" charset="-122"/>
            </a:endParaRPr>
          </a:p>
        </p:txBody>
      </p:sp>
      <p:sp>
        <p:nvSpPr>
          <p:cNvPr id="30" name="users-meeting-people_33889">
            <a:extLst>
              <a:ext uri="{FF2B5EF4-FFF2-40B4-BE49-F238E27FC236}">
                <a16:creationId xmlns:a16="http://schemas.microsoft.com/office/drawing/2014/main" id="{5F674777-D58E-4963-A35F-3D7BC108F875}"/>
              </a:ext>
            </a:extLst>
          </p:cNvPr>
          <p:cNvSpPr>
            <a:spLocks noChangeAspect="1"/>
          </p:cNvSpPr>
          <p:nvPr/>
        </p:nvSpPr>
        <p:spPr bwMode="auto">
          <a:xfrm>
            <a:off x="3497247" y="3641243"/>
            <a:ext cx="369017" cy="411890"/>
          </a:xfrm>
          <a:custGeom>
            <a:avLst/>
            <a:gdLst>
              <a:gd name="connsiteX0" fmla="*/ 239395 w 537988"/>
              <a:gd name="connsiteY0" fmla="*/ 392657 h 600492"/>
              <a:gd name="connsiteX1" fmla="*/ 306627 w 537988"/>
              <a:gd name="connsiteY1" fmla="*/ 392657 h 600492"/>
              <a:gd name="connsiteX2" fmla="*/ 407205 w 537988"/>
              <a:gd name="connsiteY2" fmla="*/ 493621 h 600492"/>
              <a:gd name="connsiteX3" fmla="*/ 407205 w 537988"/>
              <a:gd name="connsiteY3" fmla="*/ 575251 h 600492"/>
              <a:gd name="connsiteX4" fmla="*/ 406667 w 537988"/>
              <a:gd name="connsiteY4" fmla="*/ 575251 h 600492"/>
              <a:gd name="connsiteX5" fmla="*/ 401827 w 537988"/>
              <a:gd name="connsiteY5" fmla="*/ 577937 h 600492"/>
              <a:gd name="connsiteX6" fmla="*/ 281885 w 537988"/>
              <a:gd name="connsiteY6" fmla="*/ 600492 h 600492"/>
              <a:gd name="connsiteX7" fmla="*/ 144194 w 537988"/>
              <a:gd name="connsiteY7" fmla="*/ 578474 h 600492"/>
              <a:gd name="connsiteX8" fmla="*/ 138816 w 537988"/>
              <a:gd name="connsiteY8" fmla="*/ 576862 h 600492"/>
              <a:gd name="connsiteX9" fmla="*/ 138816 w 537988"/>
              <a:gd name="connsiteY9" fmla="*/ 575251 h 600492"/>
              <a:gd name="connsiteX10" fmla="*/ 138816 w 537988"/>
              <a:gd name="connsiteY10" fmla="*/ 493621 h 600492"/>
              <a:gd name="connsiteX11" fmla="*/ 239395 w 537988"/>
              <a:gd name="connsiteY11" fmla="*/ 392657 h 600492"/>
              <a:gd name="connsiteX12" fmla="*/ 370650 w 537988"/>
              <a:gd name="connsiteY12" fmla="*/ 311544 h 600492"/>
              <a:gd name="connsiteX13" fmla="*/ 436832 w 537988"/>
              <a:gd name="connsiteY13" fmla="*/ 311544 h 600492"/>
              <a:gd name="connsiteX14" fmla="*/ 537988 w 537988"/>
              <a:gd name="connsiteY14" fmla="*/ 412517 h 600492"/>
              <a:gd name="connsiteX15" fmla="*/ 537988 w 537988"/>
              <a:gd name="connsiteY15" fmla="*/ 494155 h 600492"/>
              <a:gd name="connsiteX16" fmla="*/ 537450 w 537988"/>
              <a:gd name="connsiteY16" fmla="*/ 494155 h 600492"/>
              <a:gd name="connsiteX17" fmla="*/ 532070 w 537988"/>
              <a:gd name="connsiteY17" fmla="*/ 496841 h 600492"/>
              <a:gd name="connsiteX18" fmla="*/ 426071 w 537988"/>
              <a:gd name="connsiteY18" fmla="*/ 518861 h 600492"/>
              <a:gd name="connsiteX19" fmla="*/ 426071 w 537988"/>
              <a:gd name="connsiteY19" fmla="*/ 493618 h 600492"/>
              <a:gd name="connsiteX20" fmla="*/ 340518 w 537988"/>
              <a:gd name="connsiteY20" fmla="*/ 379218 h 600492"/>
              <a:gd name="connsiteX21" fmla="*/ 370650 w 537988"/>
              <a:gd name="connsiteY21" fmla="*/ 311544 h 600492"/>
              <a:gd name="connsiteX22" fmla="*/ 101137 w 537988"/>
              <a:gd name="connsiteY22" fmla="*/ 311544 h 600492"/>
              <a:gd name="connsiteX23" fmla="*/ 167845 w 537988"/>
              <a:gd name="connsiteY23" fmla="*/ 311544 h 600492"/>
              <a:gd name="connsiteX24" fmla="*/ 175377 w 537988"/>
              <a:gd name="connsiteY24" fmla="*/ 312081 h 600492"/>
              <a:gd name="connsiteX25" fmla="*/ 205503 w 537988"/>
              <a:gd name="connsiteY25" fmla="*/ 379224 h 600492"/>
              <a:gd name="connsiteX26" fmla="*/ 119966 w 537988"/>
              <a:gd name="connsiteY26" fmla="*/ 493635 h 600492"/>
              <a:gd name="connsiteX27" fmla="*/ 119966 w 537988"/>
              <a:gd name="connsiteY27" fmla="*/ 518343 h 600492"/>
              <a:gd name="connsiteX28" fmla="*/ 5917 w 537988"/>
              <a:gd name="connsiteY28" fmla="*/ 497395 h 600492"/>
              <a:gd name="connsiteX29" fmla="*/ 538 w 537988"/>
              <a:gd name="connsiteY29" fmla="*/ 495246 h 600492"/>
              <a:gd name="connsiteX30" fmla="*/ 0 w 537988"/>
              <a:gd name="connsiteY30" fmla="*/ 494172 h 600492"/>
              <a:gd name="connsiteX31" fmla="*/ 0 w 537988"/>
              <a:gd name="connsiteY31" fmla="*/ 412527 h 600492"/>
              <a:gd name="connsiteX32" fmla="*/ 101137 w 537988"/>
              <a:gd name="connsiteY32" fmla="*/ 311544 h 600492"/>
              <a:gd name="connsiteX33" fmla="*/ 273011 w 537988"/>
              <a:gd name="connsiteY33" fmla="*/ 229913 h 600492"/>
              <a:gd name="connsiteX34" fmla="*/ 351835 w 537988"/>
              <a:gd name="connsiteY34" fmla="*/ 308607 h 600492"/>
              <a:gd name="connsiteX35" fmla="*/ 273011 w 537988"/>
              <a:gd name="connsiteY35" fmla="*/ 387301 h 600492"/>
              <a:gd name="connsiteX36" fmla="*/ 194187 w 537988"/>
              <a:gd name="connsiteY36" fmla="*/ 308607 h 600492"/>
              <a:gd name="connsiteX37" fmla="*/ 273011 w 537988"/>
              <a:gd name="connsiteY37" fmla="*/ 229913 h 600492"/>
              <a:gd name="connsiteX38" fmla="*/ 403482 w 537988"/>
              <a:gd name="connsiteY38" fmla="*/ 148800 h 600492"/>
              <a:gd name="connsiteX39" fmla="*/ 482531 w 537988"/>
              <a:gd name="connsiteY39" fmla="*/ 227226 h 600492"/>
              <a:gd name="connsiteX40" fmla="*/ 403482 w 537988"/>
              <a:gd name="connsiteY40" fmla="*/ 306188 h 600492"/>
              <a:gd name="connsiteX41" fmla="*/ 370141 w 537988"/>
              <a:gd name="connsiteY41" fmla="*/ 298668 h 600492"/>
              <a:gd name="connsiteX42" fmla="*/ 324970 w 537988"/>
              <a:gd name="connsiteY42" fmla="*/ 226151 h 600492"/>
              <a:gd name="connsiteX43" fmla="*/ 403482 w 537988"/>
              <a:gd name="connsiteY43" fmla="*/ 148800 h 600492"/>
              <a:gd name="connsiteX44" fmla="*/ 134530 w 537988"/>
              <a:gd name="connsiteY44" fmla="*/ 148800 h 600492"/>
              <a:gd name="connsiteX45" fmla="*/ 213623 w 537988"/>
              <a:gd name="connsiteY45" fmla="*/ 227226 h 600492"/>
              <a:gd name="connsiteX46" fmla="*/ 213085 w 537988"/>
              <a:gd name="connsiteY46" fmla="*/ 232060 h 600492"/>
              <a:gd name="connsiteX47" fmla="*/ 176498 w 537988"/>
              <a:gd name="connsiteY47" fmla="*/ 293834 h 600492"/>
              <a:gd name="connsiteX48" fmla="*/ 134530 w 537988"/>
              <a:gd name="connsiteY48" fmla="*/ 306188 h 600492"/>
              <a:gd name="connsiteX49" fmla="*/ 55976 w 537988"/>
              <a:gd name="connsiteY49" fmla="*/ 227226 h 600492"/>
              <a:gd name="connsiteX50" fmla="*/ 134530 w 537988"/>
              <a:gd name="connsiteY50" fmla="*/ 148800 h 600492"/>
              <a:gd name="connsiteX51" fmla="*/ 227044 w 537988"/>
              <a:gd name="connsiteY51" fmla="*/ 16641 h 600492"/>
              <a:gd name="connsiteX52" fmla="*/ 234033 w 537988"/>
              <a:gd name="connsiteY52" fmla="*/ 210039 h 600492"/>
              <a:gd name="connsiteX53" fmla="*/ 302314 w 537988"/>
              <a:gd name="connsiteY53" fmla="*/ 210039 h 600492"/>
              <a:gd name="connsiteX54" fmla="*/ 309304 w 537988"/>
              <a:gd name="connsiteY54" fmla="*/ 16641 h 600492"/>
              <a:gd name="connsiteX55" fmla="*/ 218979 w 537988"/>
              <a:gd name="connsiteY55" fmla="*/ 9120 h 600492"/>
              <a:gd name="connsiteX56" fmla="*/ 317368 w 537988"/>
              <a:gd name="connsiteY56" fmla="*/ 9120 h 600492"/>
              <a:gd name="connsiteX57" fmla="*/ 309304 w 537988"/>
              <a:gd name="connsiteY57" fmla="*/ 217560 h 600492"/>
              <a:gd name="connsiteX58" fmla="*/ 227044 w 537988"/>
              <a:gd name="connsiteY58" fmla="*/ 217560 h 600492"/>
              <a:gd name="connsiteX59" fmla="*/ 420340 w 537988"/>
              <a:gd name="connsiteY59" fmla="*/ 1300 h 600492"/>
              <a:gd name="connsiteX60" fmla="*/ 449205 w 537988"/>
              <a:gd name="connsiteY60" fmla="*/ 12880 h 600492"/>
              <a:gd name="connsiteX61" fmla="*/ 471799 w 537988"/>
              <a:gd name="connsiteY61" fmla="*/ 121890 h 600492"/>
              <a:gd name="connsiteX62" fmla="*/ 447053 w 537988"/>
              <a:gd name="connsiteY62" fmla="*/ 145517 h 600492"/>
              <a:gd name="connsiteX63" fmla="*/ 361519 w 537988"/>
              <a:gd name="connsiteY63" fmla="*/ 143906 h 600492"/>
              <a:gd name="connsiteX64" fmla="*/ 340001 w 537988"/>
              <a:gd name="connsiteY64" fmla="*/ 35434 h 600492"/>
              <a:gd name="connsiteX65" fmla="*/ 420340 w 537988"/>
              <a:gd name="connsiteY65" fmla="*/ 1300 h 600492"/>
              <a:gd name="connsiteX66" fmla="*/ 151346 w 537988"/>
              <a:gd name="connsiteY66" fmla="*/ 1300 h 600492"/>
              <a:gd name="connsiteX67" fmla="*/ 180210 w 537988"/>
              <a:gd name="connsiteY67" fmla="*/ 12880 h 600492"/>
              <a:gd name="connsiteX68" fmla="*/ 202804 w 537988"/>
              <a:gd name="connsiteY68" fmla="*/ 121890 h 600492"/>
              <a:gd name="connsiteX69" fmla="*/ 178596 w 537988"/>
              <a:gd name="connsiteY69" fmla="*/ 145517 h 600492"/>
              <a:gd name="connsiteX70" fmla="*/ 92524 w 537988"/>
              <a:gd name="connsiteY70" fmla="*/ 143906 h 600492"/>
              <a:gd name="connsiteX71" fmla="*/ 71007 w 537988"/>
              <a:gd name="connsiteY71" fmla="*/ 35434 h 600492"/>
              <a:gd name="connsiteX72" fmla="*/ 151346 w 537988"/>
              <a:gd name="connsiteY72" fmla="*/ 1300 h 60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7988" h="600492">
                <a:moveTo>
                  <a:pt x="239395" y="392657"/>
                </a:moveTo>
                <a:lnTo>
                  <a:pt x="306627" y="392657"/>
                </a:lnTo>
                <a:cubicBezTo>
                  <a:pt x="362026" y="392657"/>
                  <a:pt x="407205" y="438306"/>
                  <a:pt x="407205" y="493621"/>
                </a:cubicBezTo>
                <a:lnTo>
                  <a:pt x="407205" y="575251"/>
                </a:lnTo>
                <a:lnTo>
                  <a:pt x="406667" y="575251"/>
                </a:lnTo>
                <a:lnTo>
                  <a:pt x="401827" y="577937"/>
                </a:lnTo>
                <a:cubicBezTo>
                  <a:pt x="399137" y="579548"/>
                  <a:pt x="356109" y="600492"/>
                  <a:pt x="281885" y="600492"/>
                </a:cubicBezTo>
                <a:cubicBezTo>
                  <a:pt x="243698" y="600492"/>
                  <a:pt x="197442" y="595122"/>
                  <a:pt x="144194" y="578474"/>
                </a:cubicBezTo>
                <a:lnTo>
                  <a:pt x="138816" y="576862"/>
                </a:lnTo>
                <a:lnTo>
                  <a:pt x="138816" y="575251"/>
                </a:lnTo>
                <a:lnTo>
                  <a:pt x="138816" y="493621"/>
                </a:lnTo>
                <a:cubicBezTo>
                  <a:pt x="138816" y="438306"/>
                  <a:pt x="183995" y="392657"/>
                  <a:pt x="239395" y="392657"/>
                </a:cubicBezTo>
                <a:close/>
                <a:moveTo>
                  <a:pt x="370650" y="311544"/>
                </a:moveTo>
                <a:lnTo>
                  <a:pt x="436832" y="311544"/>
                </a:lnTo>
                <a:cubicBezTo>
                  <a:pt x="492791" y="311544"/>
                  <a:pt x="537988" y="356660"/>
                  <a:pt x="537988" y="412517"/>
                </a:cubicBezTo>
                <a:lnTo>
                  <a:pt x="537988" y="494155"/>
                </a:lnTo>
                <a:lnTo>
                  <a:pt x="537450" y="494155"/>
                </a:lnTo>
                <a:lnTo>
                  <a:pt x="532070" y="496841"/>
                </a:lnTo>
                <a:cubicBezTo>
                  <a:pt x="529379" y="497915"/>
                  <a:pt x="491715" y="516713"/>
                  <a:pt x="426071" y="518861"/>
                </a:cubicBezTo>
                <a:lnTo>
                  <a:pt x="426071" y="493618"/>
                </a:lnTo>
                <a:cubicBezTo>
                  <a:pt x="426071" y="439909"/>
                  <a:pt x="390020" y="393719"/>
                  <a:pt x="340518" y="379218"/>
                </a:cubicBezTo>
                <a:cubicBezTo>
                  <a:pt x="358274" y="362031"/>
                  <a:pt x="369574" y="338399"/>
                  <a:pt x="370650" y="311544"/>
                </a:cubicBezTo>
                <a:close/>
                <a:moveTo>
                  <a:pt x="101137" y="311544"/>
                </a:moveTo>
                <a:lnTo>
                  <a:pt x="167845" y="311544"/>
                </a:lnTo>
                <a:cubicBezTo>
                  <a:pt x="170535" y="311544"/>
                  <a:pt x="173225" y="311544"/>
                  <a:pt x="175377" y="312081"/>
                </a:cubicBezTo>
                <a:cubicBezTo>
                  <a:pt x="176453" y="338401"/>
                  <a:pt x="187750" y="362035"/>
                  <a:pt x="205503" y="379224"/>
                </a:cubicBezTo>
                <a:cubicBezTo>
                  <a:pt x="156010" y="393727"/>
                  <a:pt x="119966" y="439921"/>
                  <a:pt x="119966" y="493635"/>
                </a:cubicBezTo>
                <a:lnTo>
                  <a:pt x="119966" y="518343"/>
                </a:lnTo>
                <a:cubicBezTo>
                  <a:pt x="86612" y="516732"/>
                  <a:pt x="48417" y="510286"/>
                  <a:pt x="5917" y="497395"/>
                </a:cubicBezTo>
                <a:lnTo>
                  <a:pt x="538" y="495246"/>
                </a:lnTo>
                <a:lnTo>
                  <a:pt x="0" y="494172"/>
                </a:lnTo>
                <a:lnTo>
                  <a:pt x="0" y="412527"/>
                </a:lnTo>
                <a:cubicBezTo>
                  <a:pt x="0" y="356664"/>
                  <a:pt x="45189" y="311544"/>
                  <a:pt x="101137" y="311544"/>
                </a:cubicBezTo>
                <a:close/>
                <a:moveTo>
                  <a:pt x="273011" y="229913"/>
                </a:moveTo>
                <a:cubicBezTo>
                  <a:pt x="316544" y="229913"/>
                  <a:pt x="351835" y="265146"/>
                  <a:pt x="351835" y="308607"/>
                </a:cubicBezTo>
                <a:cubicBezTo>
                  <a:pt x="351835" y="352068"/>
                  <a:pt x="316544" y="387301"/>
                  <a:pt x="273011" y="387301"/>
                </a:cubicBezTo>
                <a:cubicBezTo>
                  <a:pt x="229478" y="387301"/>
                  <a:pt x="194187" y="352068"/>
                  <a:pt x="194187" y="308607"/>
                </a:cubicBezTo>
                <a:cubicBezTo>
                  <a:pt x="194187" y="265146"/>
                  <a:pt x="229478" y="229913"/>
                  <a:pt x="273011" y="229913"/>
                </a:cubicBezTo>
                <a:close/>
                <a:moveTo>
                  <a:pt x="403482" y="148800"/>
                </a:moveTo>
                <a:cubicBezTo>
                  <a:pt x="447040" y="148800"/>
                  <a:pt x="482531" y="183716"/>
                  <a:pt x="482531" y="227226"/>
                </a:cubicBezTo>
                <a:cubicBezTo>
                  <a:pt x="482531" y="270736"/>
                  <a:pt x="447040" y="306188"/>
                  <a:pt x="403482" y="306188"/>
                </a:cubicBezTo>
                <a:cubicBezTo>
                  <a:pt x="391651" y="306188"/>
                  <a:pt x="380359" y="303502"/>
                  <a:pt x="370141" y="298668"/>
                </a:cubicBezTo>
                <a:cubicBezTo>
                  <a:pt x="366915" y="268050"/>
                  <a:pt x="349707" y="241729"/>
                  <a:pt x="324970" y="226151"/>
                </a:cubicBezTo>
                <a:cubicBezTo>
                  <a:pt x="325508" y="183179"/>
                  <a:pt x="360462" y="148800"/>
                  <a:pt x="403482" y="148800"/>
                </a:cubicBezTo>
                <a:close/>
                <a:moveTo>
                  <a:pt x="134530" y="148800"/>
                </a:moveTo>
                <a:cubicBezTo>
                  <a:pt x="178112" y="148800"/>
                  <a:pt x="213623" y="184253"/>
                  <a:pt x="213623" y="227226"/>
                </a:cubicBezTo>
                <a:cubicBezTo>
                  <a:pt x="213623" y="228837"/>
                  <a:pt x="213623" y="230449"/>
                  <a:pt x="213085" y="232060"/>
                </a:cubicBezTo>
                <a:cubicBezTo>
                  <a:pt x="193715" y="247101"/>
                  <a:pt x="180264" y="269124"/>
                  <a:pt x="176498" y="293834"/>
                </a:cubicBezTo>
                <a:cubicBezTo>
                  <a:pt x="164661" y="301891"/>
                  <a:pt x="150134" y="306188"/>
                  <a:pt x="134530" y="306188"/>
                </a:cubicBezTo>
                <a:cubicBezTo>
                  <a:pt x="90949" y="306188"/>
                  <a:pt x="55976" y="270736"/>
                  <a:pt x="55976" y="227226"/>
                </a:cubicBezTo>
                <a:cubicBezTo>
                  <a:pt x="55976" y="184253"/>
                  <a:pt x="90949" y="148800"/>
                  <a:pt x="134530" y="148800"/>
                </a:cubicBezTo>
                <a:close/>
                <a:moveTo>
                  <a:pt x="227044" y="16641"/>
                </a:moveTo>
                <a:lnTo>
                  <a:pt x="234033" y="210039"/>
                </a:lnTo>
                <a:lnTo>
                  <a:pt x="302314" y="210039"/>
                </a:lnTo>
                <a:lnTo>
                  <a:pt x="309304" y="16641"/>
                </a:lnTo>
                <a:close/>
                <a:moveTo>
                  <a:pt x="218979" y="9120"/>
                </a:moveTo>
                <a:lnTo>
                  <a:pt x="317368" y="9120"/>
                </a:lnTo>
                <a:lnTo>
                  <a:pt x="309304" y="217560"/>
                </a:lnTo>
                <a:lnTo>
                  <a:pt x="227044" y="217560"/>
                </a:lnTo>
                <a:close/>
                <a:moveTo>
                  <a:pt x="420340" y="1300"/>
                </a:moveTo>
                <a:cubicBezTo>
                  <a:pt x="430377" y="3146"/>
                  <a:pt x="440194" y="6972"/>
                  <a:pt x="449205" y="12880"/>
                </a:cubicBezTo>
                <a:cubicBezTo>
                  <a:pt x="485785" y="37045"/>
                  <a:pt x="496006" y="85911"/>
                  <a:pt x="471799" y="121890"/>
                </a:cubicBezTo>
                <a:cubicBezTo>
                  <a:pt x="465343" y="132092"/>
                  <a:pt x="456736" y="140147"/>
                  <a:pt x="447053" y="145517"/>
                </a:cubicBezTo>
                <a:cubicBezTo>
                  <a:pt x="420155" y="131555"/>
                  <a:pt x="388416" y="131555"/>
                  <a:pt x="361519" y="143906"/>
                </a:cubicBezTo>
                <a:cubicBezTo>
                  <a:pt x="326014" y="119742"/>
                  <a:pt x="316331" y="71412"/>
                  <a:pt x="340001" y="35434"/>
                </a:cubicBezTo>
                <a:cubicBezTo>
                  <a:pt x="358157" y="8047"/>
                  <a:pt x="390232" y="-4237"/>
                  <a:pt x="420340" y="1300"/>
                </a:cubicBezTo>
                <a:close/>
                <a:moveTo>
                  <a:pt x="151346" y="1300"/>
                </a:moveTo>
                <a:cubicBezTo>
                  <a:pt x="161382" y="3146"/>
                  <a:pt x="171200" y="6972"/>
                  <a:pt x="180210" y="12880"/>
                </a:cubicBezTo>
                <a:cubicBezTo>
                  <a:pt x="216791" y="37045"/>
                  <a:pt x="227012" y="85911"/>
                  <a:pt x="202804" y="121890"/>
                </a:cubicBezTo>
                <a:cubicBezTo>
                  <a:pt x="196349" y="132092"/>
                  <a:pt x="187741" y="140147"/>
                  <a:pt x="178596" y="145517"/>
                </a:cubicBezTo>
                <a:cubicBezTo>
                  <a:pt x="151161" y="131555"/>
                  <a:pt x="119422" y="131555"/>
                  <a:pt x="92524" y="143906"/>
                </a:cubicBezTo>
                <a:cubicBezTo>
                  <a:pt x="57020" y="119742"/>
                  <a:pt x="47337" y="71412"/>
                  <a:pt x="71007" y="35434"/>
                </a:cubicBezTo>
                <a:cubicBezTo>
                  <a:pt x="89162" y="8047"/>
                  <a:pt x="121238" y="-4237"/>
                  <a:pt x="151346" y="1300"/>
                </a:cubicBezTo>
                <a:close/>
              </a:path>
            </a:pathLst>
          </a:custGeom>
          <a:solidFill>
            <a:schemeClr val="accent2"/>
          </a:solidFill>
          <a:ln>
            <a:noFill/>
          </a:ln>
        </p:spPr>
      </p:sp>
      <p:sp>
        <p:nvSpPr>
          <p:cNvPr id="31" name="文本框 30">
            <a:extLst>
              <a:ext uri="{FF2B5EF4-FFF2-40B4-BE49-F238E27FC236}">
                <a16:creationId xmlns:a16="http://schemas.microsoft.com/office/drawing/2014/main" id="{4B27166A-34A5-41F1-BBC3-1BF08A7126EF}"/>
              </a:ext>
            </a:extLst>
          </p:cNvPr>
          <p:cNvSpPr txBox="1"/>
          <p:nvPr/>
        </p:nvSpPr>
        <p:spPr>
          <a:xfrm>
            <a:off x="4003903" y="5706641"/>
            <a:ext cx="2185691" cy="646331"/>
          </a:xfrm>
          <a:prstGeom prst="rect">
            <a:avLst/>
          </a:prstGeom>
          <a:noFill/>
        </p:spPr>
        <p:txBody>
          <a:bodyPr wrap="square" rtlCol="0">
            <a:spAutoFit/>
          </a:bodyPr>
          <a:lstStyle/>
          <a:p>
            <a:pPr>
              <a:buClr>
                <a:srgbClr val="2D97C8"/>
              </a:buClr>
            </a:pPr>
            <a:r>
              <a:rPr lang="zh-CN" altLang="en-US" sz="1200" b="1" dirty="0">
                <a:latin typeface="+mn-ea"/>
                <a:cs typeface="Heiti SC Light" charset="-122"/>
              </a:rPr>
              <a:t>成果披露</a:t>
            </a:r>
            <a:endParaRPr lang="en-US" altLang="zh-CN" sz="1200" b="1" dirty="0">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公开过往技术、产品、活动的成效信息、追踪成果</a:t>
            </a:r>
          </a:p>
        </p:txBody>
      </p:sp>
      <p:sp>
        <p:nvSpPr>
          <p:cNvPr id="32" name="user_215514">
            <a:extLst>
              <a:ext uri="{FF2B5EF4-FFF2-40B4-BE49-F238E27FC236}">
                <a16:creationId xmlns:a16="http://schemas.microsoft.com/office/drawing/2014/main" id="{1C9B1E51-191E-4C8C-93C7-AE4B5522D534}"/>
              </a:ext>
            </a:extLst>
          </p:cNvPr>
          <p:cNvSpPr>
            <a:spLocks noChangeAspect="1"/>
          </p:cNvSpPr>
          <p:nvPr/>
        </p:nvSpPr>
        <p:spPr bwMode="auto">
          <a:xfrm>
            <a:off x="3477040" y="4601050"/>
            <a:ext cx="381508" cy="381019"/>
          </a:xfrm>
          <a:custGeom>
            <a:avLst/>
            <a:gdLst>
              <a:gd name="connsiteX0" fmla="*/ 584369 w 606651"/>
              <a:gd name="connsiteY0" fmla="*/ 371103 h 605874"/>
              <a:gd name="connsiteX1" fmla="*/ 606651 w 606651"/>
              <a:gd name="connsiteY1" fmla="*/ 393347 h 605874"/>
              <a:gd name="connsiteX2" fmla="*/ 606651 w 606651"/>
              <a:gd name="connsiteY2" fmla="*/ 583630 h 605874"/>
              <a:gd name="connsiteX3" fmla="*/ 584369 w 606651"/>
              <a:gd name="connsiteY3" fmla="*/ 605874 h 605874"/>
              <a:gd name="connsiteX4" fmla="*/ 393668 w 606651"/>
              <a:gd name="connsiteY4" fmla="*/ 605874 h 605874"/>
              <a:gd name="connsiteX5" fmla="*/ 371386 w 606651"/>
              <a:gd name="connsiteY5" fmla="*/ 583630 h 605874"/>
              <a:gd name="connsiteX6" fmla="*/ 393668 w 606651"/>
              <a:gd name="connsiteY6" fmla="*/ 561385 h 605874"/>
              <a:gd name="connsiteX7" fmla="*/ 562086 w 606651"/>
              <a:gd name="connsiteY7" fmla="*/ 561385 h 605874"/>
              <a:gd name="connsiteX8" fmla="*/ 562086 w 606651"/>
              <a:gd name="connsiteY8" fmla="*/ 393347 h 605874"/>
              <a:gd name="connsiteX9" fmla="*/ 584369 w 606651"/>
              <a:gd name="connsiteY9" fmla="*/ 371103 h 605874"/>
              <a:gd name="connsiteX10" fmla="*/ 22282 w 606651"/>
              <a:gd name="connsiteY10" fmla="*/ 371103 h 605874"/>
              <a:gd name="connsiteX11" fmla="*/ 44565 w 606651"/>
              <a:gd name="connsiteY11" fmla="*/ 393347 h 605874"/>
              <a:gd name="connsiteX12" fmla="*/ 44565 w 606651"/>
              <a:gd name="connsiteY12" fmla="*/ 561385 h 605874"/>
              <a:gd name="connsiteX13" fmla="*/ 212983 w 606651"/>
              <a:gd name="connsiteY13" fmla="*/ 561385 h 605874"/>
              <a:gd name="connsiteX14" fmla="*/ 235265 w 606651"/>
              <a:gd name="connsiteY14" fmla="*/ 583630 h 605874"/>
              <a:gd name="connsiteX15" fmla="*/ 212983 w 606651"/>
              <a:gd name="connsiteY15" fmla="*/ 605874 h 605874"/>
              <a:gd name="connsiteX16" fmla="*/ 22282 w 606651"/>
              <a:gd name="connsiteY16" fmla="*/ 605874 h 605874"/>
              <a:gd name="connsiteX17" fmla="*/ 0 w 606651"/>
              <a:gd name="connsiteY17" fmla="*/ 583630 h 605874"/>
              <a:gd name="connsiteX18" fmla="*/ 0 w 606651"/>
              <a:gd name="connsiteY18" fmla="*/ 393347 h 605874"/>
              <a:gd name="connsiteX19" fmla="*/ 22282 w 606651"/>
              <a:gd name="connsiteY19" fmla="*/ 371103 h 605874"/>
              <a:gd name="connsiteX20" fmla="*/ 303067 w 606651"/>
              <a:gd name="connsiteY20" fmla="*/ 94628 h 605874"/>
              <a:gd name="connsiteX21" fmla="*/ 415858 w 606651"/>
              <a:gd name="connsiteY21" fmla="*/ 207263 h 605874"/>
              <a:gd name="connsiteX22" fmla="*/ 393578 w 606651"/>
              <a:gd name="connsiteY22" fmla="*/ 229512 h 605874"/>
              <a:gd name="connsiteX23" fmla="*/ 371299 w 606651"/>
              <a:gd name="connsiteY23" fmla="*/ 207263 h 605874"/>
              <a:gd name="connsiteX24" fmla="*/ 303067 w 606651"/>
              <a:gd name="connsiteY24" fmla="*/ 139126 h 605874"/>
              <a:gd name="connsiteX25" fmla="*/ 234928 w 606651"/>
              <a:gd name="connsiteY25" fmla="*/ 207355 h 605874"/>
              <a:gd name="connsiteX26" fmla="*/ 303067 w 606651"/>
              <a:gd name="connsiteY26" fmla="*/ 275492 h 605874"/>
              <a:gd name="connsiteX27" fmla="*/ 462274 w 606651"/>
              <a:gd name="connsiteY27" fmla="*/ 434479 h 605874"/>
              <a:gd name="connsiteX28" fmla="*/ 462274 w 606651"/>
              <a:gd name="connsiteY28" fmla="*/ 488432 h 605874"/>
              <a:gd name="connsiteX29" fmla="*/ 439994 w 606651"/>
              <a:gd name="connsiteY29" fmla="*/ 510681 h 605874"/>
              <a:gd name="connsiteX30" fmla="*/ 417715 w 606651"/>
              <a:gd name="connsiteY30" fmla="*/ 488432 h 605874"/>
              <a:gd name="connsiteX31" fmla="*/ 417715 w 606651"/>
              <a:gd name="connsiteY31" fmla="*/ 434479 h 605874"/>
              <a:gd name="connsiteX32" fmla="*/ 303067 w 606651"/>
              <a:gd name="connsiteY32" fmla="*/ 319990 h 605874"/>
              <a:gd name="connsiteX33" fmla="*/ 188512 w 606651"/>
              <a:gd name="connsiteY33" fmla="*/ 434479 h 605874"/>
              <a:gd name="connsiteX34" fmla="*/ 188512 w 606651"/>
              <a:gd name="connsiteY34" fmla="*/ 488432 h 605874"/>
              <a:gd name="connsiteX35" fmla="*/ 166233 w 606651"/>
              <a:gd name="connsiteY35" fmla="*/ 510681 h 605874"/>
              <a:gd name="connsiteX36" fmla="*/ 143953 w 606651"/>
              <a:gd name="connsiteY36" fmla="*/ 488432 h 605874"/>
              <a:gd name="connsiteX37" fmla="*/ 143953 w 606651"/>
              <a:gd name="connsiteY37" fmla="*/ 434479 h 605874"/>
              <a:gd name="connsiteX38" fmla="*/ 230194 w 606651"/>
              <a:gd name="connsiteY38" fmla="*/ 293199 h 605874"/>
              <a:gd name="connsiteX39" fmla="*/ 190369 w 606651"/>
              <a:gd name="connsiteY39" fmla="*/ 207263 h 605874"/>
              <a:gd name="connsiteX40" fmla="*/ 303067 w 606651"/>
              <a:gd name="connsiteY40" fmla="*/ 94628 h 605874"/>
              <a:gd name="connsiteX41" fmla="*/ 393668 w 606651"/>
              <a:gd name="connsiteY41" fmla="*/ 0 h 605874"/>
              <a:gd name="connsiteX42" fmla="*/ 584369 w 606651"/>
              <a:gd name="connsiteY42" fmla="*/ 0 h 605874"/>
              <a:gd name="connsiteX43" fmla="*/ 606651 w 606651"/>
              <a:gd name="connsiteY43" fmla="*/ 22244 h 605874"/>
              <a:gd name="connsiteX44" fmla="*/ 606651 w 606651"/>
              <a:gd name="connsiteY44" fmla="*/ 212527 h 605874"/>
              <a:gd name="connsiteX45" fmla="*/ 584369 w 606651"/>
              <a:gd name="connsiteY45" fmla="*/ 234771 h 605874"/>
              <a:gd name="connsiteX46" fmla="*/ 562086 w 606651"/>
              <a:gd name="connsiteY46" fmla="*/ 212527 h 605874"/>
              <a:gd name="connsiteX47" fmla="*/ 562086 w 606651"/>
              <a:gd name="connsiteY47" fmla="*/ 44489 h 605874"/>
              <a:gd name="connsiteX48" fmla="*/ 393668 w 606651"/>
              <a:gd name="connsiteY48" fmla="*/ 44489 h 605874"/>
              <a:gd name="connsiteX49" fmla="*/ 371386 w 606651"/>
              <a:gd name="connsiteY49" fmla="*/ 22244 h 605874"/>
              <a:gd name="connsiteX50" fmla="*/ 393668 w 606651"/>
              <a:gd name="connsiteY50" fmla="*/ 0 h 605874"/>
              <a:gd name="connsiteX51" fmla="*/ 22282 w 606651"/>
              <a:gd name="connsiteY51" fmla="*/ 0 h 605874"/>
              <a:gd name="connsiteX52" fmla="*/ 212983 w 606651"/>
              <a:gd name="connsiteY52" fmla="*/ 0 h 605874"/>
              <a:gd name="connsiteX53" fmla="*/ 235265 w 606651"/>
              <a:gd name="connsiteY53" fmla="*/ 22244 h 605874"/>
              <a:gd name="connsiteX54" fmla="*/ 212983 w 606651"/>
              <a:gd name="connsiteY54" fmla="*/ 44489 h 605874"/>
              <a:gd name="connsiteX55" fmla="*/ 44565 w 606651"/>
              <a:gd name="connsiteY55" fmla="*/ 44489 h 605874"/>
              <a:gd name="connsiteX56" fmla="*/ 44565 w 606651"/>
              <a:gd name="connsiteY56" fmla="*/ 212527 h 605874"/>
              <a:gd name="connsiteX57" fmla="*/ 22282 w 606651"/>
              <a:gd name="connsiteY57" fmla="*/ 234771 h 605874"/>
              <a:gd name="connsiteX58" fmla="*/ 0 w 606651"/>
              <a:gd name="connsiteY58" fmla="*/ 212527 h 605874"/>
              <a:gd name="connsiteX59" fmla="*/ 0 w 606651"/>
              <a:gd name="connsiteY59" fmla="*/ 22244 h 605874"/>
              <a:gd name="connsiteX60" fmla="*/ 22282 w 606651"/>
              <a:gd name="connsiteY60" fmla="*/ 0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651" h="605874">
                <a:moveTo>
                  <a:pt x="584369" y="371103"/>
                </a:moveTo>
                <a:cubicBezTo>
                  <a:pt x="596624" y="371103"/>
                  <a:pt x="606651" y="380928"/>
                  <a:pt x="606651" y="393347"/>
                </a:cubicBezTo>
                <a:lnTo>
                  <a:pt x="606651" y="583630"/>
                </a:lnTo>
                <a:cubicBezTo>
                  <a:pt x="606651" y="595864"/>
                  <a:pt x="596624" y="605874"/>
                  <a:pt x="584369" y="605874"/>
                </a:cubicBezTo>
                <a:lnTo>
                  <a:pt x="393668" y="605874"/>
                </a:lnTo>
                <a:cubicBezTo>
                  <a:pt x="381413" y="605874"/>
                  <a:pt x="371386" y="595864"/>
                  <a:pt x="371386" y="583630"/>
                </a:cubicBezTo>
                <a:cubicBezTo>
                  <a:pt x="371386" y="571395"/>
                  <a:pt x="381413" y="561385"/>
                  <a:pt x="393668" y="561385"/>
                </a:cubicBezTo>
                <a:lnTo>
                  <a:pt x="562086" y="561385"/>
                </a:lnTo>
                <a:lnTo>
                  <a:pt x="562086" y="393347"/>
                </a:lnTo>
                <a:cubicBezTo>
                  <a:pt x="562086" y="381113"/>
                  <a:pt x="572113" y="371103"/>
                  <a:pt x="584369" y="371103"/>
                </a:cubicBezTo>
                <a:close/>
                <a:moveTo>
                  <a:pt x="22282" y="371103"/>
                </a:moveTo>
                <a:cubicBezTo>
                  <a:pt x="34538" y="371103"/>
                  <a:pt x="44565" y="381113"/>
                  <a:pt x="44565" y="393347"/>
                </a:cubicBezTo>
                <a:lnTo>
                  <a:pt x="44565" y="561385"/>
                </a:lnTo>
                <a:lnTo>
                  <a:pt x="212983" y="561385"/>
                </a:lnTo>
                <a:cubicBezTo>
                  <a:pt x="225238" y="561385"/>
                  <a:pt x="235265" y="571395"/>
                  <a:pt x="235265" y="583630"/>
                </a:cubicBezTo>
                <a:cubicBezTo>
                  <a:pt x="235265" y="595864"/>
                  <a:pt x="225238" y="605874"/>
                  <a:pt x="212983" y="605874"/>
                </a:cubicBezTo>
                <a:lnTo>
                  <a:pt x="22282" y="605874"/>
                </a:lnTo>
                <a:cubicBezTo>
                  <a:pt x="10027" y="605874"/>
                  <a:pt x="0" y="595864"/>
                  <a:pt x="0" y="583630"/>
                </a:cubicBezTo>
                <a:lnTo>
                  <a:pt x="0" y="393347"/>
                </a:lnTo>
                <a:cubicBezTo>
                  <a:pt x="0" y="381113"/>
                  <a:pt x="10027" y="371103"/>
                  <a:pt x="22282" y="371103"/>
                </a:cubicBezTo>
                <a:close/>
                <a:moveTo>
                  <a:pt x="303067" y="94628"/>
                </a:moveTo>
                <a:cubicBezTo>
                  <a:pt x="365265" y="94628"/>
                  <a:pt x="415858" y="145059"/>
                  <a:pt x="415858" y="207263"/>
                </a:cubicBezTo>
                <a:cubicBezTo>
                  <a:pt x="415858" y="219500"/>
                  <a:pt x="405832" y="229512"/>
                  <a:pt x="393578" y="229512"/>
                </a:cubicBezTo>
                <a:cubicBezTo>
                  <a:pt x="381324" y="229512"/>
                  <a:pt x="371299" y="219500"/>
                  <a:pt x="371299" y="207263"/>
                </a:cubicBezTo>
                <a:cubicBezTo>
                  <a:pt x="371299" y="169718"/>
                  <a:pt x="340757" y="139126"/>
                  <a:pt x="303067" y="139126"/>
                </a:cubicBezTo>
                <a:cubicBezTo>
                  <a:pt x="265470" y="139126"/>
                  <a:pt x="234928" y="169810"/>
                  <a:pt x="234928" y="207355"/>
                </a:cubicBezTo>
                <a:cubicBezTo>
                  <a:pt x="234928" y="244993"/>
                  <a:pt x="265470" y="275492"/>
                  <a:pt x="303067" y="275492"/>
                </a:cubicBezTo>
                <a:cubicBezTo>
                  <a:pt x="390886" y="275492"/>
                  <a:pt x="462274" y="346781"/>
                  <a:pt x="462274" y="434479"/>
                </a:cubicBezTo>
                <a:lnTo>
                  <a:pt x="462274" y="488432"/>
                </a:lnTo>
                <a:cubicBezTo>
                  <a:pt x="462274" y="500669"/>
                  <a:pt x="452248" y="510681"/>
                  <a:pt x="439994" y="510681"/>
                </a:cubicBezTo>
                <a:cubicBezTo>
                  <a:pt x="427740" y="510681"/>
                  <a:pt x="417715" y="500669"/>
                  <a:pt x="417715" y="488432"/>
                </a:cubicBezTo>
                <a:lnTo>
                  <a:pt x="417715" y="434479"/>
                </a:lnTo>
                <a:cubicBezTo>
                  <a:pt x="417715" y="371440"/>
                  <a:pt x="366193" y="319990"/>
                  <a:pt x="303067" y="319990"/>
                </a:cubicBezTo>
                <a:cubicBezTo>
                  <a:pt x="239941" y="319990"/>
                  <a:pt x="188512" y="371255"/>
                  <a:pt x="188512" y="434479"/>
                </a:cubicBezTo>
                <a:lnTo>
                  <a:pt x="188512" y="488432"/>
                </a:lnTo>
                <a:cubicBezTo>
                  <a:pt x="188512" y="500669"/>
                  <a:pt x="178487" y="510681"/>
                  <a:pt x="166233" y="510681"/>
                </a:cubicBezTo>
                <a:cubicBezTo>
                  <a:pt x="153979" y="510681"/>
                  <a:pt x="143953" y="500669"/>
                  <a:pt x="143953" y="488432"/>
                </a:cubicBezTo>
                <a:lnTo>
                  <a:pt x="143953" y="434479"/>
                </a:lnTo>
                <a:cubicBezTo>
                  <a:pt x="143953" y="373016"/>
                  <a:pt x="178951" y="319619"/>
                  <a:pt x="230194" y="293199"/>
                </a:cubicBezTo>
                <a:cubicBezTo>
                  <a:pt x="205779" y="272433"/>
                  <a:pt x="190369" y="241656"/>
                  <a:pt x="190369" y="207263"/>
                </a:cubicBezTo>
                <a:cubicBezTo>
                  <a:pt x="190369" y="145244"/>
                  <a:pt x="240962" y="94628"/>
                  <a:pt x="303067" y="94628"/>
                </a:cubicBezTo>
                <a:close/>
                <a:moveTo>
                  <a:pt x="393668" y="0"/>
                </a:moveTo>
                <a:lnTo>
                  <a:pt x="584369" y="0"/>
                </a:lnTo>
                <a:cubicBezTo>
                  <a:pt x="596624" y="0"/>
                  <a:pt x="606651" y="10010"/>
                  <a:pt x="606651" y="22244"/>
                </a:cubicBezTo>
                <a:lnTo>
                  <a:pt x="606651" y="212527"/>
                </a:lnTo>
                <a:cubicBezTo>
                  <a:pt x="606651" y="224761"/>
                  <a:pt x="596624" y="234771"/>
                  <a:pt x="584369" y="234771"/>
                </a:cubicBezTo>
                <a:cubicBezTo>
                  <a:pt x="572113" y="234771"/>
                  <a:pt x="562086" y="224761"/>
                  <a:pt x="562086" y="212527"/>
                </a:cubicBezTo>
                <a:lnTo>
                  <a:pt x="562086" y="44489"/>
                </a:lnTo>
                <a:lnTo>
                  <a:pt x="393668" y="44489"/>
                </a:lnTo>
                <a:cubicBezTo>
                  <a:pt x="381413" y="44489"/>
                  <a:pt x="371386" y="34479"/>
                  <a:pt x="371386" y="22244"/>
                </a:cubicBezTo>
                <a:cubicBezTo>
                  <a:pt x="371386" y="10010"/>
                  <a:pt x="381413" y="0"/>
                  <a:pt x="393668" y="0"/>
                </a:cubicBezTo>
                <a:close/>
                <a:moveTo>
                  <a:pt x="22282" y="0"/>
                </a:moveTo>
                <a:lnTo>
                  <a:pt x="212983" y="0"/>
                </a:lnTo>
                <a:cubicBezTo>
                  <a:pt x="225238" y="0"/>
                  <a:pt x="235265" y="10010"/>
                  <a:pt x="235265" y="22244"/>
                </a:cubicBezTo>
                <a:cubicBezTo>
                  <a:pt x="235265" y="34479"/>
                  <a:pt x="225238" y="44489"/>
                  <a:pt x="212983" y="44489"/>
                </a:cubicBezTo>
                <a:lnTo>
                  <a:pt x="44565" y="44489"/>
                </a:lnTo>
                <a:lnTo>
                  <a:pt x="44565" y="212527"/>
                </a:lnTo>
                <a:cubicBezTo>
                  <a:pt x="44565" y="224761"/>
                  <a:pt x="34538" y="234771"/>
                  <a:pt x="22282" y="234771"/>
                </a:cubicBezTo>
                <a:cubicBezTo>
                  <a:pt x="10027" y="234771"/>
                  <a:pt x="0" y="224761"/>
                  <a:pt x="0" y="212527"/>
                </a:cubicBezTo>
                <a:lnTo>
                  <a:pt x="0" y="22244"/>
                </a:lnTo>
                <a:cubicBezTo>
                  <a:pt x="0" y="10010"/>
                  <a:pt x="10027" y="0"/>
                  <a:pt x="22282" y="0"/>
                </a:cubicBezTo>
                <a:close/>
              </a:path>
            </a:pathLst>
          </a:custGeom>
          <a:solidFill>
            <a:schemeClr val="accent2"/>
          </a:solidFill>
          <a:ln>
            <a:noFill/>
          </a:ln>
        </p:spPr>
      </p:sp>
      <p:sp>
        <p:nvSpPr>
          <p:cNvPr id="33" name="矩形 32">
            <a:extLst>
              <a:ext uri="{FF2B5EF4-FFF2-40B4-BE49-F238E27FC236}">
                <a16:creationId xmlns:a16="http://schemas.microsoft.com/office/drawing/2014/main" id="{1809C0B8-B0B9-4903-BC06-479A61B2229A}"/>
              </a:ext>
            </a:extLst>
          </p:cNvPr>
          <p:cNvSpPr/>
          <p:nvPr/>
        </p:nvSpPr>
        <p:spPr>
          <a:xfrm>
            <a:off x="7220829" y="2412888"/>
            <a:ext cx="1561126" cy="40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2"/>
                </a:solidFill>
              </a:rPr>
              <a:t>传播形式</a:t>
            </a:r>
          </a:p>
        </p:txBody>
      </p:sp>
      <p:sp>
        <p:nvSpPr>
          <p:cNvPr id="34" name="等腰三角形 33">
            <a:extLst>
              <a:ext uri="{FF2B5EF4-FFF2-40B4-BE49-F238E27FC236}">
                <a16:creationId xmlns:a16="http://schemas.microsoft.com/office/drawing/2014/main" id="{80F0AC8A-EA1E-45DE-8FC4-DFFA9DB61D63}"/>
              </a:ext>
            </a:extLst>
          </p:cNvPr>
          <p:cNvSpPr/>
          <p:nvPr/>
        </p:nvSpPr>
        <p:spPr>
          <a:xfrm rot="5400000">
            <a:off x="2270794" y="4207192"/>
            <a:ext cx="1342111" cy="295655"/>
          </a:xfrm>
          <a:prstGeom prst="triangl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文本框 34">
            <a:extLst>
              <a:ext uri="{FF2B5EF4-FFF2-40B4-BE49-F238E27FC236}">
                <a16:creationId xmlns:a16="http://schemas.microsoft.com/office/drawing/2014/main" id="{A1547389-A80D-46C1-8E9D-53B54C053902}"/>
              </a:ext>
            </a:extLst>
          </p:cNvPr>
          <p:cNvSpPr txBox="1"/>
          <p:nvPr/>
        </p:nvSpPr>
        <p:spPr>
          <a:xfrm>
            <a:off x="4005375" y="5098007"/>
            <a:ext cx="2185691" cy="646331"/>
          </a:xfrm>
          <a:prstGeom prst="rect">
            <a:avLst/>
          </a:prstGeom>
          <a:noFill/>
        </p:spPr>
        <p:txBody>
          <a:bodyPr wrap="square" rtlCol="0">
            <a:spAutoFit/>
          </a:bodyPr>
          <a:lstStyle/>
          <a:p>
            <a:pPr>
              <a:buClr>
                <a:srgbClr val="2D97C8"/>
              </a:buClr>
            </a:pPr>
            <a:r>
              <a:rPr lang="zh-CN" altLang="en-US" sz="1200" b="1" dirty="0">
                <a:latin typeface="+mn-ea"/>
                <a:cs typeface="Heiti SC Light" charset="-122"/>
              </a:rPr>
              <a:t>活动纪实</a:t>
            </a:r>
            <a:endParaRPr lang="en-US" altLang="zh-CN" sz="1200" b="1" dirty="0">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自然教育、农户对接纪实</a:t>
            </a:r>
            <a:endParaRPr lang="en-US" altLang="zh-CN" sz="1200" dirty="0">
              <a:latin typeface="+mn-ea"/>
              <a:cs typeface="Heiti SC Light" charset="-122"/>
            </a:endParaRPr>
          </a:p>
          <a:p>
            <a:pPr marL="171450" indent="-171450">
              <a:buClr>
                <a:srgbClr val="2D97C8"/>
              </a:buClr>
              <a:buFont typeface="Arial" panose="020B0604020202020204" pitchFamily="34" charset="0"/>
              <a:buChar char="•"/>
            </a:pPr>
            <a:r>
              <a:rPr lang="zh-CN" altLang="en-US" sz="1200" dirty="0">
                <a:latin typeface="+mn-ea"/>
                <a:cs typeface="Heiti SC Light" charset="-122"/>
              </a:rPr>
              <a:t>营销活动反馈</a:t>
            </a:r>
          </a:p>
        </p:txBody>
      </p:sp>
      <p:sp>
        <p:nvSpPr>
          <p:cNvPr id="39" name="文本框 38">
            <a:extLst>
              <a:ext uri="{FF2B5EF4-FFF2-40B4-BE49-F238E27FC236}">
                <a16:creationId xmlns:a16="http://schemas.microsoft.com/office/drawing/2014/main" id="{7FE853FD-F547-4BE4-B14C-20B2B16589BD}"/>
              </a:ext>
            </a:extLst>
          </p:cNvPr>
          <p:cNvSpPr txBox="1"/>
          <p:nvPr/>
        </p:nvSpPr>
        <p:spPr>
          <a:xfrm>
            <a:off x="6848283" y="5175670"/>
            <a:ext cx="2306218" cy="276999"/>
          </a:xfrm>
          <a:prstGeom prst="rect">
            <a:avLst/>
          </a:prstGeom>
          <a:solidFill>
            <a:schemeClr val="bg1">
              <a:alpha val="50000"/>
            </a:schemeClr>
          </a:solidFill>
          <a:ln w="3175">
            <a:solidFill>
              <a:schemeClr val="accent2"/>
            </a:solidFill>
            <a:prstDash val="sysDot"/>
          </a:ln>
        </p:spPr>
        <p:txBody>
          <a:bodyPr wrap="square" rtlCol="0">
            <a:spAutoFit/>
          </a:bodyPr>
          <a:lstStyle/>
          <a:p>
            <a:pPr marL="171450" indent="-171450">
              <a:buClr>
                <a:srgbClr val="2D97C8"/>
              </a:buClr>
              <a:buFont typeface="Arial" panose="020B0604020202020204" pitchFamily="34" charset="0"/>
              <a:buChar char="•"/>
            </a:pPr>
            <a:r>
              <a:rPr lang="zh-CN" altLang="en-US" sz="1200" dirty="0">
                <a:latin typeface="+mn-ea"/>
                <a:cs typeface="Heiti SC Light" charset="-122"/>
              </a:rPr>
              <a:t>短视频：记录活动亮点</a:t>
            </a:r>
            <a:endParaRPr lang="en-US" altLang="zh-CN" sz="1200" dirty="0">
              <a:latin typeface="+mn-ea"/>
              <a:cs typeface="Heiti SC Light" charset="-122"/>
            </a:endParaRPr>
          </a:p>
        </p:txBody>
      </p:sp>
      <p:sp>
        <p:nvSpPr>
          <p:cNvPr id="41" name="文本框 40">
            <a:extLst>
              <a:ext uri="{FF2B5EF4-FFF2-40B4-BE49-F238E27FC236}">
                <a16:creationId xmlns:a16="http://schemas.microsoft.com/office/drawing/2014/main" id="{B590CF51-4143-491C-B7F9-B545FF79CB80}"/>
              </a:ext>
            </a:extLst>
          </p:cNvPr>
          <p:cNvSpPr txBox="1"/>
          <p:nvPr/>
        </p:nvSpPr>
        <p:spPr>
          <a:xfrm>
            <a:off x="6848585" y="5891306"/>
            <a:ext cx="2306218" cy="276999"/>
          </a:xfrm>
          <a:prstGeom prst="rect">
            <a:avLst/>
          </a:prstGeom>
          <a:solidFill>
            <a:schemeClr val="bg1">
              <a:alpha val="50000"/>
            </a:schemeClr>
          </a:solidFill>
          <a:ln w="3175">
            <a:solidFill>
              <a:schemeClr val="accent2"/>
            </a:solidFill>
            <a:prstDash val="sysDot"/>
          </a:ln>
        </p:spPr>
        <p:txBody>
          <a:bodyPr wrap="square" rtlCol="0">
            <a:spAutoFit/>
          </a:bodyPr>
          <a:lstStyle/>
          <a:p>
            <a:pPr marL="171450" indent="-171450">
              <a:buClr>
                <a:srgbClr val="2D97C8"/>
              </a:buClr>
              <a:buFont typeface="Arial" panose="020B0604020202020204" pitchFamily="34" charset="0"/>
              <a:buChar char="•"/>
            </a:pPr>
            <a:r>
              <a:rPr lang="zh-CN" altLang="en-US" sz="1200" dirty="0">
                <a:latin typeface="+mn-ea"/>
                <a:cs typeface="Heiti SC Light" charset="-122"/>
              </a:rPr>
              <a:t>数据：量化成果</a:t>
            </a:r>
            <a:endParaRPr lang="en-US" altLang="zh-CN" sz="1200" dirty="0">
              <a:latin typeface="+mn-ea"/>
              <a:cs typeface="Heiti SC Light" charset="-122"/>
            </a:endParaRPr>
          </a:p>
        </p:txBody>
      </p:sp>
      <p:sp>
        <p:nvSpPr>
          <p:cNvPr id="42" name="iconfont-11464-5383801">
            <a:extLst>
              <a:ext uri="{FF2B5EF4-FFF2-40B4-BE49-F238E27FC236}">
                <a16:creationId xmlns:a16="http://schemas.microsoft.com/office/drawing/2014/main" id="{FA2A8738-9C84-41E7-AA67-33FC46470D14}"/>
              </a:ext>
            </a:extLst>
          </p:cNvPr>
          <p:cNvSpPr>
            <a:spLocks noChangeAspect="1"/>
          </p:cNvSpPr>
          <p:nvPr/>
        </p:nvSpPr>
        <p:spPr bwMode="auto">
          <a:xfrm>
            <a:off x="3508280" y="5137606"/>
            <a:ext cx="346950" cy="428989"/>
          </a:xfrm>
          <a:custGeom>
            <a:avLst/>
            <a:gdLst>
              <a:gd name="T0" fmla="*/ 10296 w 10308"/>
              <a:gd name="T1" fmla="*/ 4540 h 12745"/>
              <a:gd name="T2" fmla="*/ 8854 w 10308"/>
              <a:gd name="T3" fmla="*/ 108 h 12745"/>
              <a:gd name="T4" fmla="*/ 8662 w 10308"/>
              <a:gd name="T5" fmla="*/ 59 h 12745"/>
              <a:gd name="T6" fmla="*/ 1048 w 10308"/>
              <a:gd name="T7" fmla="*/ 2450 h 12745"/>
              <a:gd name="T8" fmla="*/ 280 w 10308"/>
              <a:gd name="T9" fmla="*/ 2700 h 12745"/>
              <a:gd name="T10" fmla="*/ 59 w 10308"/>
              <a:gd name="T11" fmla="*/ 3134 h 12745"/>
              <a:gd name="T12" fmla="*/ 3094 w 10308"/>
              <a:gd name="T13" fmla="*/ 12465 h 12745"/>
              <a:gd name="T14" fmla="*/ 3528 w 10308"/>
              <a:gd name="T15" fmla="*/ 12686 h 12745"/>
              <a:gd name="T16" fmla="*/ 4001 w 10308"/>
              <a:gd name="T17" fmla="*/ 12532 h 12745"/>
              <a:gd name="T18" fmla="*/ 4222 w 10308"/>
              <a:gd name="T19" fmla="*/ 12098 h 12745"/>
              <a:gd name="T20" fmla="*/ 2593 w 10308"/>
              <a:gd name="T21" fmla="*/ 7087 h 12745"/>
              <a:gd name="T22" fmla="*/ 10284 w 10308"/>
              <a:gd name="T23" fmla="*/ 4641 h 12745"/>
              <a:gd name="T24" fmla="*/ 10296 w 10308"/>
              <a:gd name="T25" fmla="*/ 4540 h 1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08" h="12745">
                <a:moveTo>
                  <a:pt x="10296" y="4540"/>
                </a:moveTo>
                <a:lnTo>
                  <a:pt x="8854" y="108"/>
                </a:lnTo>
                <a:cubicBezTo>
                  <a:pt x="8827" y="26"/>
                  <a:pt x="8725" y="0"/>
                  <a:pt x="8662" y="59"/>
                </a:cubicBezTo>
                <a:cubicBezTo>
                  <a:pt x="6243" y="2335"/>
                  <a:pt x="3396" y="856"/>
                  <a:pt x="1048" y="2450"/>
                </a:cubicBezTo>
                <a:lnTo>
                  <a:pt x="280" y="2700"/>
                </a:lnTo>
                <a:cubicBezTo>
                  <a:pt x="99" y="2758"/>
                  <a:pt x="0" y="2953"/>
                  <a:pt x="59" y="3134"/>
                </a:cubicBezTo>
                <a:lnTo>
                  <a:pt x="3094" y="12465"/>
                </a:lnTo>
                <a:cubicBezTo>
                  <a:pt x="3153" y="12646"/>
                  <a:pt x="3347" y="12745"/>
                  <a:pt x="3528" y="12686"/>
                </a:cubicBezTo>
                <a:lnTo>
                  <a:pt x="4001" y="12532"/>
                </a:lnTo>
                <a:cubicBezTo>
                  <a:pt x="4182" y="12473"/>
                  <a:pt x="4281" y="12279"/>
                  <a:pt x="4222" y="12098"/>
                </a:cubicBezTo>
                <a:lnTo>
                  <a:pt x="2593" y="7087"/>
                </a:lnTo>
                <a:cubicBezTo>
                  <a:pt x="4901" y="5124"/>
                  <a:pt x="9369" y="6067"/>
                  <a:pt x="10284" y="4641"/>
                </a:cubicBezTo>
                <a:cubicBezTo>
                  <a:pt x="10303" y="4611"/>
                  <a:pt x="10308" y="4574"/>
                  <a:pt x="10296" y="4540"/>
                </a:cubicBezTo>
                <a:close/>
              </a:path>
            </a:pathLst>
          </a:custGeom>
          <a:solidFill>
            <a:schemeClr val="accent2"/>
          </a:solidFill>
          <a:ln>
            <a:noFill/>
          </a:ln>
        </p:spPr>
      </p:sp>
      <p:sp>
        <p:nvSpPr>
          <p:cNvPr id="43" name="magnifying-glass-or-search-keys_52789">
            <a:extLst>
              <a:ext uri="{FF2B5EF4-FFF2-40B4-BE49-F238E27FC236}">
                <a16:creationId xmlns:a16="http://schemas.microsoft.com/office/drawing/2014/main" id="{9869B550-6343-4A93-A93E-0EC6D99AE0AD}"/>
              </a:ext>
            </a:extLst>
          </p:cNvPr>
          <p:cNvSpPr>
            <a:spLocks noChangeAspect="1"/>
          </p:cNvSpPr>
          <p:nvPr/>
        </p:nvSpPr>
        <p:spPr bwMode="auto">
          <a:xfrm flipH="1">
            <a:off x="3454403" y="5759200"/>
            <a:ext cx="417104" cy="428989"/>
          </a:xfrm>
          <a:custGeom>
            <a:avLst/>
            <a:gdLst>
              <a:gd name="connsiteX0" fmla="*/ 121585 w 578052"/>
              <a:gd name="connsiteY0" fmla="*/ 206950 h 576915"/>
              <a:gd name="connsiteX1" fmla="*/ 154771 w 578052"/>
              <a:gd name="connsiteY1" fmla="*/ 254814 h 576915"/>
              <a:gd name="connsiteX2" fmla="*/ 291272 w 578052"/>
              <a:gd name="connsiteY2" fmla="*/ 360710 h 576915"/>
              <a:gd name="connsiteX3" fmla="*/ 95744 w 578052"/>
              <a:gd name="connsiteY3" fmla="*/ 269547 h 576915"/>
              <a:gd name="connsiteX4" fmla="*/ 121585 w 578052"/>
              <a:gd name="connsiteY4" fmla="*/ 206950 h 576915"/>
              <a:gd name="connsiteX5" fmla="*/ 229040 w 578052"/>
              <a:gd name="connsiteY5" fmla="*/ 56170 h 576915"/>
              <a:gd name="connsiteX6" fmla="*/ 106793 w 578052"/>
              <a:gd name="connsiteY6" fmla="*/ 106584 h 576915"/>
              <a:gd name="connsiteX7" fmla="*/ 106793 w 578052"/>
              <a:gd name="connsiteY7" fmla="*/ 350597 h 576915"/>
              <a:gd name="connsiteX8" fmla="*/ 351287 w 578052"/>
              <a:gd name="connsiteY8" fmla="*/ 350597 h 576915"/>
              <a:gd name="connsiteX9" fmla="*/ 351287 w 578052"/>
              <a:gd name="connsiteY9" fmla="*/ 106584 h 576915"/>
              <a:gd name="connsiteX10" fmla="*/ 229040 w 578052"/>
              <a:gd name="connsiteY10" fmla="*/ 56170 h 576915"/>
              <a:gd name="connsiteX11" fmla="*/ 229040 w 578052"/>
              <a:gd name="connsiteY11" fmla="*/ 0 h 576915"/>
              <a:gd name="connsiteX12" fmla="*/ 390960 w 578052"/>
              <a:gd name="connsiteY12" fmla="*/ 66989 h 576915"/>
              <a:gd name="connsiteX13" fmla="*/ 437091 w 578052"/>
              <a:gd name="connsiteY13" fmla="*/ 324814 h 576915"/>
              <a:gd name="connsiteX14" fmla="*/ 464769 w 578052"/>
              <a:gd name="connsiteY14" fmla="*/ 352438 h 576915"/>
              <a:gd name="connsiteX15" fmla="*/ 468460 w 578052"/>
              <a:gd name="connsiteY15" fmla="*/ 367171 h 576915"/>
              <a:gd name="connsiteX16" fmla="*/ 461079 w 578052"/>
              <a:gd name="connsiteY16" fmla="*/ 392953 h 576915"/>
              <a:gd name="connsiteX17" fmla="*/ 465692 w 578052"/>
              <a:gd name="connsiteY17" fmla="*/ 408607 h 576915"/>
              <a:gd name="connsiteX18" fmla="*/ 573638 w 578052"/>
              <a:gd name="connsiteY18" fmla="*/ 516341 h 576915"/>
              <a:gd name="connsiteX19" fmla="*/ 577329 w 578052"/>
              <a:gd name="connsiteY19" fmla="*/ 531995 h 576915"/>
              <a:gd name="connsiteX20" fmla="*/ 569948 w 578052"/>
              <a:gd name="connsiteY20" fmla="*/ 557777 h 576915"/>
              <a:gd name="connsiteX21" fmla="*/ 558876 w 578052"/>
              <a:gd name="connsiteY21" fmla="*/ 568827 h 576915"/>
              <a:gd name="connsiteX22" fmla="*/ 533043 w 578052"/>
              <a:gd name="connsiteY22" fmla="*/ 576193 h 576915"/>
              <a:gd name="connsiteX23" fmla="*/ 517358 w 578052"/>
              <a:gd name="connsiteY23" fmla="*/ 572510 h 576915"/>
              <a:gd name="connsiteX24" fmla="*/ 481376 w 578052"/>
              <a:gd name="connsiteY24" fmla="*/ 535678 h 576915"/>
              <a:gd name="connsiteX25" fmla="*/ 479531 w 578052"/>
              <a:gd name="connsiteY25" fmla="*/ 521866 h 576915"/>
              <a:gd name="connsiteX26" fmla="*/ 479531 w 578052"/>
              <a:gd name="connsiteY26" fmla="*/ 520945 h 576915"/>
              <a:gd name="connsiteX27" fmla="*/ 477686 w 578052"/>
              <a:gd name="connsiteY27" fmla="*/ 506212 h 576915"/>
              <a:gd name="connsiteX28" fmla="*/ 473073 w 578052"/>
              <a:gd name="connsiteY28" fmla="*/ 501608 h 576915"/>
              <a:gd name="connsiteX29" fmla="*/ 458311 w 578052"/>
              <a:gd name="connsiteY29" fmla="*/ 497925 h 576915"/>
              <a:gd name="connsiteX30" fmla="*/ 455543 w 578052"/>
              <a:gd name="connsiteY30" fmla="*/ 498846 h 576915"/>
              <a:gd name="connsiteX31" fmla="*/ 441704 w 578052"/>
              <a:gd name="connsiteY31" fmla="*/ 496083 h 576915"/>
              <a:gd name="connsiteX32" fmla="*/ 440781 w 578052"/>
              <a:gd name="connsiteY32" fmla="*/ 483192 h 576915"/>
              <a:gd name="connsiteX33" fmla="*/ 440781 w 578052"/>
              <a:gd name="connsiteY33" fmla="*/ 482271 h 576915"/>
              <a:gd name="connsiteX34" fmla="*/ 438936 w 578052"/>
              <a:gd name="connsiteY34" fmla="*/ 467539 h 576915"/>
              <a:gd name="connsiteX35" fmla="*/ 434323 w 578052"/>
              <a:gd name="connsiteY35" fmla="*/ 462935 h 576915"/>
              <a:gd name="connsiteX36" fmla="*/ 419561 w 578052"/>
              <a:gd name="connsiteY36" fmla="*/ 459251 h 576915"/>
              <a:gd name="connsiteX37" fmla="*/ 416793 w 578052"/>
              <a:gd name="connsiteY37" fmla="*/ 460172 h 576915"/>
              <a:gd name="connsiteX38" fmla="*/ 402031 w 578052"/>
              <a:gd name="connsiteY38" fmla="*/ 456489 h 576915"/>
              <a:gd name="connsiteX39" fmla="*/ 393727 w 578052"/>
              <a:gd name="connsiteY39" fmla="*/ 449123 h 576915"/>
              <a:gd name="connsiteX40" fmla="*/ 378043 w 578052"/>
              <a:gd name="connsiteY40" fmla="*/ 444518 h 576915"/>
              <a:gd name="connsiteX41" fmla="*/ 352210 w 578052"/>
              <a:gd name="connsiteY41" fmla="*/ 451885 h 576915"/>
              <a:gd name="connsiteX42" fmla="*/ 336525 w 578052"/>
              <a:gd name="connsiteY42" fmla="*/ 448202 h 576915"/>
              <a:gd name="connsiteX43" fmla="*/ 325454 w 578052"/>
              <a:gd name="connsiteY43" fmla="*/ 436231 h 576915"/>
              <a:gd name="connsiteX44" fmla="*/ 67120 w 578052"/>
              <a:gd name="connsiteY44" fmla="*/ 390191 h 576915"/>
              <a:gd name="connsiteX45" fmla="*/ 67120 w 578052"/>
              <a:gd name="connsiteY45" fmla="*/ 66989 h 576915"/>
              <a:gd name="connsiteX46" fmla="*/ 229040 w 578052"/>
              <a:gd name="connsiteY46" fmla="*/ 0 h 57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78052" h="576915">
                <a:moveTo>
                  <a:pt x="121585" y="206950"/>
                </a:moveTo>
                <a:cubicBezTo>
                  <a:pt x="133976" y="210312"/>
                  <a:pt x="147162" y="225117"/>
                  <a:pt x="154771" y="254814"/>
                </a:cubicBezTo>
                <a:cubicBezTo>
                  <a:pt x="168606" y="309143"/>
                  <a:pt x="240545" y="353343"/>
                  <a:pt x="291272" y="360710"/>
                </a:cubicBezTo>
                <a:cubicBezTo>
                  <a:pt x="211954" y="389256"/>
                  <a:pt x="121568" y="349660"/>
                  <a:pt x="95744" y="269547"/>
                </a:cubicBezTo>
                <a:cubicBezTo>
                  <a:pt x="82486" y="227534"/>
                  <a:pt x="100932" y="201348"/>
                  <a:pt x="121585" y="206950"/>
                </a:cubicBezTo>
                <a:close/>
                <a:moveTo>
                  <a:pt x="229040" y="56170"/>
                </a:moveTo>
                <a:cubicBezTo>
                  <a:pt x="184754" y="56170"/>
                  <a:pt x="140469" y="72974"/>
                  <a:pt x="106793" y="106584"/>
                </a:cubicBezTo>
                <a:cubicBezTo>
                  <a:pt x="39442" y="173802"/>
                  <a:pt x="39442" y="283378"/>
                  <a:pt x="106793" y="350597"/>
                </a:cubicBezTo>
                <a:cubicBezTo>
                  <a:pt x="174144" y="417815"/>
                  <a:pt x="283936" y="417815"/>
                  <a:pt x="351287" y="350597"/>
                </a:cubicBezTo>
                <a:cubicBezTo>
                  <a:pt x="418638" y="283378"/>
                  <a:pt x="418638" y="173802"/>
                  <a:pt x="351287" y="106584"/>
                </a:cubicBezTo>
                <a:cubicBezTo>
                  <a:pt x="317612" y="72974"/>
                  <a:pt x="273326" y="56170"/>
                  <a:pt x="229040" y="56170"/>
                </a:cubicBezTo>
                <a:close/>
                <a:moveTo>
                  <a:pt x="229040" y="0"/>
                </a:moveTo>
                <a:cubicBezTo>
                  <a:pt x="287626" y="0"/>
                  <a:pt x="346213" y="22330"/>
                  <a:pt x="390960" y="66989"/>
                </a:cubicBezTo>
                <a:cubicBezTo>
                  <a:pt x="461079" y="136049"/>
                  <a:pt x="475841" y="240100"/>
                  <a:pt x="437091" y="324814"/>
                </a:cubicBezTo>
                <a:lnTo>
                  <a:pt x="464769" y="352438"/>
                </a:lnTo>
                <a:cubicBezTo>
                  <a:pt x="468460" y="355201"/>
                  <a:pt x="470305" y="362567"/>
                  <a:pt x="468460" y="367171"/>
                </a:cubicBezTo>
                <a:lnTo>
                  <a:pt x="461079" y="392953"/>
                </a:lnTo>
                <a:cubicBezTo>
                  <a:pt x="460156" y="398478"/>
                  <a:pt x="462001" y="404924"/>
                  <a:pt x="465692" y="408607"/>
                </a:cubicBezTo>
                <a:lnTo>
                  <a:pt x="573638" y="516341"/>
                </a:lnTo>
                <a:cubicBezTo>
                  <a:pt x="577329" y="520024"/>
                  <a:pt x="579174" y="527391"/>
                  <a:pt x="577329" y="531995"/>
                </a:cubicBezTo>
                <a:lnTo>
                  <a:pt x="569948" y="557777"/>
                </a:lnTo>
                <a:cubicBezTo>
                  <a:pt x="569025" y="562381"/>
                  <a:pt x="563489" y="567906"/>
                  <a:pt x="558876" y="568827"/>
                </a:cubicBezTo>
                <a:lnTo>
                  <a:pt x="533043" y="576193"/>
                </a:lnTo>
                <a:cubicBezTo>
                  <a:pt x="528430" y="578035"/>
                  <a:pt x="521049" y="576193"/>
                  <a:pt x="517358" y="572510"/>
                </a:cubicBezTo>
                <a:lnTo>
                  <a:pt x="481376" y="535678"/>
                </a:lnTo>
                <a:cubicBezTo>
                  <a:pt x="477686" y="531995"/>
                  <a:pt x="476763" y="525549"/>
                  <a:pt x="479531" y="521866"/>
                </a:cubicBezTo>
                <a:lnTo>
                  <a:pt x="479531" y="520945"/>
                </a:lnTo>
                <a:cubicBezTo>
                  <a:pt x="482299" y="516341"/>
                  <a:pt x="481376" y="509896"/>
                  <a:pt x="477686" y="506212"/>
                </a:cubicBezTo>
                <a:lnTo>
                  <a:pt x="473073" y="501608"/>
                </a:lnTo>
                <a:cubicBezTo>
                  <a:pt x="469382" y="497925"/>
                  <a:pt x="462924" y="497004"/>
                  <a:pt x="458311" y="497925"/>
                </a:cubicBezTo>
                <a:lnTo>
                  <a:pt x="455543" y="498846"/>
                </a:lnTo>
                <a:cubicBezTo>
                  <a:pt x="450930" y="500688"/>
                  <a:pt x="444472" y="499767"/>
                  <a:pt x="441704" y="496083"/>
                </a:cubicBezTo>
                <a:cubicBezTo>
                  <a:pt x="438013" y="493321"/>
                  <a:pt x="438013" y="486875"/>
                  <a:pt x="440781" y="483192"/>
                </a:cubicBezTo>
                <a:lnTo>
                  <a:pt x="440781" y="482271"/>
                </a:lnTo>
                <a:cubicBezTo>
                  <a:pt x="443549" y="477667"/>
                  <a:pt x="442626" y="471222"/>
                  <a:pt x="438936" y="467539"/>
                </a:cubicBezTo>
                <a:lnTo>
                  <a:pt x="434323" y="462935"/>
                </a:lnTo>
                <a:cubicBezTo>
                  <a:pt x="430632" y="459251"/>
                  <a:pt x="424174" y="458331"/>
                  <a:pt x="419561" y="459251"/>
                </a:cubicBezTo>
                <a:lnTo>
                  <a:pt x="416793" y="460172"/>
                </a:lnTo>
                <a:cubicBezTo>
                  <a:pt x="412180" y="462014"/>
                  <a:pt x="405722" y="460172"/>
                  <a:pt x="402031" y="456489"/>
                </a:cubicBezTo>
                <a:lnTo>
                  <a:pt x="393727" y="449123"/>
                </a:lnTo>
                <a:cubicBezTo>
                  <a:pt x="390037" y="445439"/>
                  <a:pt x="383579" y="443598"/>
                  <a:pt x="378043" y="444518"/>
                </a:cubicBezTo>
                <a:lnTo>
                  <a:pt x="352210" y="451885"/>
                </a:lnTo>
                <a:cubicBezTo>
                  <a:pt x="347596" y="452806"/>
                  <a:pt x="340216" y="450964"/>
                  <a:pt x="336525" y="448202"/>
                </a:cubicBezTo>
                <a:lnTo>
                  <a:pt x="325454" y="436231"/>
                </a:lnTo>
                <a:cubicBezTo>
                  <a:pt x="240573" y="474905"/>
                  <a:pt x="136317" y="460172"/>
                  <a:pt x="67120" y="390191"/>
                </a:cubicBezTo>
                <a:cubicBezTo>
                  <a:pt x="-22374" y="300873"/>
                  <a:pt x="-22374" y="156307"/>
                  <a:pt x="67120" y="66989"/>
                </a:cubicBezTo>
                <a:cubicBezTo>
                  <a:pt x="111867" y="22330"/>
                  <a:pt x="170454" y="0"/>
                  <a:pt x="229040" y="0"/>
                </a:cubicBezTo>
                <a:close/>
              </a:path>
            </a:pathLst>
          </a:custGeom>
          <a:solidFill>
            <a:schemeClr val="accent2"/>
          </a:solidFill>
          <a:ln>
            <a:noFill/>
          </a:ln>
        </p:spPr>
      </p:sp>
      <p:sp>
        <p:nvSpPr>
          <p:cNvPr id="47" name="等腰三角形 46">
            <a:extLst>
              <a:ext uri="{FF2B5EF4-FFF2-40B4-BE49-F238E27FC236}">
                <a16:creationId xmlns:a16="http://schemas.microsoft.com/office/drawing/2014/main" id="{B6747CA3-D5A5-4FB7-98A5-33B53348800C}"/>
              </a:ext>
            </a:extLst>
          </p:cNvPr>
          <p:cNvSpPr/>
          <p:nvPr/>
        </p:nvSpPr>
        <p:spPr>
          <a:xfrm rot="5400000">
            <a:off x="8939221" y="4208599"/>
            <a:ext cx="1342111" cy="295655"/>
          </a:xfrm>
          <a:prstGeom prst="triangl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8" name="文本框 47">
            <a:extLst>
              <a:ext uri="{FF2B5EF4-FFF2-40B4-BE49-F238E27FC236}">
                <a16:creationId xmlns:a16="http://schemas.microsoft.com/office/drawing/2014/main" id="{67DC1C68-F198-420E-B53E-82C96D11355F}"/>
              </a:ext>
            </a:extLst>
          </p:cNvPr>
          <p:cNvSpPr txBox="1"/>
          <p:nvPr/>
        </p:nvSpPr>
        <p:spPr>
          <a:xfrm>
            <a:off x="9919032" y="3013603"/>
            <a:ext cx="1511656" cy="3175934"/>
          </a:xfrm>
          <a:prstGeom prst="rect">
            <a:avLst/>
          </a:prstGeom>
          <a:noFill/>
        </p:spPr>
        <p:txBody>
          <a:bodyPr wrap="square" rtlCol="0">
            <a:spAutoFit/>
          </a:bodyPr>
          <a:lstStyle/>
          <a:p>
            <a:pPr>
              <a:lnSpc>
                <a:spcPct val="120000"/>
              </a:lnSpc>
              <a:buClr>
                <a:srgbClr val="2D97C8"/>
              </a:buClr>
            </a:pPr>
            <a:r>
              <a:rPr lang="zh-CN" altLang="en-US" sz="1200" b="1" u="sng" dirty="0">
                <a:latin typeface="+mn-ea"/>
              </a:rPr>
              <a:t>积极转发</a:t>
            </a:r>
            <a:r>
              <a:rPr lang="zh-CN" altLang="en-US" sz="1200" dirty="0">
                <a:latin typeface="+mn-ea"/>
              </a:rPr>
              <a:t>：与保护类，教育类，公益类</a:t>
            </a:r>
            <a:r>
              <a:rPr lang="en-US" altLang="zh-CN" sz="1200" dirty="0">
                <a:latin typeface="+mn-ea"/>
              </a:rPr>
              <a:t>KOL</a:t>
            </a:r>
            <a:r>
              <a:rPr lang="zh-CN" altLang="en-US" sz="1200" dirty="0">
                <a:latin typeface="+mn-ea"/>
              </a:rPr>
              <a:t>进行互动，表达机构观点，扩大机构微博的传播</a:t>
            </a:r>
            <a:endParaRPr lang="en-US" altLang="zh-CN" sz="1200" dirty="0">
              <a:latin typeface="+mn-ea"/>
            </a:endParaRPr>
          </a:p>
          <a:p>
            <a:pPr marL="80550">
              <a:lnSpc>
                <a:spcPct val="120000"/>
              </a:lnSpc>
              <a:buClr>
                <a:srgbClr val="2D97C8"/>
              </a:buClr>
            </a:pPr>
            <a:endParaRPr lang="en-US" altLang="zh-CN" sz="1200" u="sng" dirty="0">
              <a:latin typeface="+mn-ea"/>
              <a:cs typeface="Heiti SC Light" charset="-122"/>
            </a:endParaRPr>
          </a:p>
          <a:p>
            <a:pPr>
              <a:lnSpc>
                <a:spcPct val="120000"/>
              </a:lnSpc>
              <a:buClr>
                <a:srgbClr val="2D97C8"/>
              </a:buClr>
            </a:pPr>
            <a:r>
              <a:rPr lang="zh-CN" altLang="en-US" sz="1200" b="1" u="sng" dirty="0">
                <a:latin typeface="+mn-ea"/>
              </a:rPr>
              <a:t>热点追踪</a:t>
            </a:r>
            <a:r>
              <a:rPr lang="zh-CN" altLang="en-US" sz="1200" dirty="0">
                <a:latin typeface="+mn-ea"/>
              </a:rPr>
              <a:t>：紧跟水相关热点或节日制造微博话题吸引流量</a:t>
            </a:r>
            <a:endParaRPr lang="en-US" altLang="zh-CN" sz="1200" dirty="0">
              <a:latin typeface="+mn-ea"/>
            </a:endParaRPr>
          </a:p>
          <a:p>
            <a:pPr marL="80550">
              <a:lnSpc>
                <a:spcPct val="120000"/>
              </a:lnSpc>
              <a:buClr>
                <a:srgbClr val="2D97C8"/>
              </a:buClr>
            </a:pPr>
            <a:endParaRPr lang="en-US" altLang="zh-CN" sz="1200" dirty="0">
              <a:latin typeface="+mn-ea"/>
              <a:cs typeface="Heiti SC Light" charset="-122"/>
            </a:endParaRPr>
          </a:p>
          <a:p>
            <a:pPr>
              <a:lnSpc>
                <a:spcPct val="120000"/>
              </a:lnSpc>
              <a:buClr>
                <a:srgbClr val="2D97C8"/>
              </a:buClr>
            </a:pPr>
            <a:r>
              <a:rPr lang="zh-CN" altLang="en-US" sz="1200" b="1" u="sng" dirty="0">
                <a:latin typeface="+mn-ea"/>
                <a:cs typeface="Heiti SC Light" charset="-122"/>
              </a:rPr>
              <a:t>活动节点</a:t>
            </a:r>
            <a:r>
              <a:rPr lang="zh-CN" altLang="en-US" sz="1200" dirty="0">
                <a:latin typeface="+mn-ea"/>
                <a:cs typeface="Heiti SC Light" charset="-122"/>
              </a:rPr>
              <a:t>：在活动前后充分曝光活动内容和成效</a:t>
            </a:r>
            <a:endParaRPr lang="en-US" altLang="zh-CN" sz="1200" dirty="0">
              <a:latin typeface="+mn-ea"/>
              <a:cs typeface="Heiti SC Light" charset="-122"/>
            </a:endParaRPr>
          </a:p>
        </p:txBody>
      </p:sp>
      <p:sp>
        <p:nvSpPr>
          <p:cNvPr id="45" name="文本框 44">
            <a:extLst>
              <a:ext uri="{FF2B5EF4-FFF2-40B4-BE49-F238E27FC236}">
                <a16:creationId xmlns:a16="http://schemas.microsoft.com/office/drawing/2014/main" id="{40DB9FAB-1085-466C-B374-CC4ACC0FDA37}"/>
              </a:ext>
            </a:extLst>
          </p:cNvPr>
          <p:cNvSpPr txBox="1"/>
          <p:nvPr/>
        </p:nvSpPr>
        <p:spPr>
          <a:xfrm>
            <a:off x="7451038" y="6347019"/>
            <a:ext cx="1886646" cy="276999"/>
          </a:xfrm>
          <a:prstGeom prst="rect">
            <a:avLst/>
          </a:prstGeom>
          <a:noFill/>
          <a:ln w="3175">
            <a:solidFill>
              <a:schemeClr val="accent2"/>
            </a:solidFill>
          </a:ln>
        </p:spPr>
        <p:txBody>
          <a:bodyPr wrap="square" rIns="36000" rtlCol="0">
            <a:spAutoFit/>
          </a:bodyPr>
          <a:lstStyle/>
          <a:p>
            <a:pPr>
              <a:buClr>
                <a:srgbClr val="2D97C8"/>
              </a:buClr>
            </a:pPr>
            <a:r>
              <a:rPr lang="zh-CN" altLang="en-US" sz="1200" b="1" dirty="0">
                <a:solidFill>
                  <a:schemeClr val="accent2"/>
                </a:solidFill>
                <a:latin typeface="+mn-ea"/>
                <a:cs typeface="Heiti SC Light" charset="-122"/>
              </a:rPr>
              <a:t>近期重点打造内容</a:t>
            </a:r>
            <a:endParaRPr lang="zh-CN" altLang="en-US" sz="1200" dirty="0">
              <a:latin typeface="+mn-ea"/>
              <a:cs typeface="Heiti SC Light" charset="-122"/>
            </a:endParaRPr>
          </a:p>
        </p:txBody>
      </p:sp>
      <p:sp>
        <p:nvSpPr>
          <p:cNvPr id="6" name="标题 5">
            <a:extLst>
              <a:ext uri="{FF2B5EF4-FFF2-40B4-BE49-F238E27FC236}">
                <a16:creationId xmlns:a16="http://schemas.microsoft.com/office/drawing/2014/main" id="{17C9E3F8-7475-4504-BEE7-2854CD9451E3}"/>
              </a:ext>
            </a:extLst>
          </p:cNvPr>
          <p:cNvSpPr>
            <a:spLocks noGrp="1"/>
          </p:cNvSpPr>
          <p:nvPr>
            <p:ph type="title"/>
          </p:nvPr>
        </p:nvSpPr>
        <p:spPr>
          <a:xfrm>
            <a:off x="601433" y="438604"/>
            <a:ext cx="10966679" cy="460800"/>
          </a:xfrm>
        </p:spPr>
        <p:txBody>
          <a:bodyPr>
            <a:noAutofit/>
          </a:bodyPr>
          <a:lstStyle/>
          <a:p>
            <a:r>
              <a:rPr lang="zh-CN" altLang="en-US" dirty="0"/>
              <a:t>微博：定位微博为交流互动中心，创造“学院君”人设，与粉丝、外部机构积极互动，并与微信联动、双向引导</a:t>
            </a:r>
            <a:endParaRPr lang="ca-ES" dirty="0"/>
          </a:p>
        </p:txBody>
      </p:sp>
      <p:sp>
        <p:nvSpPr>
          <p:cNvPr id="3" name="文本框 2">
            <a:extLst>
              <a:ext uri="{FF2B5EF4-FFF2-40B4-BE49-F238E27FC236}">
                <a16:creationId xmlns:a16="http://schemas.microsoft.com/office/drawing/2014/main" id="{5B30376E-3900-4E16-B732-86FF39BBAC8D}"/>
              </a:ext>
            </a:extLst>
          </p:cNvPr>
          <p:cNvSpPr txBox="1"/>
          <p:nvPr/>
        </p:nvSpPr>
        <p:spPr>
          <a:xfrm>
            <a:off x="746461" y="2005069"/>
            <a:ext cx="1075936"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学院君是</a:t>
            </a:r>
            <a:r>
              <a:rPr lang="en-US" altLang="zh-CN" sz="1400" b="1" dirty="0">
                <a:latin typeface="+mn-ea"/>
                <a:cs typeface="Heiti SC Light" charset="-122"/>
              </a:rPr>
              <a:t>…</a:t>
            </a:r>
            <a:endParaRPr lang="ca-ES" sz="1400" b="1" dirty="0">
              <a:latin typeface="+mn-ea"/>
              <a:cs typeface="Heiti SC Light" charset="-122"/>
            </a:endParaRPr>
          </a:p>
        </p:txBody>
      </p:sp>
      <p:sp>
        <p:nvSpPr>
          <p:cNvPr id="49" name="文本框 48">
            <a:extLst>
              <a:ext uri="{FF2B5EF4-FFF2-40B4-BE49-F238E27FC236}">
                <a16:creationId xmlns:a16="http://schemas.microsoft.com/office/drawing/2014/main" id="{FDC845EF-6891-4394-B9BE-67B3DEADC623}"/>
              </a:ext>
            </a:extLst>
          </p:cNvPr>
          <p:cNvSpPr txBox="1"/>
          <p:nvPr/>
        </p:nvSpPr>
        <p:spPr>
          <a:xfrm>
            <a:off x="3154003" y="2017531"/>
            <a:ext cx="1435008"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学院君上课啦</a:t>
            </a:r>
            <a:r>
              <a:rPr lang="en-US" altLang="zh-CN" sz="1400" b="1" dirty="0">
                <a:latin typeface="+mn-ea"/>
                <a:cs typeface="Heiti SC Light" charset="-122"/>
              </a:rPr>
              <a:t>…</a:t>
            </a:r>
            <a:endParaRPr lang="ca-ES" sz="1400" b="1" dirty="0">
              <a:latin typeface="+mn-ea"/>
              <a:cs typeface="Heiti SC Light" charset="-122"/>
            </a:endParaRPr>
          </a:p>
        </p:txBody>
      </p:sp>
      <p:sp>
        <p:nvSpPr>
          <p:cNvPr id="50" name="文本框 49">
            <a:extLst>
              <a:ext uri="{FF2B5EF4-FFF2-40B4-BE49-F238E27FC236}">
                <a16:creationId xmlns:a16="http://schemas.microsoft.com/office/drawing/2014/main" id="{CD36D527-D8DF-4C7C-A187-E14C17CA1BEC}"/>
              </a:ext>
            </a:extLst>
          </p:cNvPr>
          <p:cNvSpPr txBox="1"/>
          <p:nvPr/>
        </p:nvSpPr>
        <p:spPr>
          <a:xfrm>
            <a:off x="9775792" y="2017531"/>
            <a:ext cx="1435008"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学院君告诉你</a:t>
            </a:r>
            <a:r>
              <a:rPr lang="en-US" altLang="zh-CN" sz="1400" b="1" dirty="0">
                <a:latin typeface="+mn-ea"/>
                <a:cs typeface="Heiti SC Light" charset="-122"/>
              </a:rPr>
              <a:t>…</a:t>
            </a:r>
            <a:endParaRPr lang="ca-ES" sz="1400" b="1" dirty="0">
              <a:latin typeface="+mn-ea"/>
              <a:cs typeface="Heiti SC Light" charset="-122"/>
            </a:endParaRPr>
          </a:p>
        </p:txBody>
      </p:sp>
    </p:spTree>
    <p:custDataLst>
      <p:tags r:id="rId1"/>
    </p:custDataLst>
    <p:extLst>
      <p:ext uri="{BB962C8B-B14F-4D97-AF65-F5344CB8AC3E}">
        <p14:creationId xmlns:p14="http://schemas.microsoft.com/office/powerpoint/2010/main" val="116200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BE055FD-B172-4983-B29E-17E775D37644}"/>
              </a:ext>
            </a:extLst>
          </p:cNvPr>
          <p:cNvSpPr>
            <a:spLocks noGrp="1"/>
          </p:cNvSpPr>
          <p:nvPr>
            <p:ph type="sldNum" sz="quarter" idx="14"/>
          </p:nvPr>
        </p:nvSpPr>
        <p:spPr/>
        <p:txBody>
          <a:bodyPr/>
          <a:lstStyle/>
          <a:p>
            <a:fld id="{E6049C3D-CCF1-41B9-A681-D61E0CAE4A17}" type="slidenum">
              <a:rPr lang="en-US" altLang="zh-CN" smtClean="0"/>
              <a:t>53</a:t>
            </a:fld>
            <a:endParaRPr lang="en-US" dirty="0"/>
          </a:p>
        </p:txBody>
      </p:sp>
      <p:sp>
        <p:nvSpPr>
          <p:cNvPr id="4" name="文本占位符 3">
            <a:extLst>
              <a:ext uri="{FF2B5EF4-FFF2-40B4-BE49-F238E27FC236}">
                <a16:creationId xmlns:a16="http://schemas.microsoft.com/office/drawing/2014/main" id="{3C6FFC1D-0AF1-4F82-9C9B-9F449D2D4DD5}"/>
              </a:ext>
            </a:extLst>
          </p:cNvPr>
          <p:cNvSpPr>
            <a:spLocks noGrp="1"/>
          </p:cNvSpPr>
          <p:nvPr>
            <p:ph type="body" sz="quarter" idx="15"/>
          </p:nvPr>
        </p:nvSpPr>
        <p:spPr/>
        <p:txBody>
          <a:bodyPr/>
          <a:lstStyle/>
          <a:p>
            <a:endParaRPr lang="zh-CN" altLang="en-US"/>
          </a:p>
        </p:txBody>
      </p:sp>
      <p:pic>
        <p:nvPicPr>
          <p:cNvPr id="6" name="图片 5">
            <a:extLst>
              <a:ext uri="{FF2B5EF4-FFF2-40B4-BE49-F238E27FC236}">
                <a16:creationId xmlns:a16="http://schemas.microsoft.com/office/drawing/2014/main" id="{18AF6C65-10A4-462E-AAD7-1AF94DE5326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14461" y="2522132"/>
            <a:ext cx="3457720" cy="1669029"/>
          </a:xfrm>
          <a:prstGeom prst="rect">
            <a:avLst/>
          </a:prstGeom>
        </p:spPr>
      </p:pic>
      <p:pic>
        <p:nvPicPr>
          <p:cNvPr id="7" name="图片 6">
            <a:extLst>
              <a:ext uri="{FF2B5EF4-FFF2-40B4-BE49-F238E27FC236}">
                <a16:creationId xmlns:a16="http://schemas.microsoft.com/office/drawing/2014/main" id="{97FE19C0-1AFF-4F27-9499-AAE87646D742}"/>
              </a:ext>
            </a:extLst>
          </p:cNvPr>
          <p:cNvPicPr>
            <a:picLocks noChangeAspect="1"/>
          </p:cNvPicPr>
          <p:nvPr/>
        </p:nvPicPr>
        <p:blipFill rotWithShape="1">
          <a:blip r:embed="rId3"/>
          <a:srcRect r="25643" b="57157"/>
          <a:stretch/>
        </p:blipFill>
        <p:spPr>
          <a:xfrm>
            <a:off x="8622888" y="1501993"/>
            <a:ext cx="2699525" cy="1020139"/>
          </a:xfrm>
          <a:prstGeom prst="rect">
            <a:avLst/>
          </a:prstGeom>
        </p:spPr>
      </p:pic>
      <p:pic>
        <p:nvPicPr>
          <p:cNvPr id="10" name="图片 9">
            <a:extLst>
              <a:ext uri="{FF2B5EF4-FFF2-40B4-BE49-F238E27FC236}">
                <a16:creationId xmlns:a16="http://schemas.microsoft.com/office/drawing/2014/main" id="{C14E0CB6-415E-4540-8090-27750D702E5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0973" y="2292549"/>
            <a:ext cx="1503217" cy="1807808"/>
          </a:xfrm>
          <a:prstGeom prst="rect">
            <a:avLst/>
          </a:prstGeom>
        </p:spPr>
      </p:pic>
      <p:sp>
        <p:nvSpPr>
          <p:cNvPr id="13" name="文本框 12">
            <a:extLst>
              <a:ext uri="{FF2B5EF4-FFF2-40B4-BE49-F238E27FC236}">
                <a16:creationId xmlns:a16="http://schemas.microsoft.com/office/drawing/2014/main" id="{E9F0F811-B285-46F6-8AB9-40C75164A019}"/>
              </a:ext>
            </a:extLst>
          </p:cNvPr>
          <p:cNvSpPr txBox="1"/>
          <p:nvPr/>
        </p:nvSpPr>
        <p:spPr>
          <a:xfrm>
            <a:off x="601433" y="1701718"/>
            <a:ext cx="1532757"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以</a:t>
            </a:r>
            <a:r>
              <a:rPr lang="zh-CN" altLang="en-US" sz="1400" b="1" dirty="0">
                <a:solidFill>
                  <a:schemeClr val="accent1"/>
                </a:solidFill>
                <a:latin typeface="+mn-ea"/>
                <a:cs typeface="Heiti SC Light" charset="-122"/>
              </a:rPr>
              <a:t>漫画</a:t>
            </a:r>
            <a:r>
              <a:rPr lang="en-US" altLang="zh-CN" sz="1400" b="1" dirty="0">
                <a:solidFill>
                  <a:schemeClr val="accent1"/>
                </a:solidFill>
                <a:latin typeface="+mn-ea"/>
                <a:cs typeface="Heiti SC Light" charset="-122"/>
              </a:rPr>
              <a:t>/</a:t>
            </a:r>
            <a:r>
              <a:rPr lang="zh-CN" altLang="en-US" sz="1400" b="1" dirty="0">
                <a:solidFill>
                  <a:schemeClr val="accent1"/>
                </a:solidFill>
                <a:latin typeface="+mn-ea"/>
                <a:cs typeface="Heiti SC Light" charset="-122"/>
              </a:rPr>
              <a:t>视频</a:t>
            </a:r>
            <a:r>
              <a:rPr lang="zh-CN" altLang="en-US" sz="1400" dirty="0">
                <a:latin typeface="+mn-ea"/>
                <a:cs typeface="Heiti SC Light" charset="-122"/>
              </a:rPr>
              <a:t>等形式进行趣味科普</a:t>
            </a:r>
          </a:p>
        </p:txBody>
      </p:sp>
      <p:sp>
        <p:nvSpPr>
          <p:cNvPr id="15" name="文本框 14">
            <a:extLst>
              <a:ext uri="{FF2B5EF4-FFF2-40B4-BE49-F238E27FC236}">
                <a16:creationId xmlns:a16="http://schemas.microsoft.com/office/drawing/2014/main" id="{3E6A3850-F59E-42A8-B9B4-3EC7663E9125}"/>
              </a:ext>
            </a:extLst>
          </p:cNvPr>
          <p:cNvSpPr txBox="1"/>
          <p:nvPr/>
        </p:nvSpPr>
        <p:spPr>
          <a:xfrm>
            <a:off x="6515449" y="1486273"/>
            <a:ext cx="2132061" cy="2069797"/>
          </a:xfrm>
          <a:prstGeom prst="rect">
            <a:avLst/>
          </a:prstGeom>
          <a:noFill/>
        </p:spPr>
        <p:txBody>
          <a:bodyPr wrap="square" rtlCol="0">
            <a:spAutoFit/>
          </a:bodyPr>
          <a:lstStyle/>
          <a:p>
            <a:pPr marL="171450" indent="-171450">
              <a:buClr>
                <a:srgbClr val="2D97C8"/>
              </a:buClr>
              <a:buFont typeface="Arial" panose="020B0604020202020204" pitchFamily="34" charset="0"/>
              <a:buChar char="•"/>
            </a:pPr>
            <a:r>
              <a:rPr lang="zh-CN" altLang="en-US" sz="1400" b="1" dirty="0">
                <a:solidFill>
                  <a:schemeClr val="accent1"/>
                </a:solidFill>
                <a:latin typeface="+mn-ea"/>
                <a:cs typeface="Heiti SC Light" charset="-122"/>
              </a:rPr>
              <a:t>打造话题活动：</a:t>
            </a:r>
            <a:endParaRPr lang="en-US" altLang="zh-CN" sz="1400" b="1" dirty="0">
              <a:solidFill>
                <a:schemeClr val="accent1"/>
              </a:solidFill>
              <a:latin typeface="+mn-ea"/>
              <a:cs typeface="Heiti SC Light" charset="-122"/>
            </a:endParaRPr>
          </a:p>
          <a:p>
            <a:pPr marL="429750" lvl="1" indent="-285750">
              <a:spcAft>
                <a:spcPts val="300"/>
              </a:spcAft>
              <a:buClr>
                <a:srgbClr val="2D97C8"/>
              </a:buClr>
              <a:buFont typeface="微软雅黑" panose="020B0503020204020204" pitchFamily="34" charset="-122"/>
              <a:buChar char="◦"/>
            </a:pPr>
            <a:r>
              <a:rPr lang="zh-CN" altLang="en-US" sz="1400" dirty="0">
                <a:latin typeface="+mn-ea"/>
                <a:cs typeface="Heiti SC Light" charset="-122"/>
              </a:rPr>
              <a:t>紧跟垃圾分类的热点，通过”</a:t>
            </a:r>
            <a:r>
              <a:rPr lang="en-US" altLang="zh-CN" sz="1400" b="1" dirty="0">
                <a:latin typeface="+mn-ea"/>
                <a:cs typeface="Heiti SC Light" charset="-122"/>
              </a:rPr>
              <a:t>#</a:t>
            </a:r>
            <a:r>
              <a:rPr lang="zh-CN" altLang="en-US" sz="1400" b="1" dirty="0">
                <a:latin typeface="+mn-ea"/>
                <a:cs typeface="Heiti SC Light" charset="-122"/>
              </a:rPr>
              <a:t>垃圾鉴别官</a:t>
            </a:r>
            <a:r>
              <a:rPr lang="en-US" altLang="zh-CN" sz="1400" b="1" dirty="0">
                <a:latin typeface="+mn-ea"/>
                <a:cs typeface="Heiti SC Light" charset="-122"/>
              </a:rPr>
              <a:t>#</a:t>
            </a:r>
            <a:r>
              <a:rPr lang="zh-CN" altLang="en-US" sz="1400" dirty="0">
                <a:latin typeface="+mn-ea"/>
                <a:cs typeface="Heiti SC Light" charset="-122"/>
              </a:rPr>
              <a:t>“话题活动与粉丝互动，带动了微博流量</a:t>
            </a:r>
            <a:endParaRPr lang="en-US" altLang="zh-CN" sz="1400" dirty="0">
              <a:latin typeface="+mn-ea"/>
              <a:cs typeface="Heiti SC Light" charset="-122"/>
            </a:endParaRPr>
          </a:p>
          <a:p>
            <a:pPr marL="429750" lvl="1" indent="-285750">
              <a:spcAft>
                <a:spcPts val="300"/>
              </a:spcAft>
              <a:buClr>
                <a:srgbClr val="2D97C8"/>
              </a:buClr>
              <a:buFont typeface="微软雅黑" panose="020B0503020204020204" pitchFamily="34" charset="-122"/>
              <a:buChar char="◦"/>
            </a:pPr>
            <a:r>
              <a:rPr lang="zh-CN" altLang="en-US" sz="1400" dirty="0">
                <a:latin typeface="+mn-ea"/>
                <a:cs typeface="Heiti SC Light" charset="-122"/>
              </a:rPr>
              <a:t>发起</a:t>
            </a:r>
            <a:r>
              <a:rPr lang="zh-CN" altLang="en-US" sz="1400" b="1" dirty="0">
                <a:latin typeface="+mn-ea"/>
                <a:cs typeface="Heiti SC Light" charset="-122"/>
              </a:rPr>
              <a:t>打卡</a:t>
            </a:r>
            <a:r>
              <a:rPr lang="zh-CN" altLang="en-US" sz="1400" dirty="0">
                <a:latin typeface="+mn-ea"/>
                <a:cs typeface="Heiti SC Light" charset="-122"/>
              </a:rPr>
              <a:t>项目，打造持续性活动流量，强化微博日常运营</a:t>
            </a:r>
          </a:p>
        </p:txBody>
      </p:sp>
      <p:sp>
        <p:nvSpPr>
          <p:cNvPr id="17" name="文本框 16">
            <a:extLst>
              <a:ext uri="{FF2B5EF4-FFF2-40B4-BE49-F238E27FC236}">
                <a16:creationId xmlns:a16="http://schemas.microsoft.com/office/drawing/2014/main" id="{74F92E7F-FA1D-440E-9F9C-A5D1E2DDDCC8}"/>
              </a:ext>
            </a:extLst>
          </p:cNvPr>
          <p:cNvSpPr txBox="1"/>
          <p:nvPr/>
        </p:nvSpPr>
        <p:spPr>
          <a:xfrm>
            <a:off x="2577999" y="1593996"/>
            <a:ext cx="3462166" cy="954107"/>
          </a:xfrm>
          <a:prstGeom prst="rect">
            <a:avLst/>
          </a:prstGeom>
          <a:noFill/>
        </p:spPr>
        <p:txBody>
          <a:bodyPr wrap="square" rtlCol="0">
            <a:spAutoFit/>
          </a:bodyPr>
          <a:lstStyle/>
          <a:p>
            <a:pPr marL="171450" indent="-171450">
              <a:buClr>
                <a:srgbClr val="2D97C8"/>
              </a:buClr>
              <a:buFont typeface="Arial" panose="020B0604020202020204" pitchFamily="34" charset="0"/>
              <a:buChar char="•"/>
            </a:pPr>
            <a:r>
              <a:rPr lang="zh-CN" altLang="en-US" sz="1400" b="1" dirty="0">
                <a:solidFill>
                  <a:schemeClr val="accent1"/>
                </a:solidFill>
                <a:latin typeface="+mn-ea"/>
                <a:cs typeface="Heiti SC Light" charset="-122"/>
              </a:rPr>
              <a:t>数据：</a:t>
            </a:r>
            <a:r>
              <a:rPr lang="zh-CN" altLang="en-US" sz="1400" dirty="0">
                <a:latin typeface="+mn-ea"/>
                <a:cs typeface="Heiti SC Light" charset="-122"/>
              </a:rPr>
              <a:t>公开分享活动影响力数据，发布活动照片等纪实素材</a:t>
            </a:r>
            <a:endParaRPr lang="en-US" altLang="zh-CN" sz="1400" dirty="0">
              <a:latin typeface="+mn-ea"/>
              <a:cs typeface="Heiti SC Light" charset="-122"/>
            </a:endParaRPr>
          </a:p>
          <a:p>
            <a:pPr marL="171450" indent="-171450">
              <a:buClr>
                <a:srgbClr val="2D97C8"/>
              </a:buClr>
              <a:buFont typeface="Arial" panose="020B0604020202020204" pitchFamily="34" charset="0"/>
              <a:buChar char="•"/>
            </a:pPr>
            <a:r>
              <a:rPr lang="zh-CN" altLang="en-US" sz="1400" b="1" dirty="0">
                <a:solidFill>
                  <a:schemeClr val="accent1"/>
                </a:solidFill>
                <a:latin typeface="+mn-ea"/>
                <a:cs typeface="Heiti SC Light" charset="-122"/>
              </a:rPr>
              <a:t>总结：</a:t>
            </a:r>
            <a:r>
              <a:rPr lang="zh-CN" altLang="en-US" sz="1400" dirty="0">
                <a:latin typeface="+mn-ea"/>
                <a:cs typeface="Heiti SC Light" charset="-122"/>
              </a:rPr>
              <a:t>进行年度总结和专题总结，展现公益成果</a:t>
            </a:r>
          </a:p>
        </p:txBody>
      </p:sp>
      <p:sp>
        <p:nvSpPr>
          <p:cNvPr id="18" name="文本框 17">
            <a:extLst>
              <a:ext uri="{FF2B5EF4-FFF2-40B4-BE49-F238E27FC236}">
                <a16:creationId xmlns:a16="http://schemas.microsoft.com/office/drawing/2014/main" id="{D3C021D5-0CAD-4452-AF48-AECC445AD21D}"/>
              </a:ext>
            </a:extLst>
          </p:cNvPr>
          <p:cNvSpPr txBox="1"/>
          <p:nvPr/>
        </p:nvSpPr>
        <p:spPr>
          <a:xfrm>
            <a:off x="6677919" y="4426500"/>
            <a:ext cx="1944969" cy="1169551"/>
          </a:xfrm>
          <a:prstGeom prst="rect">
            <a:avLst/>
          </a:prstGeom>
          <a:noFill/>
        </p:spPr>
        <p:txBody>
          <a:bodyPr wrap="square" rtlCol="0">
            <a:spAutoFit/>
          </a:bodyPr>
          <a:lstStyle/>
          <a:p>
            <a:pPr marL="171450" indent="-171450">
              <a:buClr>
                <a:srgbClr val="2D97C8"/>
              </a:buClr>
              <a:buFont typeface="Arial" panose="020B0604020202020204" pitchFamily="34" charset="0"/>
              <a:buChar char="•"/>
            </a:pPr>
            <a:r>
              <a:rPr lang="zh-CN" altLang="en-US" sz="1400" b="1" dirty="0">
                <a:solidFill>
                  <a:schemeClr val="accent1"/>
                </a:solidFill>
                <a:latin typeface="+mn-ea"/>
                <a:cs typeface="Heiti SC Light" charset="-122"/>
              </a:rPr>
              <a:t>把握相关节点：</a:t>
            </a:r>
            <a:endParaRPr lang="en-US" altLang="zh-CN" sz="1400" b="1" dirty="0">
              <a:solidFill>
                <a:schemeClr val="accent1"/>
              </a:solidFill>
              <a:latin typeface="+mn-ea"/>
              <a:cs typeface="Heiti SC Light" charset="-122"/>
            </a:endParaRPr>
          </a:p>
          <a:p>
            <a:pPr marL="180000" lvl="1">
              <a:buClr>
                <a:srgbClr val="2D97C8"/>
              </a:buClr>
            </a:pPr>
            <a:r>
              <a:rPr lang="zh-CN" altLang="en-US" sz="1400" dirty="0">
                <a:latin typeface="+mn-ea"/>
                <a:cs typeface="Heiti SC Light" charset="-122"/>
              </a:rPr>
              <a:t>在与活动和项目相关的</a:t>
            </a:r>
            <a:r>
              <a:rPr lang="zh-CN" altLang="en-US" sz="1400" b="1" dirty="0">
                <a:latin typeface="+mn-ea"/>
                <a:cs typeface="Heiti SC Light" charset="-122"/>
              </a:rPr>
              <a:t>节日或纪念日</a:t>
            </a:r>
            <a:r>
              <a:rPr lang="zh-CN" altLang="en-US" sz="1400" dirty="0">
                <a:latin typeface="+mn-ea"/>
                <a:cs typeface="Heiti SC Light" charset="-122"/>
              </a:rPr>
              <a:t>借助热点推送相关公益活动</a:t>
            </a:r>
          </a:p>
        </p:txBody>
      </p:sp>
      <p:pic>
        <p:nvPicPr>
          <p:cNvPr id="19" name="图片 18">
            <a:extLst>
              <a:ext uri="{FF2B5EF4-FFF2-40B4-BE49-F238E27FC236}">
                <a16:creationId xmlns:a16="http://schemas.microsoft.com/office/drawing/2014/main" id="{CC1A1C79-F70A-4702-B918-5F8A19163888}"/>
              </a:ext>
            </a:extLst>
          </p:cNvPr>
          <p:cNvPicPr>
            <a:picLocks noChangeAspect="1"/>
          </p:cNvPicPr>
          <p:nvPr/>
        </p:nvPicPr>
        <p:blipFill rotWithShape="1">
          <a:blip r:embed="rId5"/>
          <a:srcRect r="41036"/>
          <a:stretch/>
        </p:blipFill>
        <p:spPr>
          <a:xfrm>
            <a:off x="8897588" y="4489745"/>
            <a:ext cx="2322693" cy="741562"/>
          </a:xfrm>
          <a:prstGeom prst="rect">
            <a:avLst/>
          </a:prstGeom>
        </p:spPr>
      </p:pic>
      <p:pic>
        <p:nvPicPr>
          <p:cNvPr id="20" name="图片 19">
            <a:extLst>
              <a:ext uri="{FF2B5EF4-FFF2-40B4-BE49-F238E27FC236}">
                <a16:creationId xmlns:a16="http://schemas.microsoft.com/office/drawing/2014/main" id="{240B9574-EE3B-466E-8D9E-730CA51CBB14}"/>
              </a:ext>
            </a:extLst>
          </p:cNvPr>
          <p:cNvPicPr>
            <a:picLocks noChangeAspect="1"/>
          </p:cNvPicPr>
          <p:nvPr/>
        </p:nvPicPr>
        <p:blipFill>
          <a:blip r:embed="rId6"/>
          <a:stretch>
            <a:fillRect/>
          </a:stretch>
        </p:blipFill>
        <p:spPr>
          <a:xfrm>
            <a:off x="8837914" y="5287880"/>
            <a:ext cx="2442040" cy="869605"/>
          </a:xfrm>
          <a:prstGeom prst="rect">
            <a:avLst/>
          </a:prstGeom>
        </p:spPr>
      </p:pic>
      <p:pic>
        <p:nvPicPr>
          <p:cNvPr id="21" name="图片 20">
            <a:extLst>
              <a:ext uri="{FF2B5EF4-FFF2-40B4-BE49-F238E27FC236}">
                <a16:creationId xmlns:a16="http://schemas.microsoft.com/office/drawing/2014/main" id="{A12CFAEA-EAB6-4EE1-BE10-9935131302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56366" y="4377728"/>
            <a:ext cx="1378106" cy="1820305"/>
          </a:xfrm>
          <a:prstGeom prst="rect">
            <a:avLst/>
          </a:prstGeom>
        </p:spPr>
      </p:pic>
      <p:pic>
        <p:nvPicPr>
          <p:cNvPr id="22" name="图片 21">
            <a:extLst>
              <a:ext uri="{FF2B5EF4-FFF2-40B4-BE49-F238E27FC236}">
                <a16:creationId xmlns:a16="http://schemas.microsoft.com/office/drawing/2014/main" id="{382B854E-4EB1-48DD-BA7E-6FC3B2998A4D}"/>
              </a:ext>
            </a:extLst>
          </p:cNvPr>
          <p:cNvPicPr>
            <a:picLocks noChangeAspect="1"/>
          </p:cNvPicPr>
          <p:nvPr/>
        </p:nvPicPr>
        <p:blipFill rotWithShape="1">
          <a:blip r:embed="rId8"/>
          <a:srcRect b="51175"/>
          <a:stretch/>
        </p:blipFill>
        <p:spPr>
          <a:xfrm>
            <a:off x="8681294" y="2811146"/>
            <a:ext cx="2746785" cy="1398505"/>
          </a:xfrm>
          <a:prstGeom prst="rect">
            <a:avLst/>
          </a:prstGeom>
        </p:spPr>
      </p:pic>
      <p:pic>
        <p:nvPicPr>
          <p:cNvPr id="23" name="图片 22">
            <a:extLst>
              <a:ext uri="{FF2B5EF4-FFF2-40B4-BE49-F238E27FC236}">
                <a16:creationId xmlns:a16="http://schemas.microsoft.com/office/drawing/2014/main" id="{8DBABC09-E047-4D91-8DFF-712572DC1B49}"/>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840758" y="4246953"/>
            <a:ext cx="2927586" cy="1995342"/>
          </a:xfrm>
          <a:prstGeom prst="rect">
            <a:avLst/>
          </a:prstGeom>
        </p:spPr>
      </p:pic>
      <p:sp>
        <p:nvSpPr>
          <p:cNvPr id="24" name="矩形: 圆角 2">
            <a:extLst>
              <a:ext uri="{FF2B5EF4-FFF2-40B4-BE49-F238E27FC236}">
                <a16:creationId xmlns:a16="http://schemas.microsoft.com/office/drawing/2014/main" id="{A1404BB6-EACF-49B1-9624-5D9781371F10}"/>
              </a:ext>
            </a:extLst>
          </p:cNvPr>
          <p:cNvSpPr/>
          <p:nvPr/>
        </p:nvSpPr>
        <p:spPr>
          <a:xfrm>
            <a:off x="601433" y="1392015"/>
            <a:ext cx="1724168" cy="4889913"/>
          </a:xfrm>
          <a:prstGeom prst="roundRect">
            <a:avLst>
              <a:gd name="adj" fmla="val 6596"/>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756CA587-3207-4553-9BBE-9C9C116ABE64}"/>
              </a:ext>
            </a:extLst>
          </p:cNvPr>
          <p:cNvSpPr txBox="1"/>
          <p:nvPr/>
        </p:nvSpPr>
        <p:spPr>
          <a:xfrm>
            <a:off x="957177" y="1226582"/>
            <a:ext cx="923544" cy="338554"/>
          </a:xfrm>
          <a:prstGeom prst="rect">
            <a:avLst/>
          </a:prstGeom>
          <a:solidFill>
            <a:schemeClr val="bg1"/>
          </a:solidFill>
        </p:spPr>
        <p:txBody>
          <a:bodyPr wrap="square" rtlCol="0">
            <a:spAutoFit/>
          </a:bodyPr>
          <a:lstStyle/>
          <a:p>
            <a:pPr algn="ctr">
              <a:buClr>
                <a:srgbClr val="2D97C8"/>
              </a:buClr>
            </a:pPr>
            <a:r>
              <a:rPr lang="zh-CN" altLang="en-US" sz="1600" b="1" dirty="0">
                <a:solidFill>
                  <a:schemeClr val="accent1"/>
                </a:solidFill>
                <a:latin typeface="+mn-ea"/>
                <a:cs typeface="Heiti SC Light" charset="-122"/>
              </a:rPr>
              <a:t>趣味性</a:t>
            </a:r>
          </a:p>
        </p:txBody>
      </p:sp>
      <p:sp>
        <p:nvSpPr>
          <p:cNvPr id="25" name="矩形: 圆角 2">
            <a:extLst>
              <a:ext uri="{FF2B5EF4-FFF2-40B4-BE49-F238E27FC236}">
                <a16:creationId xmlns:a16="http://schemas.microsoft.com/office/drawing/2014/main" id="{A8D1C654-1E81-44D4-9095-FFC62F4B964C}"/>
              </a:ext>
            </a:extLst>
          </p:cNvPr>
          <p:cNvSpPr/>
          <p:nvPr/>
        </p:nvSpPr>
        <p:spPr>
          <a:xfrm>
            <a:off x="2395356" y="1392015"/>
            <a:ext cx="4008696" cy="4889913"/>
          </a:xfrm>
          <a:prstGeom prst="roundRect">
            <a:avLst>
              <a:gd name="adj" fmla="val 6596"/>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5A5035B8-B0BF-455B-A3B0-3766723E6CF9}"/>
              </a:ext>
            </a:extLst>
          </p:cNvPr>
          <p:cNvSpPr txBox="1"/>
          <p:nvPr/>
        </p:nvSpPr>
        <p:spPr>
          <a:xfrm>
            <a:off x="3804395" y="1215569"/>
            <a:ext cx="923544" cy="338554"/>
          </a:xfrm>
          <a:prstGeom prst="rect">
            <a:avLst/>
          </a:prstGeom>
          <a:solidFill>
            <a:schemeClr val="bg1"/>
          </a:solidFill>
        </p:spPr>
        <p:txBody>
          <a:bodyPr wrap="square" rtlCol="0">
            <a:spAutoFit/>
          </a:bodyPr>
          <a:lstStyle/>
          <a:p>
            <a:pPr algn="ctr">
              <a:buClr>
                <a:srgbClr val="2D97C8"/>
              </a:buClr>
            </a:pPr>
            <a:r>
              <a:rPr lang="zh-CN" altLang="en-US" sz="1600" b="1" dirty="0">
                <a:solidFill>
                  <a:schemeClr val="accent1"/>
                </a:solidFill>
                <a:latin typeface="+mn-ea"/>
                <a:cs typeface="Heiti SC Light" charset="-122"/>
              </a:rPr>
              <a:t>纪实性</a:t>
            </a:r>
          </a:p>
        </p:txBody>
      </p:sp>
      <p:sp>
        <p:nvSpPr>
          <p:cNvPr id="26" name="矩形: 圆角 2">
            <a:extLst>
              <a:ext uri="{FF2B5EF4-FFF2-40B4-BE49-F238E27FC236}">
                <a16:creationId xmlns:a16="http://schemas.microsoft.com/office/drawing/2014/main" id="{1CA78A5A-35A3-4532-B1D0-BED25945F368}"/>
              </a:ext>
            </a:extLst>
          </p:cNvPr>
          <p:cNvSpPr/>
          <p:nvPr/>
        </p:nvSpPr>
        <p:spPr>
          <a:xfrm>
            <a:off x="6473807" y="1384846"/>
            <a:ext cx="5112200" cy="4889913"/>
          </a:xfrm>
          <a:prstGeom prst="roundRect">
            <a:avLst>
              <a:gd name="adj" fmla="val 6596"/>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0EC936FE-041A-40FF-8E2A-69CD62B7CEC0}"/>
              </a:ext>
            </a:extLst>
          </p:cNvPr>
          <p:cNvSpPr txBox="1"/>
          <p:nvPr/>
        </p:nvSpPr>
        <p:spPr>
          <a:xfrm>
            <a:off x="8139932" y="1222296"/>
            <a:ext cx="1515310" cy="338554"/>
          </a:xfrm>
          <a:prstGeom prst="rect">
            <a:avLst/>
          </a:prstGeom>
          <a:solidFill>
            <a:schemeClr val="bg1"/>
          </a:solidFill>
        </p:spPr>
        <p:txBody>
          <a:bodyPr wrap="square" rtlCol="0">
            <a:spAutoFit/>
          </a:bodyPr>
          <a:lstStyle/>
          <a:p>
            <a:pPr algn="ctr">
              <a:buClr>
                <a:srgbClr val="2D97C8"/>
              </a:buClr>
            </a:pPr>
            <a:r>
              <a:rPr lang="zh-CN" altLang="en-US" sz="1600" b="1" dirty="0">
                <a:solidFill>
                  <a:schemeClr val="accent1"/>
                </a:solidFill>
                <a:latin typeface="+mn-ea"/>
                <a:cs typeface="Heiti SC Light" charset="-122"/>
              </a:rPr>
              <a:t>流量运营</a:t>
            </a:r>
          </a:p>
        </p:txBody>
      </p:sp>
      <p:sp>
        <p:nvSpPr>
          <p:cNvPr id="27" name="标题 5">
            <a:extLst>
              <a:ext uri="{FF2B5EF4-FFF2-40B4-BE49-F238E27FC236}">
                <a16:creationId xmlns:a16="http://schemas.microsoft.com/office/drawing/2014/main" id="{9FA0221A-5729-477D-A8E5-FEF70BE1CB43}"/>
              </a:ext>
            </a:extLst>
          </p:cNvPr>
          <p:cNvSpPr>
            <a:spLocks noGrp="1"/>
          </p:cNvSpPr>
          <p:nvPr>
            <p:ph type="title"/>
          </p:nvPr>
        </p:nvSpPr>
        <p:spPr>
          <a:xfrm>
            <a:off x="601433" y="438604"/>
            <a:ext cx="10966679" cy="460800"/>
          </a:xfrm>
        </p:spPr>
        <p:txBody>
          <a:bodyPr>
            <a:noAutofit/>
          </a:bodyPr>
          <a:lstStyle/>
          <a:p>
            <a:r>
              <a:rPr lang="zh-CN" altLang="en-US" dirty="0"/>
              <a:t>壹基金微博运营案例：建立趣味又真实的微博公益形象，创造</a:t>
            </a:r>
            <a:r>
              <a:rPr lang="en-US" altLang="zh-CN" dirty="0"/>
              <a:t>#</a:t>
            </a:r>
            <a:r>
              <a:rPr lang="zh-CN" altLang="en-US" dirty="0"/>
              <a:t>壹家人</a:t>
            </a:r>
            <a:r>
              <a:rPr lang="en-US" altLang="zh-CN" dirty="0"/>
              <a:t>#</a:t>
            </a:r>
            <a:r>
              <a:rPr lang="zh-CN" altLang="en-US" dirty="0"/>
              <a:t>等话题标签</a:t>
            </a:r>
          </a:p>
        </p:txBody>
      </p:sp>
    </p:spTree>
    <p:extLst>
      <p:ext uri="{BB962C8B-B14F-4D97-AF65-F5344CB8AC3E}">
        <p14:creationId xmlns:p14="http://schemas.microsoft.com/office/powerpoint/2010/main" val="139859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1888F13-272E-42E0-B659-2D283CD614A4}"/>
              </a:ext>
            </a:extLst>
          </p:cNvPr>
          <p:cNvSpPr>
            <a:spLocks noGrp="1"/>
          </p:cNvSpPr>
          <p:nvPr>
            <p:ph type="sldNum" sz="quarter" idx="14"/>
          </p:nvPr>
        </p:nvSpPr>
        <p:spPr/>
        <p:txBody>
          <a:bodyPr/>
          <a:lstStyle/>
          <a:p>
            <a:fld id="{E6049C3D-CCF1-41B9-A681-D61E0CAE4A17}" type="slidenum">
              <a:rPr lang="en-US" altLang="zh-CN" smtClean="0"/>
              <a:t>54</a:t>
            </a:fld>
            <a:endParaRPr lang="en-US" dirty="0"/>
          </a:p>
        </p:txBody>
      </p:sp>
      <p:sp>
        <p:nvSpPr>
          <p:cNvPr id="4" name="文本占位符 3">
            <a:extLst>
              <a:ext uri="{FF2B5EF4-FFF2-40B4-BE49-F238E27FC236}">
                <a16:creationId xmlns:a16="http://schemas.microsoft.com/office/drawing/2014/main" id="{2D3E9E27-1DBF-45EF-99CD-C60EE3468E39}"/>
              </a:ext>
            </a:extLst>
          </p:cNvPr>
          <p:cNvSpPr>
            <a:spLocks noGrp="1"/>
          </p:cNvSpPr>
          <p:nvPr>
            <p:ph type="body" sz="quarter" idx="15"/>
          </p:nvPr>
        </p:nvSpPr>
        <p:spPr/>
        <p:txBody>
          <a:bodyPr/>
          <a:lstStyle/>
          <a:p>
            <a:endParaRPr lang="zh-CN" altLang="en-US"/>
          </a:p>
        </p:txBody>
      </p:sp>
      <p:pic>
        <p:nvPicPr>
          <p:cNvPr id="8" name="图片 7">
            <a:extLst>
              <a:ext uri="{FF2B5EF4-FFF2-40B4-BE49-F238E27FC236}">
                <a16:creationId xmlns:a16="http://schemas.microsoft.com/office/drawing/2014/main" id="{F87BDFA4-D6F3-472F-AF80-77E32738E1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9563" y="2414741"/>
            <a:ext cx="2928163" cy="1841078"/>
          </a:xfrm>
          <a:prstGeom prst="rect">
            <a:avLst/>
          </a:prstGeom>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EF7FE5A2-EE24-4999-8B85-0BCE0C395980}"/>
              </a:ext>
            </a:extLst>
          </p:cNvPr>
          <p:cNvSpPr txBox="1"/>
          <p:nvPr/>
        </p:nvSpPr>
        <p:spPr>
          <a:xfrm>
            <a:off x="601434" y="1333073"/>
            <a:ext cx="4153446" cy="553998"/>
          </a:xfrm>
          <a:prstGeom prst="rect">
            <a:avLst/>
          </a:prstGeom>
          <a:noFill/>
        </p:spPr>
        <p:txBody>
          <a:bodyPr wrap="square" rtlCol="0">
            <a:spAutoFit/>
          </a:bodyPr>
          <a:lstStyle/>
          <a:p>
            <a:pPr marL="171450" indent="-171450">
              <a:buClr>
                <a:srgbClr val="2D97C8"/>
              </a:buClr>
              <a:buFont typeface="Arial" panose="020B0604020202020204" pitchFamily="34" charset="0"/>
              <a:buChar char="•"/>
            </a:pPr>
            <a:r>
              <a:rPr lang="zh-CN" altLang="en-US" sz="1600" b="1" dirty="0">
                <a:solidFill>
                  <a:schemeClr val="accent1"/>
                </a:solidFill>
                <a:latin typeface="+mn-ea"/>
                <a:cs typeface="Heiti SC Light" charset="-122"/>
              </a:rPr>
              <a:t>公益人故事：</a:t>
            </a:r>
            <a:r>
              <a:rPr lang="zh-CN" altLang="en-US" sz="1400" dirty="0">
                <a:latin typeface="+mn-ea"/>
                <a:cs typeface="Heiti SC Light" charset="-122"/>
              </a:rPr>
              <a:t>分享壹基金成员的公益行为、情怀以及团队轶事，打造立体真实的公益人形象</a:t>
            </a:r>
            <a:endParaRPr lang="en-US" altLang="zh-CN" sz="1400" dirty="0">
              <a:latin typeface="+mn-ea"/>
              <a:cs typeface="Heiti SC Light" charset="-122"/>
            </a:endParaRPr>
          </a:p>
        </p:txBody>
      </p:sp>
      <p:sp>
        <p:nvSpPr>
          <p:cNvPr id="10" name="文本框 9">
            <a:extLst>
              <a:ext uri="{FF2B5EF4-FFF2-40B4-BE49-F238E27FC236}">
                <a16:creationId xmlns:a16="http://schemas.microsoft.com/office/drawing/2014/main" id="{C6F559FD-A00C-49EF-ADBE-1FA0E0D76E60}"/>
              </a:ext>
            </a:extLst>
          </p:cNvPr>
          <p:cNvSpPr txBox="1"/>
          <p:nvPr/>
        </p:nvSpPr>
        <p:spPr>
          <a:xfrm>
            <a:off x="4825431" y="1333073"/>
            <a:ext cx="6709234" cy="338554"/>
          </a:xfrm>
          <a:prstGeom prst="rect">
            <a:avLst/>
          </a:prstGeom>
          <a:noFill/>
        </p:spPr>
        <p:txBody>
          <a:bodyPr wrap="square" rtlCol="0">
            <a:spAutoFit/>
          </a:bodyPr>
          <a:lstStyle/>
          <a:p>
            <a:pPr marL="171450" indent="-171450">
              <a:buClr>
                <a:srgbClr val="2D97C8"/>
              </a:buClr>
              <a:buFont typeface="Arial" panose="020B0604020202020204" pitchFamily="34" charset="0"/>
              <a:buChar char="•"/>
            </a:pPr>
            <a:r>
              <a:rPr lang="zh-CN" altLang="en-US" sz="1600" b="1" dirty="0">
                <a:solidFill>
                  <a:schemeClr val="accent1"/>
                </a:solidFill>
                <a:latin typeface="+mn-ea"/>
                <a:cs typeface="Heiti SC Light" charset="-122"/>
              </a:rPr>
              <a:t>受助者故事：</a:t>
            </a:r>
            <a:endParaRPr lang="en-US" altLang="zh-CN" sz="1600" dirty="0">
              <a:latin typeface="+mn-ea"/>
              <a:cs typeface="Heiti SC Light" charset="-122"/>
            </a:endParaRPr>
          </a:p>
        </p:txBody>
      </p:sp>
      <p:pic>
        <p:nvPicPr>
          <p:cNvPr id="5" name="图片 4">
            <a:extLst>
              <a:ext uri="{FF2B5EF4-FFF2-40B4-BE49-F238E27FC236}">
                <a16:creationId xmlns:a16="http://schemas.microsoft.com/office/drawing/2014/main" id="{0D97FB03-78CD-4F03-9EF7-95E42AF1C6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425" t="9662" r="-1621"/>
          <a:stretch/>
        </p:blipFill>
        <p:spPr>
          <a:xfrm>
            <a:off x="4933684" y="2414741"/>
            <a:ext cx="4035112" cy="3484577"/>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48A9DBE8-DD10-4912-86F1-907EF743E7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18571" y="2929368"/>
            <a:ext cx="3616094" cy="3418602"/>
          </a:xfrm>
          <a:prstGeom prst="rect">
            <a:avLst/>
          </a:prstGeom>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59826D64-1485-4191-8032-A6FB4653BBCC}"/>
              </a:ext>
            </a:extLst>
          </p:cNvPr>
          <p:cNvSpPr/>
          <p:nvPr/>
        </p:nvSpPr>
        <p:spPr>
          <a:xfrm>
            <a:off x="4933684" y="1794340"/>
            <a:ext cx="3616093" cy="523220"/>
          </a:xfrm>
          <a:prstGeom prst="rect">
            <a:avLst/>
          </a:prstGeom>
        </p:spPr>
        <p:txBody>
          <a:bodyPr wrap="square">
            <a:spAutoFit/>
          </a:bodyPr>
          <a:lstStyle/>
          <a:p>
            <a:pPr marL="285750" indent="-285750">
              <a:buFont typeface="微软雅黑" panose="020B0503020204020204" pitchFamily="34" charset="-122"/>
              <a:buChar char="◦"/>
            </a:pPr>
            <a:r>
              <a:rPr lang="zh-CN" altLang="en-US" sz="1400" dirty="0">
                <a:latin typeface="+mn-ea"/>
                <a:cs typeface="Heiti SC Light" charset="-122"/>
              </a:rPr>
              <a:t>运用</a:t>
            </a:r>
            <a:r>
              <a:rPr lang="zh-CN" altLang="en-US" sz="1400" b="1" dirty="0">
                <a:latin typeface="+mn-ea"/>
                <a:cs typeface="Heiti SC Light" charset="-122"/>
              </a:rPr>
              <a:t>内容精简的人物海报</a:t>
            </a:r>
            <a:r>
              <a:rPr lang="zh-CN" altLang="en-US" sz="1400" dirty="0">
                <a:latin typeface="+mn-ea"/>
                <a:cs typeface="Heiti SC Light" charset="-122"/>
              </a:rPr>
              <a:t>，从</a:t>
            </a:r>
            <a:r>
              <a:rPr lang="zh-CN" altLang="en-US" sz="1400" b="1" dirty="0">
                <a:latin typeface="+mn-ea"/>
                <a:cs typeface="Heiti SC Light" charset="-122"/>
              </a:rPr>
              <a:t>群体角度</a:t>
            </a:r>
            <a:r>
              <a:rPr lang="zh-CN" altLang="en-US" sz="1400" dirty="0">
                <a:latin typeface="+mn-ea"/>
                <a:cs typeface="Heiti SC Light" charset="-122"/>
              </a:rPr>
              <a:t>切入、叙述以人物为中心的受助者故事</a:t>
            </a:r>
            <a:endParaRPr lang="zh-CN" altLang="en-US" sz="1400" dirty="0"/>
          </a:p>
        </p:txBody>
      </p:sp>
      <p:sp>
        <p:nvSpPr>
          <p:cNvPr id="12" name="矩形 11">
            <a:extLst>
              <a:ext uri="{FF2B5EF4-FFF2-40B4-BE49-F238E27FC236}">
                <a16:creationId xmlns:a16="http://schemas.microsoft.com/office/drawing/2014/main" id="{37081C7F-6C2B-4616-BAFE-A450717A1FFE}"/>
              </a:ext>
            </a:extLst>
          </p:cNvPr>
          <p:cNvSpPr/>
          <p:nvPr/>
        </p:nvSpPr>
        <p:spPr>
          <a:xfrm>
            <a:off x="9118725" y="2241753"/>
            <a:ext cx="2522985" cy="738664"/>
          </a:xfrm>
          <a:prstGeom prst="rect">
            <a:avLst/>
          </a:prstGeom>
        </p:spPr>
        <p:txBody>
          <a:bodyPr wrap="square">
            <a:spAutoFit/>
          </a:bodyPr>
          <a:lstStyle/>
          <a:p>
            <a:pPr marL="285750" indent="-285750" algn="r">
              <a:buFont typeface="微软雅黑" panose="020B0503020204020204" pitchFamily="34" charset="-122"/>
              <a:buChar char="◦"/>
            </a:pPr>
            <a:r>
              <a:rPr lang="zh-CN" altLang="en-US" sz="1400" dirty="0"/>
              <a:t>引用</a:t>
            </a:r>
            <a:r>
              <a:rPr lang="zh-CN" altLang="en-US" sz="1400" b="1" dirty="0"/>
              <a:t>图文结合的长文链接</a:t>
            </a:r>
            <a:r>
              <a:rPr lang="zh-CN" altLang="en-US" sz="1400" dirty="0"/>
              <a:t>深度讲述</a:t>
            </a:r>
            <a:r>
              <a:rPr lang="zh-CN" altLang="en-US" sz="1400" b="1" dirty="0"/>
              <a:t>典型个体</a:t>
            </a:r>
            <a:r>
              <a:rPr lang="zh-CN" altLang="en-US" sz="1400" dirty="0"/>
              <a:t>受助者的动人故事</a:t>
            </a:r>
          </a:p>
        </p:txBody>
      </p:sp>
      <p:pic>
        <p:nvPicPr>
          <p:cNvPr id="7" name="图片 6">
            <a:extLst>
              <a:ext uri="{FF2B5EF4-FFF2-40B4-BE49-F238E27FC236}">
                <a16:creationId xmlns:a16="http://schemas.microsoft.com/office/drawing/2014/main" id="{57840B36-3E52-4222-AD43-962BA125BC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02928" y="3738967"/>
            <a:ext cx="2419693" cy="2180962"/>
          </a:xfrm>
          <a:prstGeom prst="rect">
            <a:avLst/>
          </a:prstGeom>
          <a:effectLst>
            <a:outerShdw blurRad="50800" dist="38100" dir="2700000" algn="tl" rotWithShape="0">
              <a:prstClr val="black">
                <a:alpha val="40000"/>
              </a:prstClr>
            </a:outerShdw>
          </a:effectLst>
        </p:spPr>
      </p:pic>
      <p:sp>
        <p:nvSpPr>
          <p:cNvPr id="13" name="文本框 12">
            <a:extLst>
              <a:ext uri="{FF2B5EF4-FFF2-40B4-BE49-F238E27FC236}">
                <a16:creationId xmlns:a16="http://schemas.microsoft.com/office/drawing/2014/main" id="{264D2E27-4BA2-4CE9-B313-307FBD73D419}"/>
              </a:ext>
            </a:extLst>
          </p:cNvPr>
          <p:cNvSpPr txBox="1"/>
          <p:nvPr/>
        </p:nvSpPr>
        <p:spPr>
          <a:xfrm>
            <a:off x="822578" y="2087865"/>
            <a:ext cx="1550424" cy="307777"/>
          </a:xfrm>
          <a:prstGeom prst="rect">
            <a:avLst/>
          </a:prstGeom>
          <a:noFill/>
        </p:spPr>
        <p:txBody>
          <a:bodyPr wrap="none" rtlCol="0">
            <a:spAutoFit/>
          </a:bodyPr>
          <a:lstStyle/>
          <a:p>
            <a:pPr>
              <a:buClr>
                <a:srgbClr val="2D97C8"/>
              </a:buClr>
            </a:pPr>
            <a:r>
              <a:rPr lang="en-US" altLang="zh-CN" sz="1400" b="1" u="sng" dirty="0">
                <a:solidFill>
                  <a:schemeClr val="tx1">
                    <a:lumMod val="65000"/>
                    <a:lumOff val="35000"/>
                  </a:schemeClr>
                </a:solidFill>
                <a:latin typeface="+mn-ea"/>
                <a:cs typeface="Heiti SC Light" charset="-122"/>
              </a:rPr>
              <a:t>520</a:t>
            </a:r>
            <a:r>
              <a:rPr lang="zh-CN" altLang="en-US" sz="1400" b="1" u="sng" dirty="0">
                <a:solidFill>
                  <a:schemeClr val="tx1">
                    <a:lumMod val="65000"/>
                    <a:lumOff val="35000"/>
                  </a:schemeClr>
                </a:solidFill>
                <a:latin typeface="+mn-ea"/>
                <a:cs typeface="Heiti SC Light" charset="-122"/>
              </a:rPr>
              <a:t>：爱情</a:t>
            </a:r>
            <a:r>
              <a:rPr lang="en-US" altLang="zh-CN" sz="1400" b="1" u="sng" dirty="0">
                <a:solidFill>
                  <a:schemeClr val="tx1">
                    <a:lumMod val="65000"/>
                    <a:lumOff val="35000"/>
                  </a:schemeClr>
                </a:solidFill>
                <a:latin typeface="+mn-ea"/>
                <a:cs typeface="Heiti SC Light" charset="-122"/>
              </a:rPr>
              <a:t>+</a:t>
            </a:r>
            <a:r>
              <a:rPr lang="zh-CN" altLang="en-US" sz="1400" b="1" u="sng" dirty="0">
                <a:solidFill>
                  <a:schemeClr val="tx1">
                    <a:lumMod val="65000"/>
                    <a:lumOff val="35000"/>
                  </a:schemeClr>
                </a:solidFill>
                <a:latin typeface="+mn-ea"/>
                <a:cs typeface="Heiti SC Light" charset="-122"/>
              </a:rPr>
              <a:t>公益</a:t>
            </a:r>
            <a:endParaRPr lang="ca-ES" sz="1400" b="1" u="sng" dirty="0">
              <a:solidFill>
                <a:schemeClr val="tx1">
                  <a:lumMod val="65000"/>
                  <a:lumOff val="35000"/>
                </a:schemeClr>
              </a:solidFill>
              <a:latin typeface="+mn-ea"/>
              <a:cs typeface="Heiti SC Light" charset="-122"/>
            </a:endParaRPr>
          </a:p>
        </p:txBody>
      </p:sp>
      <p:sp>
        <p:nvSpPr>
          <p:cNvPr id="15" name="标题 5">
            <a:extLst>
              <a:ext uri="{FF2B5EF4-FFF2-40B4-BE49-F238E27FC236}">
                <a16:creationId xmlns:a16="http://schemas.microsoft.com/office/drawing/2014/main" id="{7B8B3D71-402D-41F7-9E67-B280D92E6623}"/>
              </a:ext>
            </a:extLst>
          </p:cNvPr>
          <p:cNvSpPr>
            <a:spLocks noGrp="1"/>
          </p:cNvSpPr>
          <p:nvPr>
            <p:ph type="title"/>
          </p:nvPr>
        </p:nvSpPr>
        <p:spPr>
          <a:xfrm>
            <a:off x="601434" y="438604"/>
            <a:ext cx="8902162" cy="460800"/>
          </a:xfrm>
        </p:spPr>
        <p:txBody>
          <a:bodyPr>
            <a:normAutofit/>
          </a:bodyPr>
          <a:lstStyle/>
          <a:p>
            <a:r>
              <a:rPr lang="zh-CN" altLang="en-US" dirty="0"/>
              <a:t>壹基金微博运营案例：多维讲述公益人和受助者的故事</a:t>
            </a:r>
          </a:p>
        </p:txBody>
      </p:sp>
    </p:spTree>
    <p:extLst>
      <p:ext uri="{BB962C8B-B14F-4D97-AF65-F5344CB8AC3E}">
        <p14:creationId xmlns:p14="http://schemas.microsoft.com/office/powerpoint/2010/main" val="34995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a:xfrm>
            <a:off x="601434" y="438604"/>
            <a:ext cx="8830242" cy="460800"/>
          </a:xfrm>
        </p:spPr>
        <p:txBody>
          <a:bodyPr/>
          <a:lstStyle/>
          <a:p>
            <a:r>
              <a:rPr lang="zh-CN" altLang="en-US" dirty="0"/>
              <a:t>仪式感塑造之一：统一的水基金学院蓝</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latin typeface="+mn-ea"/>
                <a:ea typeface="+mn-ea"/>
              </a:rPr>
              <a:pPr/>
              <a:t>55</a:t>
            </a:fld>
            <a:endParaRPr lang="en-US" dirty="0">
              <a:latin typeface="+mn-ea"/>
              <a:ea typeface="+mn-ea"/>
            </a:endParaRPr>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grpSp>
        <p:nvGrpSpPr>
          <p:cNvPr id="12" name="组合 11">
            <a:extLst>
              <a:ext uri="{FF2B5EF4-FFF2-40B4-BE49-F238E27FC236}">
                <a16:creationId xmlns:a16="http://schemas.microsoft.com/office/drawing/2014/main" id="{5AC8990A-0EEA-4B9F-A93B-784E9BE53838}"/>
              </a:ext>
            </a:extLst>
          </p:cNvPr>
          <p:cNvGrpSpPr/>
          <p:nvPr/>
        </p:nvGrpSpPr>
        <p:grpSpPr>
          <a:xfrm>
            <a:off x="1288802" y="1292947"/>
            <a:ext cx="1962150" cy="1137840"/>
            <a:chOff x="457200" y="1372198"/>
            <a:chExt cx="1962150" cy="1137840"/>
          </a:xfrm>
        </p:grpSpPr>
        <p:cxnSp>
          <p:nvCxnSpPr>
            <p:cNvPr id="13" name="直接连接符 12">
              <a:extLst>
                <a:ext uri="{FF2B5EF4-FFF2-40B4-BE49-F238E27FC236}">
                  <a16:creationId xmlns:a16="http://schemas.microsoft.com/office/drawing/2014/main" id="{FB0D3505-50BD-4E8F-8AD3-315F92E907CA}"/>
                </a:ext>
              </a:extLst>
            </p:cNvPr>
            <p:cNvCxnSpPr/>
            <p:nvPr/>
          </p:nvCxnSpPr>
          <p:spPr>
            <a:xfrm>
              <a:off x="457200" y="1372198"/>
              <a:ext cx="19621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BA2BC3F-9196-4364-B405-E5A7564DFED2}"/>
                </a:ext>
              </a:extLst>
            </p:cNvPr>
            <p:cNvCxnSpPr/>
            <p:nvPr/>
          </p:nvCxnSpPr>
          <p:spPr>
            <a:xfrm>
              <a:off x="457200" y="2510038"/>
              <a:ext cx="19621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B0FD2914-4F0F-402A-BA81-D275ACB2500A}"/>
                </a:ext>
              </a:extLst>
            </p:cNvPr>
            <p:cNvSpPr txBox="1"/>
            <p:nvPr/>
          </p:nvSpPr>
          <p:spPr>
            <a:xfrm>
              <a:off x="799112" y="1496241"/>
              <a:ext cx="1296830" cy="900246"/>
            </a:xfrm>
            <a:prstGeom prst="rect">
              <a:avLst/>
            </a:prstGeom>
            <a:noFill/>
          </p:spPr>
          <p:txBody>
            <a:bodyPr wrap="none" lIns="0" tIns="0" rIns="0" bIns="0" rtlCol="0">
              <a:spAutoFit/>
            </a:bodyPr>
            <a:lstStyle/>
            <a:p>
              <a:pPr algn="ctr">
                <a:spcAft>
                  <a:spcPts val="300"/>
                </a:spcAft>
              </a:pPr>
              <a:r>
                <a:rPr lang="en-US" sz="2800" b="1" dirty="0">
                  <a:solidFill>
                    <a:srgbClr val="2D97C8"/>
                  </a:solidFill>
                  <a:latin typeface="+mn-ea"/>
                </a:rPr>
                <a:t>COLOR</a:t>
              </a:r>
            </a:p>
            <a:p>
              <a:pPr algn="ctr">
                <a:spcAft>
                  <a:spcPts val="300"/>
                </a:spcAft>
              </a:pPr>
              <a:r>
                <a:rPr lang="zh-CN" altLang="en-US" sz="2800" b="1" dirty="0">
                  <a:solidFill>
                    <a:srgbClr val="2D97C8"/>
                  </a:solidFill>
                  <a:latin typeface="+mn-ea"/>
                </a:rPr>
                <a:t>色彩</a:t>
              </a:r>
              <a:endParaRPr lang="en-US" sz="2800" b="1" dirty="0">
                <a:solidFill>
                  <a:srgbClr val="2D97C8"/>
                </a:solidFill>
                <a:latin typeface="+mn-ea"/>
              </a:endParaRPr>
            </a:p>
          </p:txBody>
        </p:sp>
      </p:grpSp>
      <p:sp>
        <p:nvSpPr>
          <p:cNvPr id="16" name="Title 2">
            <a:extLst>
              <a:ext uri="{FF2B5EF4-FFF2-40B4-BE49-F238E27FC236}">
                <a16:creationId xmlns:a16="http://schemas.microsoft.com/office/drawing/2014/main" id="{4C5C19F7-E7CF-46AA-82B7-17E85B1CE3B6}"/>
              </a:ext>
            </a:extLst>
          </p:cNvPr>
          <p:cNvSpPr txBox="1">
            <a:spLocks/>
          </p:cNvSpPr>
          <p:nvPr/>
        </p:nvSpPr>
        <p:spPr>
          <a:xfrm>
            <a:off x="1352522" y="2554798"/>
            <a:ext cx="1962150" cy="2452957"/>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r>
              <a:rPr lang="zh-CN" altLang="en-US" sz="1300" b="0" dirty="0">
                <a:solidFill>
                  <a:srgbClr val="2D97C8"/>
                </a:solidFill>
                <a:latin typeface="+mn-ea"/>
                <a:ea typeface="+mn-ea"/>
              </a:rPr>
              <a:t>色彩作为最直观的视觉传达手段，同一传播材料中主颜色不超过三种</a:t>
            </a:r>
            <a:endParaRPr lang="en-US" altLang="zh-CN" sz="1300" b="0" dirty="0">
              <a:solidFill>
                <a:srgbClr val="2D97C8"/>
              </a:solidFill>
              <a:latin typeface="+mn-ea"/>
              <a:ea typeface="+mn-ea"/>
            </a:endParaRPr>
          </a:p>
          <a:p>
            <a:endParaRPr lang="en-US" altLang="zh-CN" sz="1300" b="0" dirty="0">
              <a:solidFill>
                <a:srgbClr val="2D97C8"/>
              </a:solidFill>
              <a:latin typeface="+mn-ea"/>
              <a:ea typeface="+mn-ea"/>
            </a:endParaRPr>
          </a:p>
          <a:p>
            <a:r>
              <a:rPr lang="zh-CN" altLang="en-US" sz="1300" b="0" dirty="0">
                <a:solidFill>
                  <a:srgbClr val="2D97C8"/>
                </a:solidFill>
                <a:latin typeface="+mn-ea"/>
                <a:ea typeface="+mn-ea"/>
              </a:rPr>
              <a:t>主色：统一采用</a:t>
            </a:r>
            <a:r>
              <a:rPr lang="en-US" altLang="zh-CN" sz="1300" b="0" dirty="0">
                <a:solidFill>
                  <a:srgbClr val="2D97C8"/>
                </a:solidFill>
                <a:latin typeface="+mn-ea"/>
                <a:ea typeface="+mn-ea"/>
              </a:rPr>
              <a:t>logo</a:t>
            </a:r>
            <a:r>
              <a:rPr lang="zh-CN" altLang="en-US" sz="1300" b="0" dirty="0">
                <a:solidFill>
                  <a:srgbClr val="2D97C8"/>
                </a:solidFill>
                <a:latin typeface="+mn-ea"/>
                <a:ea typeface="+mn-ea"/>
              </a:rPr>
              <a:t>中的蓝色。蓝色传递信赖可靠、专业严谨之感</a:t>
            </a:r>
            <a:endParaRPr lang="en-US" altLang="zh-CN" sz="1300" b="0" dirty="0">
              <a:solidFill>
                <a:srgbClr val="2D97C8"/>
              </a:solidFill>
              <a:latin typeface="+mn-ea"/>
              <a:ea typeface="+mn-ea"/>
            </a:endParaRPr>
          </a:p>
          <a:p>
            <a:endParaRPr lang="en-US" altLang="zh-CN" sz="1300" b="0" dirty="0">
              <a:solidFill>
                <a:srgbClr val="2D97C8"/>
              </a:solidFill>
              <a:latin typeface="+mn-ea"/>
              <a:ea typeface="+mn-ea"/>
            </a:endParaRPr>
          </a:p>
          <a:p>
            <a:r>
              <a:rPr lang="zh-CN" altLang="en-US" sz="1300" b="0" dirty="0">
                <a:solidFill>
                  <a:srgbClr val="2D97C8"/>
                </a:solidFill>
                <a:latin typeface="+mn-ea"/>
                <a:ea typeface="+mn-ea"/>
              </a:rPr>
              <a:t>辅色：在主色的基础上，主要使用白色与黑色（或深灰）</a:t>
            </a:r>
            <a:endParaRPr lang="en-US" altLang="zh-CN" sz="1300" b="0" dirty="0">
              <a:solidFill>
                <a:srgbClr val="2D97C8"/>
              </a:solidFill>
              <a:latin typeface="+mn-ea"/>
              <a:ea typeface="+mn-ea"/>
            </a:endParaRPr>
          </a:p>
          <a:p>
            <a:endParaRPr lang="en-US" sz="1300" b="0" dirty="0">
              <a:solidFill>
                <a:srgbClr val="2D97C8"/>
              </a:solidFill>
              <a:latin typeface="+mn-ea"/>
              <a:ea typeface="+mn-ea"/>
            </a:endParaRPr>
          </a:p>
          <a:p>
            <a:r>
              <a:rPr lang="zh-CN" altLang="en-US" sz="1300" b="0" dirty="0">
                <a:solidFill>
                  <a:srgbClr val="2D97C8"/>
                </a:solidFill>
                <a:latin typeface="+mn-ea"/>
                <a:ea typeface="+mn-ea"/>
              </a:rPr>
              <a:t>对比色：建议取色盘中对角线颜色作为对比色</a:t>
            </a:r>
            <a:endParaRPr lang="en-US" altLang="zh-CN" sz="1300" b="0" dirty="0">
              <a:solidFill>
                <a:srgbClr val="2D97C8"/>
              </a:solidFill>
              <a:latin typeface="+mn-ea"/>
              <a:ea typeface="+mn-ea"/>
            </a:endParaRPr>
          </a:p>
          <a:p>
            <a:endParaRPr lang="en-US" sz="1300" b="0" dirty="0">
              <a:solidFill>
                <a:srgbClr val="2D97C8"/>
              </a:solidFill>
              <a:latin typeface="+mn-ea"/>
              <a:ea typeface="+mn-ea"/>
            </a:endParaRPr>
          </a:p>
        </p:txBody>
      </p:sp>
      <p:sp>
        <p:nvSpPr>
          <p:cNvPr id="25" name="Title 2">
            <a:extLst>
              <a:ext uri="{FF2B5EF4-FFF2-40B4-BE49-F238E27FC236}">
                <a16:creationId xmlns:a16="http://schemas.microsoft.com/office/drawing/2014/main" id="{ECC6298B-4E16-4604-BA3B-7EFC2FA9895B}"/>
              </a:ext>
            </a:extLst>
          </p:cNvPr>
          <p:cNvSpPr txBox="1">
            <a:spLocks/>
          </p:cNvSpPr>
          <p:nvPr/>
        </p:nvSpPr>
        <p:spPr>
          <a:xfrm>
            <a:off x="4558826" y="1327408"/>
            <a:ext cx="2193357" cy="300479"/>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300" b="0" dirty="0">
                <a:solidFill>
                  <a:schemeClr val="tx1">
                    <a:lumMod val="95000"/>
                    <a:lumOff val="5000"/>
                  </a:schemeClr>
                </a:solidFill>
                <a:latin typeface="+mn-ea"/>
                <a:ea typeface="+mn-ea"/>
              </a:rPr>
              <a:t>专业、知识</a:t>
            </a:r>
            <a:endParaRPr lang="en-US" altLang="zh-CN" sz="1300" b="0" dirty="0">
              <a:solidFill>
                <a:schemeClr val="tx1">
                  <a:lumMod val="95000"/>
                  <a:lumOff val="5000"/>
                </a:schemeClr>
              </a:solidFill>
              <a:latin typeface="+mn-ea"/>
              <a:ea typeface="+mn-ea"/>
            </a:endParaRPr>
          </a:p>
        </p:txBody>
      </p:sp>
      <p:cxnSp>
        <p:nvCxnSpPr>
          <p:cNvPr id="26" name="直线连接符 42">
            <a:extLst>
              <a:ext uri="{FF2B5EF4-FFF2-40B4-BE49-F238E27FC236}">
                <a16:creationId xmlns:a16="http://schemas.microsoft.com/office/drawing/2014/main" id="{BB624F6D-F812-47AF-9D50-E06694BA3029}"/>
              </a:ext>
            </a:extLst>
          </p:cNvPr>
          <p:cNvCxnSpPr>
            <a:cxnSpLocks/>
          </p:cNvCxnSpPr>
          <p:nvPr/>
        </p:nvCxnSpPr>
        <p:spPr>
          <a:xfrm>
            <a:off x="5412436" y="1292947"/>
            <a:ext cx="48613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itle 2">
            <a:extLst>
              <a:ext uri="{FF2B5EF4-FFF2-40B4-BE49-F238E27FC236}">
                <a16:creationId xmlns:a16="http://schemas.microsoft.com/office/drawing/2014/main" id="{21931E11-F78F-443F-98AC-B810C591BE2E}"/>
              </a:ext>
            </a:extLst>
          </p:cNvPr>
          <p:cNvSpPr txBox="1">
            <a:spLocks/>
          </p:cNvSpPr>
          <p:nvPr/>
        </p:nvSpPr>
        <p:spPr>
          <a:xfrm>
            <a:off x="5115983" y="933068"/>
            <a:ext cx="1079043" cy="300479"/>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300" b="0" dirty="0">
                <a:solidFill>
                  <a:schemeClr val="tx1">
                    <a:lumMod val="95000"/>
                    <a:lumOff val="5000"/>
                  </a:schemeClr>
                </a:solidFill>
                <a:latin typeface="+mn-ea"/>
                <a:ea typeface="+mn-ea"/>
              </a:rPr>
              <a:t>知乎蓝</a:t>
            </a:r>
            <a:endParaRPr lang="en-US" altLang="zh-CN" sz="1300" b="0" dirty="0">
              <a:solidFill>
                <a:schemeClr val="tx1">
                  <a:lumMod val="95000"/>
                  <a:lumOff val="5000"/>
                </a:schemeClr>
              </a:solidFill>
              <a:latin typeface="+mn-ea"/>
              <a:ea typeface="+mn-ea"/>
            </a:endParaRPr>
          </a:p>
        </p:txBody>
      </p:sp>
      <p:pic>
        <p:nvPicPr>
          <p:cNvPr id="5" name="图片 4">
            <a:extLst>
              <a:ext uri="{FF2B5EF4-FFF2-40B4-BE49-F238E27FC236}">
                <a16:creationId xmlns:a16="http://schemas.microsoft.com/office/drawing/2014/main" id="{0646F68F-BE34-48E5-961B-9FCF399860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63684" y="1940435"/>
            <a:ext cx="3563030" cy="585662"/>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367C2C40-27F3-45BF-BAFB-337D9B4F3F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1924" y="2650678"/>
            <a:ext cx="1286210" cy="1286210"/>
          </a:xfrm>
          <a:prstGeom prst="rect">
            <a:avLst/>
          </a:prstGeom>
          <a:effectLst>
            <a:outerShdw blurRad="50800" dist="38100" dir="2700000" algn="tl" rotWithShape="0">
              <a:prstClr val="black">
                <a:alpha val="40000"/>
              </a:prstClr>
            </a:outerShdw>
          </a:effectLst>
        </p:spPr>
      </p:pic>
      <p:pic>
        <p:nvPicPr>
          <p:cNvPr id="34" name="图片 33">
            <a:extLst>
              <a:ext uri="{FF2B5EF4-FFF2-40B4-BE49-F238E27FC236}">
                <a16:creationId xmlns:a16="http://schemas.microsoft.com/office/drawing/2014/main" id="{2A785B04-5E36-43F2-8127-EDDAA6C8095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41590" y="2637946"/>
            <a:ext cx="1286210" cy="1288006"/>
          </a:xfrm>
          <a:prstGeom prst="rect">
            <a:avLst/>
          </a:prstGeom>
          <a:effectLst>
            <a:outerShdw blurRad="50800" dist="38100" dir="2700000" algn="tl" rotWithShape="0">
              <a:prstClr val="black">
                <a:alpha val="40000"/>
              </a:prstClr>
            </a:outerShdw>
          </a:effectLst>
        </p:spPr>
      </p:pic>
      <p:sp>
        <p:nvSpPr>
          <p:cNvPr id="35" name="矩形 34">
            <a:extLst>
              <a:ext uri="{FF2B5EF4-FFF2-40B4-BE49-F238E27FC236}">
                <a16:creationId xmlns:a16="http://schemas.microsoft.com/office/drawing/2014/main" id="{F109BC0B-0DBA-4B60-8CD7-00C65E508179}"/>
              </a:ext>
            </a:extLst>
          </p:cNvPr>
          <p:cNvSpPr/>
          <p:nvPr/>
        </p:nvSpPr>
        <p:spPr>
          <a:xfrm>
            <a:off x="3634987" y="1292947"/>
            <a:ext cx="3892091" cy="2730603"/>
          </a:xfrm>
          <a:prstGeom prst="rect">
            <a:avLst/>
          </a:prstGeom>
          <a:noFill/>
          <a:ln>
            <a:solidFill>
              <a:srgbClr val="2D97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36" name="Title 2">
            <a:extLst>
              <a:ext uri="{FF2B5EF4-FFF2-40B4-BE49-F238E27FC236}">
                <a16:creationId xmlns:a16="http://schemas.microsoft.com/office/drawing/2014/main" id="{8F714D57-7054-495D-8D00-9BB1900A20DE}"/>
              </a:ext>
            </a:extLst>
          </p:cNvPr>
          <p:cNvSpPr txBox="1">
            <a:spLocks/>
          </p:cNvSpPr>
          <p:nvPr/>
        </p:nvSpPr>
        <p:spPr>
          <a:xfrm>
            <a:off x="8450917" y="1327408"/>
            <a:ext cx="2193357" cy="300479"/>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300" b="0" dirty="0">
                <a:solidFill>
                  <a:schemeClr val="tx1">
                    <a:lumMod val="95000"/>
                    <a:lumOff val="5000"/>
                  </a:schemeClr>
                </a:solidFill>
                <a:latin typeface="+mn-ea"/>
                <a:ea typeface="+mn-ea"/>
              </a:rPr>
              <a:t>专业可靠的服务</a:t>
            </a:r>
            <a:endParaRPr lang="en-US" altLang="zh-CN" sz="1300" b="0" dirty="0">
              <a:solidFill>
                <a:schemeClr val="tx1">
                  <a:lumMod val="95000"/>
                  <a:lumOff val="5000"/>
                </a:schemeClr>
              </a:solidFill>
              <a:latin typeface="+mn-ea"/>
              <a:ea typeface="+mn-ea"/>
            </a:endParaRPr>
          </a:p>
        </p:txBody>
      </p:sp>
      <p:cxnSp>
        <p:nvCxnSpPr>
          <p:cNvPr id="37" name="直线连接符 42">
            <a:extLst>
              <a:ext uri="{FF2B5EF4-FFF2-40B4-BE49-F238E27FC236}">
                <a16:creationId xmlns:a16="http://schemas.microsoft.com/office/drawing/2014/main" id="{6EDC7064-39C0-4F78-AF81-372CBA12CFBF}"/>
              </a:ext>
            </a:extLst>
          </p:cNvPr>
          <p:cNvCxnSpPr>
            <a:cxnSpLocks/>
          </p:cNvCxnSpPr>
          <p:nvPr/>
        </p:nvCxnSpPr>
        <p:spPr>
          <a:xfrm>
            <a:off x="9304527" y="1292947"/>
            <a:ext cx="48613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itle 2">
            <a:extLst>
              <a:ext uri="{FF2B5EF4-FFF2-40B4-BE49-F238E27FC236}">
                <a16:creationId xmlns:a16="http://schemas.microsoft.com/office/drawing/2014/main" id="{5046693B-2AAE-4E22-94E9-3C8E86FD97EA}"/>
              </a:ext>
            </a:extLst>
          </p:cNvPr>
          <p:cNvSpPr txBox="1">
            <a:spLocks/>
          </p:cNvSpPr>
          <p:nvPr/>
        </p:nvSpPr>
        <p:spPr>
          <a:xfrm>
            <a:off x="9008074" y="933068"/>
            <a:ext cx="1079043" cy="300479"/>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en-US" altLang="zh-CN" sz="1300" b="0" dirty="0">
                <a:solidFill>
                  <a:schemeClr val="tx1">
                    <a:lumMod val="95000"/>
                    <a:lumOff val="5000"/>
                  </a:schemeClr>
                </a:solidFill>
                <a:latin typeface="+mn-ea"/>
                <a:ea typeface="+mn-ea"/>
              </a:rPr>
              <a:t>ABC</a:t>
            </a:r>
            <a:r>
              <a:rPr lang="zh-CN" altLang="en-US" sz="1300" b="0" dirty="0">
                <a:solidFill>
                  <a:schemeClr val="tx1">
                    <a:lumMod val="95000"/>
                    <a:lumOff val="5000"/>
                  </a:schemeClr>
                </a:solidFill>
                <a:latin typeface="+mn-ea"/>
                <a:ea typeface="+mn-ea"/>
              </a:rPr>
              <a:t>蓝</a:t>
            </a:r>
            <a:endParaRPr lang="en-US" altLang="zh-CN" sz="1300" b="0" dirty="0">
              <a:solidFill>
                <a:schemeClr val="tx1">
                  <a:lumMod val="95000"/>
                  <a:lumOff val="5000"/>
                </a:schemeClr>
              </a:solidFill>
              <a:latin typeface="+mn-ea"/>
              <a:ea typeface="+mn-ea"/>
            </a:endParaRPr>
          </a:p>
        </p:txBody>
      </p:sp>
      <p:sp>
        <p:nvSpPr>
          <p:cNvPr id="42" name="矩形 41">
            <a:extLst>
              <a:ext uri="{FF2B5EF4-FFF2-40B4-BE49-F238E27FC236}">
                <a16:creationId xmlns:a16="http://schemas.microsoft.com/office/drawing/2014/main" id="{01D0A9EE-3E84-49D7-8963-E4B8EB390D38}"/>
              </a:ext>
            </a:extLst>
          </p:cNvPr>
          <p:cNvSpPr/>
          <p:nvPr/>
        </p:nvSpPr>
        <p:spPr>
          <a:xfrm>
            <a:off x="7655775" y="1292947"/>
            <a:ext cx="3912338" cy="2730603"/>
          </a:xfrm>
          <a:prstGeom prst="rect">
            <a:avLst/>
          </a:prstGeom>
          <a:noFill/>
          <a:ln>
            <a:solidFill>
              <a:srgbClr val="2D97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pic>
        <p:nvPicPr>
          <p:cNvPr id="43" name="图片 42">
            <a:extLst>
              <a:ext uri="{FF2B5EF4-FFF2-40B4-BE49-F238E27FC236}">
                <a16:creationId xmlns:a16="http://schemas.microsoft.com/office/drawing/2014/main" id="{DFB2C19C-7505-4A58-8C35-CB2E0A0623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2610" y="1708410"/>
            <a:ext cx="2950881" cy="1422625"/>
          </a:xfrm>
          <a:prstGeom prst="rect">
            <a:avLst/>
          </a:prstGeom>
          <a:effectLst>
            <a:outerShdw blurRad="50800" dist="38100" dir="2700000" algn="tl" rotWithShape="0">
              <a:prstClr val="black">
                <a:alpha val="40000"/>
              </a:prstClr>
            </a:outerShdw>
          </a:effectLst>
        </p:spPr>
      </p:pic>
      <p:pic>
        <p:nvPicPr>
          <p:cNvPr id="45" name="图片 44">
            <a:extLst>
              <a:ext uri="{FF2B5EF4-FFF2-40B4-BE49-F238E27FC236}">
                <a16:creationId xmlns:a16="http://schemas.microsoft.com/office/drawing/2014/main" id="{D077116C-2BEE-46BF-AD61-EA727EC75F6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89511" y="4620132"/>
            <a:ext cx="2640981" cy="1496831"/>
          </a:xfrm>
          <a:prstGeom prst="rect">
            <a:avLst/>
          </a:prstGeom>
          <a:effectLst>
            <a:outerShdw blurRad="50800" dist="38100" dir="2700000" algn="tl" rotWithShape="0">
              <a:prstClr val="black">
                <a:alpha val="40000"/>
              </a:prstClr>
            </a:outerShdw>
          </a:effectLst>
        </p:spPr>
      </p:pic>
      <p:pic>
        <p:nvPicPr>
          <p:cNvPr id="46" name="图片 45">
            <a:extLst>
              <a:ext uri="{FF2B5EF4-FFF2-40B4-BE49-F238E27FC236}">
                <a16:creationId xmlns:a16="http://schemas.microsoft.com/office/drawing/2014/main" id="{E7862179-2A76-4FFD-B167-C9467246FE3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26032" y="4620132"/>
            <a:ext cx="3403112" cy="1432495"/>
          </a:xfrm>
          <a:prstGeom prst="rect">
            <a:avLst/>
          </a:prstGeom>
          <a:effectLst>
            <a:outerShdw blurRad="50800" dist="38100" dir="2700000" algn="tl" rotWithShape="0">
              <a:prstClr val="black">
                <a:alpha val="40000"/>
              </a:prstClr>
            </a:outerShdw>
          </a:effectLst>
        </p:spPr>
      </p:pic>
      <p:sp>
        <p:nvSpPr>
          <p:cNvPr id="47" name="矩形 46">
            <a:extLst>
              <a:ext uri="{FF2B5EF4-FFF2-40B4-BE49-F238E27FC236}">
                <a16:creationId xmlns:a16="http://schemas.microsoft.com/office/drawing/2014/main" id="{B1652D0A-FA43-468A-818D-99D5B0C2FDF6}"/>
              </a:ext>
            </a:extLst>
          </p:cNvPr>
          <p:cNvSpPr/>
          <p:nvPr/>
        </p:nvSpPr>
        <p:spPr>
          <a:xfrm>
            <a:off x="3634987" y="4383148"/>
            <a:ext cx="7933126" cy="1867223"/>
          </a:xfrm>
          <a:prstGeom prst="rect">
            <a:avLst/>
          </a:prstGeom>
          <a:noFill/>
          <a:ln>
            <a:solidFill>
              <a:srgbClr val="4587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48" name="Title 2">
            <a:extLst>
              <a:ext uri="{FF2B5EF4-FFF2-40B4-BE49-F238E27FC236}">
                <a16:creationId xmlns:a16="http://schemas.microsoft.com/office/drawing/2014/main" id="{79BD9E44-142A-445F-BDC5-BDAD3ECC3D09}"/>
              </a:ext>
            </a:extLst>
          </p:cNvPr>
          <p:cNvSpPr txBox="1">
            <a:spLocks/>
          </p:cNvSpPr>
          <p:nvPr/>
        </p:nvSpPr>
        <p:spPr>
          <a:xfrm>
            <a:off x="6458534" y="4424867"/>
            <a:ext cx="2193357" cy="300479"/>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300" b="0" dirty="0">
                <a:solidFill>
                  <a:schemeClr val="tx1">
                    <a:lumMod val="95000"/>
                    <a:lumOff val="5000"/>
                  </a:schemeClr>
                </a:solidFill>
                <a:latin typeface="+mn-ea"/>
                <a:ea typeface="+mn-ea"/>
              </a:rPr>
              <a:t>保护湿地，绿色</a:t>
            </a:r>
            <a:endParaRPr lang="en-US" altLang="zh-CN" sz="1300" b="0" dirty="0">
              <a:solidFill>
                <a:schemeClr val="tx1">
                  <a:lumMod val="95000"/>
                  <a:lumOff val="5000"/>
                </a:schemeClr>
              </a:solidFill>
              <a:latin typeface="+mn-ea"/>
              <a:ea typeface="+mn-ea"/>
            </a:endParaRPr>
          </a:p>
        </p:txBody>
      </p:sp>
      <p:cxnSp>
        <p:nvCxnSpPr>
          <p:cNvPr id="49" name="直线连接符 42">
            <a:extLst>
              <a:ext uri="{FF2B5EF4-FFF2-40B4-BE49-F238E27FC236}">
                <a16:creationId xmlns:a16="http://schemas.microsoft.com/office/drawing/2014/main" id="{B1FEE7A5-609C-4D9B-8291-9515F29C9753}"/>
              </a:ext>
            </a:extLst>
          </p:cNvPr>
          <p:cNvCxnSpPr>
            <a:cxnSpLocks/>
          </p:cNvCxnSpPr>
          <p:nvPr/>
        </p:nvCxnSpPr>
        <p:spPr>
          <a:xfrm>
            <a:off x="7312144" y="4390406"/>
            <a:ext cx="486137" cy="0"/>
          </a:xfrm>
          <a:prstGeom prst="line">
            <a:avLst/>
          </a:prstGeom>
          <a:ln w="38100">
            <a:solidFill>
              <a:srgbClr val="458744"/>
            </a:solidFill>
          </a:ln>
        </p:spPr>
        <p:style>
          <a:lnRef idx="1">
            <a:schemeClr val="accent1"/>
          </a:lnRef>
          <a:fillRef idx="0">
            <a:schemeClr val="accent1"/>
          </a:fillRef>
          <a:effectRef idx="0">
            <a:schemeClr val="accent1"/>
          </a:effectRef>
          <a:fontRef idx="minor">
            <a:schemeClr val="tx1"/>
          </a:fontRef>
        </p:style>
      </p:cxnSp>
      <p:sp>
        <p:nvSpPr>
          <p:cNvPr id="50" name="Title 2">
            <a:extLst>
              <a:ext uri="{FF2B5EF4-FFF2-40B4-BE49-F238E27FC236}">
                <a16:creationId xmlns:a16="http://schemas.microsoft.com/office/drawing/2014/main" id="{29C12EA6-6892-4AB7-8A47-397AAF61EFBD}"/>
              </a:ext>
            </a:extLst>
          </p:cNvPr>
          <p:cNvSpPr txBox="1">
            <a:spLocks/>
          </p:cNvSpPr>
          <p:nvPr/>
        </p:nvSpPr>
        <p:spPr>
          <a:xfrm>
            <a:off x="7015691" y="4081897"/>
            <a:ext cx="1079043" cy="300479"/>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300" b="0" dirty="0">
                <a:solidFill>
                  <a:schemeClr val="tx1">
                    <a:lumMod val="95000"/>
                    <a:lumOff val="5000"/>
                  </a:schemeClr>
                </a:solidFill>
                <a:latin typeface="+mn-ea"/>
                <a:ea typeface="+mn-ea"/>
              </a:rPr>
              <a:t>红树林绿</a:t>
            </a:r>
            <a:endParaRPr lang="en-US" altLang="zh-CN" sz="1300" b="0" dirty="0">
              <a:solidFill>
                <a:schemeClr val="tx1">
                  <a:lumMod val="95000"/>
                  <a:lumOff val="5000"/>
                </a:schemeClr>
              </a:solidFill>
              <a:latin typeface="+mn-ea"/>
              <a:ea typeface="+mn-ea"/>
            </a:endParaRPr>
          </a:p>
        </p:txBody>
      </p:sp>
      <p:pic>
        <p:nvPicPr>
          <p:cNvPr id="19458" name="Picture 2">
            <a:extLst>
              <a:ext uri="{FF2B5EF4-FFF2-40B4-BE49-F238E27FC236}">
                <a16:creationId xmlns:a16="http://schemas.microsoft.com/office/drawing/2014/main" id="{43C6D3EC-2A06-4BE3-8A09-6F698253DC6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097419" y="4550921"/>
            <a:ext cx="740018" cy="156250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50DCC8D7-595E-4061-B31B-5612C524D5E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675544" y="2492101"/>
            <a:ext cx="2503285" cy="1346298"/>
          </a:xfrm>
          <a:prstGeom prst="rect">
            <a:avLst/>
          </a:prstGeom>
          <a:effectLst>
            <a:outerShdw blurRad="50800" dist="38100" dir="2700000" algn="tl" rotWithShape="0">
              <a:prstClr val="black">
                <a:alpha val="40000"/>
              </a:prstClr>
            </a:outerShdw>
          </a:effectLst>
        </p:spPr>
      </p:pic>
      <p:sp>
        <p:nvSpPr>
          <p:cNvPr id="32" name="矩形 31">
            <a:extLst>
              <a:ext uri="{FF2B5EF4-FFF2-40B4-BE49-F238E27FC236}">
                <a16:creationId xmlns:a16="http://schemas.microsoft.com/office/drawing/2014/main" id="{10EBAE15-9217-4BF7-9435-76132799EF5F}"/>
              </a:ext>
            </a:extLst>
          </p:cNvPr>
          <p:cNvSpPr/>
          <p:nvPr/>
        </p:nvSpPr>
        <p:spPr>
          <a:xfrm rot="20774658">
            <a:off x="3906147" y="1641629"/>
            <a:ext cx="1047964" cy="3827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示例</a:t>
            </a:r>
            <a:endParaRPr lang="ca-ES" b="1" dirty="0">
              <a:solidFill>
                <a:srgbClr val="FF0000"/>
              </a:solidFill>
            </a:endParaRPr>
          </a:p>
        </p:txBody>
      </p:sp>
    </p:spTree>
    <p:extLst>
      <p:ext uri="{BB962C8B-B14F-4D97-AF65-F5344CB8AC3E}">
        <p14:creationId xmlns:p14="http://schemas.microsoft.com/office/powerpoint/2010/main" val="130265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a:xfrm>
            <a:off x="601434" y="438604"/>
            <a:ext cx="8121326" cy="460800"/>
          </a:xfrm>
        </p:spPr>
        <p:txBody>
          <a:bodyPr/>
          <a:lstStyle/>
          <a:p>
            <a:r>
              <a:rPr lang="zh-CN" altLang="en-US" dirty="0"/>
              <a:t>仪式感塑造之二：统一的字体</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latin typeface="+mn-ea"/>
                <a:ea typeface="+mn-ea"/>
              </a:rPr>
              <a:pPr/>
              <a:t>56</a:t>
            </a:fld>
            <a:endParaRPr lang="en-US" dirty="0">
              <a:latin typeface="+mn-ea"/>
              <a:ea typeface="+mn-ea"/>
            </a:endParaRPr>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grpSp>
        <p:nvGrpSpPr>
          <p:cNvPr id="33" name="组合 32">
            <a:extLst>
              <a:ext uri="{FF2B5EF4-FFF2-40B4-BE49-F238E27FC236}">
                <a16:creationId xmlns:a16="http://schemas.microsoft.com/office/drawing/2014/main" id="{AFD1DD48-522C-4934-B914-47A4D7BE1407}"/>
              </a:ext>
            </a:extLst>
          </p:cNvPr>
          <p:cNvGrpSpPr/>
          <p:nvPr/>
        </p:nvGrpSpPr>
        <p:grpSpPr>
          <a:xfrm>
            <a:off x="1286719" y="1383773"/>
            <a:ext cx="1962150" cy="1633140"/>
            <a:chOff x="457200" y="1372198"/>
            <a:chExt cx="1962150" cy="1633140"/>
          </a:xfrm>
        </p:grpSpPr>
        <p:cxnSp>
          <p:nvCxnSpPr>
            <p:cNvPr id="34" name="直接连接符 33">
              <a:extLst>
                <a:ext uri="{FF2B5EF4-FFF2-40B4-BE49-F238E27FC236}">
                  <a16:creationId xmlns:a16="http://schemas.microsoft.com/office/drawing/2014/main" id="{A715C697-D905-4217-ADAC-097B5FBDDADD}"/>
                </a:ext>
              </a:extLst>
            </p:cNvPr>
            <p:cNvCxnSpPr/>
            <p:nvPr/>
          </p:nvCxnSpPr>
          <p:spPr>
            <a:xfrm>
              <a:off x="457200" y="1372198"/>
              <a:ext cx="19621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2360A2E-D2C0-4A30-B7B9-E1F673650429}"/>
                </a:ext>
              </a:extLst>
            </p:cNvPr>
            <p:cNvCxnSpPr/>
            <p:nvPr/>
          </p:nvCxnSpPr>
          <p:spPr>
            <a:xfrm>
              <a:off x="457200" y="3005338"/>
              <a:ext cx="19621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Box 25">
              <a:extLst>
                <a:ext uri="{FF2B5EF4-FFF2-40B4-BE49-F238E27FC236}">
                  <a16:creationId xmlns:a16="http://schemas.microsoft.com/office/drawing/2014/main" id="{AA9A59E2-5260-4D2D-B79D-950D2C7F48D2}"/>
                </a:ext>
              </a:extLst>
            </p:cNvPr>
            <p:cNvSpPr txBox="1"/>
            <p:nvPr/>
          </p:nvSpPr>
          <p:spPr>
            <a:xfrm>
              <a:off x="669269" y="1496241"/>
              <a:ext cx="1556516" cy="1369606"/>
            </a:xfrm>
            <a:prstGeom prst="rect">
              <a:avLst/>
            </a:prstGeom>
            <a:noFill/>
          </p:spPr>
          <p:txBody>
            <a:bodyPr wrap="none" lIns="0" tIns="0" rIns="0" bIns="0" rtlCol="0">
              <a:spAutoFit/>
            </a:bodyPr>
            <a:lstStyle/>
            <a:p>
              <a:pPr algn="ctr">
                <a:spcAft>
                  <a:spcPts val="300"/>
                </a:spcAft>
              </a:pPr>
              <a:r>
                <a:rPr lang="en-US" sz="2800" b="1" dirty="0">
                  <a:solidFill>
                    <a:srgbClr val="2D97C8"/>
                  </a:solidFill>
                  <a:latin typeface="+mn-ea"/>
                </a:rPr>
                <a:t>TYPO</a:t>
              </a:r>
            </a:p>
            <a:p>
              <a:pPr algn="ctr">
                <a:spcAft>
                  <a:spcPts val="300"/>
                </a:spcAft>
              </a:pPr>
              <a:r>
                <a:rPr lang="en-US" sz="2800" b="1" dirty="0">
                  <a:solidFill>
                    <a:srgbClr val="2D97C8"/>
                  </a:solidFill>
                  <a:latin typeface="+mn-ea"/>
                </a:rPr>
                <a:t>GRAPHY</a:t>
              </a:r>
            </a:p>
            <a:p>
              <a:pPr algn="ctr">
                <a:spcAft>
                  <a:spcPts val="300"/>
                </a:spcAft>
              </a:pPr>
              <a:r>
                <a:rPr lang="zh-CN" altLang="en-US" sz="2800" b="1" dirty="0">
                  <a:solidFill>
                    <a:srgbClr val="2D97C8"/>
                  </a:solidFill>
                  <a:latin typeface="+mn-ea"/>
                </a:rPr>
                <a:t>字体</a:t>
              </a:r>
              <a:endParaRPr lang="en-US" sz="2800" b="1" dirty="0">
                <a:solidFill>
                  <a:srgbClr val="2D97C8"/>
                </a:solidFill>
                <a:latin typeface="+mn-ea"/>
              </a:endParaRPr>
            </a:p>
          </p:txBody>
        </p:sp>
      </p:grpSp>
      <p:sp>
        <p:nvSpPr>
          <p:cNvPr id="37" name="Title 2">
            <a:extLst>
              <a:ext uri="{FF2B5EF4-FFF2-40B4-BE49-F238E27FC236}">
                <a16:creationId xmlns:a16="http://schemas.microsoft.com/office/drawing/2014/main" id="{D139CD01-7716-435C-9BDC-DC735A56A8FF}"/>
              </a:ext>
            </a:extLst>
          </p:cNvPr>
          <p:cNvSpPr txBox="1">
            <a:spLocks/>
          </p:cNvSpPr>
          <p:nvPr/>
        </p:nvSpPr>
        <p:spPr>
          <a:xfrm>
            <a:off x="1362402" y="3156405"/>
            <a:ext cx="1829288" cy="1263191"/>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r>
              <a:rPr lang="zh-CN" altLang="en-US" sz="1400" b="0" dirty="0">
                <a:solidFill>
                  <a:srgbClr val="2D97C8"/>
                </a:solidFill>
                <a:latin typeface="+mn-ea"/>
                <a:ea typeface="+mn-ea"/>
              </a:rPr>
              <a:t>字体统一</a:t>
            </a:r>
            <a:endParaRPr lang="en-US" altLang="zh-CN" sz="1400" b="0" dirty="0">
              <a:solidFill>
                <a:srgbClr val="2D97C8"/>
              </a:solidFill>
              <a:latin typeface="+mn-ea"/>
              <a:ea typeface="+mn-ea"/>
            </a:endParaRPr>
          </a:p>
          <a:p>
            <a:endParaRPr lang="en-US" altLang="zh-CN" sz="1400" b="0" dirty="0">
              <a:solidFill>
                <a:srgbClr val="2D97C8"/>
              </a:solidFill>
              <a:latin typeface="+mn-ea"/>
              <a:ea typeface="+mn-ea"/>
            </a:endParaRPr>
          </a:p>
          <a:p>
            <a:r>
              <a:rPr lang="zh-CN" altLang="en-US" sz="1400" b="0" dirty="0">
                <a:solidFill>
                  <a:srgbClr val="2D97C8"/>
                </a:solidFill>
                <a:latin typeface="+mn-ea"/>
                <a:ea typeface="+mn-ea"/>
              </a:rPr>
              <a:t>建议使用干净、简洁、精致、平静等</a:t>
            </a:r>
            <a:r>
              <a:rPr lang="zh-CN" altLang="en-US" sz="1400" b="0" u="sng" dirty="0">
                <a:solidFill>
                  <a:srgbClr val="2D97C8"/>
                </a:solidFill>
                <a:latin typeface="+mn-ea"/>
                <a:ea typeface="+mn-ea"/>
              </a:rPr>
              <a:t>偏中性的字体</a:t>
            </a:r>
            <a:endParaRPr lang="en-US" sz="1400" b="0" u="sng" dirty="0">
              <a:solidFill>
                <a:srgbClr val="2D97C8"/>
              </a:solidFill>
              <a:latin typeface="+mn-ea"/>
              <a:ea typeface="+mn-ea"/>
            </a:endParaRPr>
          </a:p>
        </p:txBody>
      </p:sp>
      <p:pic>
        <p:nvPicPr>
          <p:cNvPr id="38" name="图片 37">
            <a:extLst>
              <a:ext uri="{FF2B5EF4-FFF2-40B4-BE49-F238E27FC236}">
                <a16:creationId xmlns:a16="http://schemas.microsoft.com/office/drawing/2014/main" id="{1E5D315E-48B1-4F0E-8AAC-DA3C71F9015A}"/>
              </a:ext>
            </a:extLst>
          </p:cNvPr>
          <p:cNvPicPr>
            <a:picLocks noChangeAspect="1"/>
          </p:cNvPicPr>
          <p:nvPr/>
        </p:nvPicPr>
        <p:blipFill rotWithShape="1">
          <a:blip r:embed="rId2"/>
          <a:srcRect r="5363"/>
          <a:stretch/>
        </p:blipFill>
        <p:spPr>
          <a:xfrm>
            <a:off x="4206757" y="1202731"/>
            <a:ext cx="3624139" cy="1650519"/>
          </a:xfrm>
          <a:prstGeom prst="rect">
            <a:avLst/>
          </a:prstGeom>
        </p:spPr>
      </p:pic>
      <p:pic>
        <p:nvPicPr>
          <p:cNvPr id="39" name="图片 38">
            <a:extLst>
              <a:ext uri="{FF2B5EF4-FFF2-40B4-BE49-F238E27FC236}">
                <a16:creationId xmlns:a16="http://schemas.microsoft.com/office/drawing/2014/main" id="{29F7F1C0-7191-49FB-BDBA-0FA02378E86A}"/>
              </a:ext>
            </a:extLst>
          </p:cNvPr>
          <p:cNvPicPr>
            <a:picLocks noChangeAspect="1"/>
          </p:cNvPicPr>
          <p:nvPr/>
        </p:nvPicPr>
        <p:blipFill>
          <a:blip r:embed="rId3"/>
          <a:stretch>
            <a:fillRect/>
          </a:stretch>
        </p:blipFill>
        <p:spPr>
          <a:xfrm>
            <a:off x="7830896" y="1294870"/>
            <a:ext cx="3624139" cy="1558380"/>
          </a:xfrm>
          <a:prstGeom prst="rect">
            <a:avLst/>
          </a:prstGeom>
        </p:spPr>
      </p:pic>
      <p:sp>
        <p:nvSpPr>
          <p:cNvPr id="40" name="Title 2">
            <a:extLst>
              <a:ext uri="{FF2B5EF4-FFF2-40B4-BE49-F238E27FC236}">
                <a16:creationId xmlns:a16="http://schemas.microsoft.com/office/drawing/2014/main" id="{0E8CF72D-7BE8-4464-8108-BB332442DF24}"/>
              </a:ext>
            </a:extLst>
          </p:cNvPr>
          <p:cNvSpPr txBox="1">
            <a:spLocks/>
          </p:cNvSpPr>
          <p:nvPr/>
        </p:nvSpPr>
        <p:spPr>
          <a:xfrm>
            <a:off x="5280214" y="857233"/>
            <a:ext cx="1631572" cy="323597"/>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400" b="0" dirty="0">
                <a:solidFill>
                  <a:schemeClr val="tx1"/>
                </a:solidFill>
                <a:latin typeface="+mn-ea"/>
                <a:ea typeface="+mn-ea"/>
              </a:rPr>
              <a:t>常用偏女性化字体</a:t>
            </a:r>
            <a:endParaRPr lang="en-US" sz="1400" b="0" dirty="0">
              <a:solidFill>
                <a:schemeClr val="tx1"/>
              </a:solidFill>
              <a:latin typeface="+mn-ea"/>
              <a:ea typeface="+mn-ea"/>
            </a:endParaRPr>
          </a:p>
        </p:txBody>
      </p:sp>
      <p:sp>
        <p:nvSpPr>
          <p:cNvPr id="41" name="Title 2">
            <a:extLst>
              <a:ext uri="{FF2B5EF4-FFF2-40B4-BE49-F238E27FC236}">
                <a16:creationId xmlns:a16="http://schemas.microsoft.com/office/drawing/2014/main" id="{ADEF5E0D-A9D9-4595-8EC8-75D002EA5046}"/>
              </a:ext>
            </a:extLst>
          </p:cNvPr>
          <p:cNvSpPr txBox="1">
            <a:spLocks/>
          </p:cNvSpPr>
          <p:nvPr/>
        </p:nvSpPr>
        <p:spPr>
          <a:xfrm>
            <a:off x="8827179" y="854526"/>
            <a:ext cx="1631572" cy="323597"/>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400" b="0" dirty="0">
                <a:solidFill>
                  <a:schemeClr val="tx1"/>
                </a:solidFill>
                <a:latin typeface="+mn-ea"/>
                <a:ea typeface="+mn-ea"/>
              </a:rPr>
              <a:t>常用偏中性字体</a:t>
            </a:r>
            <a:endParaRPr lang="en-US" sz="1400" b="0" dirty="0">
              <a:solidFill>
                <a:schemeClr val="tx1"/>
              </a:solidFill>
              <a:latin typeface="+mn-ea"/>
              <a:ea typeface="+mn-ea"/>
            </a:endParaRPr>
          </a:p>
        </p:txBody>
      </p:sp>
      <p:cxnSp>
        <p:nvCxnSpPr>
          <p:cNvPr id="42" name="直线连接符 30">
            <a:extLst>
              <a:ext uri="{FF2B5EF4-FFF2-40B4-BE49-F238E27FC236}">
                <a16:creationId xmlns:a16="http://schemas.microsoft.com/office/drawing/2014/main" id="{1A8B445A-1956-45F4-BEBC-9307620AF43C}"/>
              </a:ext>
            </a:extLst>
          </p:cNvPr>
          <p:cNvCxnSpPr/>
          <p:nvPr/>
        </p:nvCxnSpPr>
        <p:spPr>
          <a:xfrm>
            <a:off x="5836822" y="1270955"/>
            <a:ext cx="48613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线连接符 31">
            <a:extLst>
              <a:ext uri="{FF2B5EF4-FFF2-40B4-BE49-F238E27FC236}">
                <a16:creationId xmlns:a16="http://schemas.microsoft.com/office/drawing/2014/main" id="{525736A5-C050-400E-9A42-B95F7CD3C487}"/>
              </a:ext>
            </a:extLst>
          </p:cNvPr>
          <p:cNvCxnSpPr>
            <a:cxnSpLocks/>
          </p:cNvCxnSpPr>
          <p:nvPr/>
        </p:nvCxnSpPr>
        <p:spPr>
          <a:xfrm>
            <a:off x="9399897" y="1270955"/>
            <a:ext cx="486137"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1F393922-73AE-4ECD-815D-929B4D05552A}"/>
              </a:ext>
            </a:extLst>
          </p:cNvPr>
          <p:cNvGrpSpPr/>
          <p:nvPr/>
        </p:nvGrpSpPr>
        <p:grpSpPr>
          <a:xfrm>
            <a:off x="4198287" y="2960054"/>
            <a:ext cx="7248277" cy="3404460"/>
            <a:chOff x="3681527" y="3017975"/>
            <a:chExt cx="7557972" cy="3549921"/>
          </a:xfrm>
          <a:effectLst>
            <a:outerShdw blurRad="50800" dist="38100" dir="2700000" algn="tl" rotWithShape="0">
              <a:prstClr val="black">
                <a:alpha val="40000"/>
              </a:prstClr>
            </a:outerShdw>
          </a:effectLst>
        </p:grpSpPr>
        <p:pic>
          <p:nvPicPr>
            <p:cNvPr id="45" name="图片 44">
              <a:extLst>
                <a:ext uri="{FF2B5EF4-FFF2-40B4-BE49-F238E27FC236}">
                  <a16:creationId xmlns:a16="http://schemas.microsoft.com/office/drawing/2014/main" id="{08023ACA-7E92-422B-80EA-B19CB30AF78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15811" y="3051471"/>
              <a:ext cx="2423688" cy="3510000"/>
            </a:xfrm>
            <a:prstGeom prst="rect">
              <a:avLst/>
            </a:prstGeom>
          </p:spPr>
        </p:pic>
        <p:pic>
          <p:nvPicPr>
            <p:cNvPr id="46" name="图片 45">
              <a:extLst>
                <a:ext uri="{FF2B5EF4-FFF2-40B4-BE49-F238E27FC236}">
                  <a16:creationId xmlns:a16="http://schemas.microsoft.com/office/drawing/2014/main" id="{FAC49E96-4F51-4B35-9B92-DF0C5AE16C9F}"/>
                </a:ext>
              </a:extLst>
            </p:cNvPr>
            <p:cNvPicPr>
              <a:picLocks noChangeAspect="1"/>
            </p:cNvPicPr>
            <p:nvPr/>
          </p:nvPicPr>
          <p:blipFill rotWithShape="1">
            <a:blip r:embed="rId5"/>
            <a:srcRect b="7950"/>
            <a:stretch/>
          </p:blipFill>
          <p:spPr>
            <a:xfrm>
              <a:off x="3681527" y="3017975"/>
              <a:ext cx="2491307" cy="3549921"/>
            </a:xfrm>
            <a:prstGeom prst="rect">
              <a:avLst/>
            </a:prstGeom>
          </p:spPr>
        </p:pic>
        <p:pic>
          <p:nvPicPr>
            <p:cNvPr id="47" name="图片 46">
              <a:extLst>
                <a:ext uri="{FF2B5EF4-FFF2-40B4-BE49-F238E27FC236}">
                  <a16:creationId xmlns:a16="http://schemas.microsoft.com/office/drawing/2014/main" id="{D54DB60A-0886-4F6C-89D4-37EF3D71881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23675" y="3051471"/>
              <a:ext cx="2291340" cy="3510000"/>
            </a:xfrm>
            <a:prstGeom prst="rect">
              <a:avLst/>
            </a:prstGeom>
          </p:spPr>
        </p:pic>
      </p:grpSp>
      <p:sp>
        <p:nvSpPr>
          <p:cNvPr id="48" name="矩形 47">
            <a:extLst>
              <a:ext uri="{FF2B5EF4-FFF2-40B4-BE49-F238E27FC236}">
                <a16:creationId xmlns:a16="http://schemas.microsoft.com/office/drawing/2014/main" id="{C0A93719-87BF-485B-8F27-71EE4AD0D61E}"/>
              </a:ext>
            </a:extLst>
          </p:cNvPr>
          <p:cNvSpPr/>
          <p:nvPr/>
        </p:nvSpPr>
        <p:spPr>
          <a:xfrm>
            <a:off x="3998385" y="1270955"/>
            <a:ext cx="3719433" cy="1606467"/>
          </a:xfrm>
          <a:prstGeom prst="rect">
            <a:avLst/>
          </a:prstGeom>
          <a:noFill/>
          <a:ln>
            <a:solidFill>
              <a:srgbClr val="2D97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49" name="矩形 48">
            <a:extLst>
              <a:ext uri="{FF2B5EF4-FFF2-40B4-BE49-F238E27FC236}">
                <a16:creationId xmlns:a16="http://schemas.microsoft.com/office/drawing/2014/main" id="{C5D519F3-A0A8-4161-9E69-3C207B6CDADC}"/>
              </a:ext>
            </a:extLst>
          </p:cNvPr>
          <p:cNvSpPr/>
          <p:nvPr/>
        </p:nvSpPr>
        <p:spPr>
          <a:xfrm>
            <a:off x="7890476" y="1270955"/>
            <a:ext cx="3677637" cy="1606467"/>
          </a:xfrm>
          <a:prstGeom prst="rect">
            <a:avLst/>
          </a:prstGeom>
          <a:noFill/>
          <a:ln>
            <a:solidFill>
              <a:srgbClr val="2D97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4" name="矩形 23">
            <a:extLst>
              <a:ext uri="{FF2B5EF4-FFF2-40B4-BE49-F238E27FC236}">
                <a16:creationId xmlns:a16="http://schemas.microsoft.com/office/drawing/2014/main" id="{CEA13D62-284C-4125-A25C-D8C2827B1BB2}"/>
              </a:ext>
            </a:extLst>
          </p:cNvPr>
          <p:cNvSpPr/>
          <p:nvPr/>
        </p:nvSpPr>
        <p:spPr>
          <a:xfrm rot="20774658">
            <a:off x="3935047" y="3136018"/>
            <a:ext cx="1047964" cy="3827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示例</a:t>
            </a:r>
            <a:endParaRPr lang="ca-ES" b="1" dirty="0">
              <a:solidFill>
                <a:srgbClr val="FF0000"/>
              </a:solidFill>
            </a:endParaRPr>
          </a:p>
        </p:txBody>
      </p:sp>
    </p:spTree>
    <p:extLst>
      <p:ext uri="{BB962C8B-B14F-4D97-AF65-F5344CB8AC3E}">
        <p14:creationId xmlns:p14="http://schemas.microsoft.com/office/powerpoint/2010/main" val="252560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a:xfrm>
            <a:off x="601433" y="438604"/>
            <a:ext cx="10966679" cy="460800"/>
          </a:xfrm>
        </p:spPr>
        <p:txBody>
          <a:bodyPr>
            <a:normAutofit/>
          </a:bodyPr>
          <a:lstStyle/>
          <a:p>
            <a:r>
              <a:rPr lang="zh-CN" altLang="en-US" dirty="0"/>
              <a:t>仪式感塑造之三： “学院”文化符号的强调</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latin typeface="+mn-ea"/>
                <a:ea typeface="+mn-ea"/>
              </a:rPr>
              <a:pPr/>
              <a:t>57</a:t>
            </a:fld>
            <a:endParaRPr lang="en-US" dirty="0">
              <a:latin typeface="+mn-ea"/>
              <a:ea typeface="+mn-ea"/>
            </a:endParaRPr>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pic>
        <p:nvPicPr>
          <p:cNvPr id="10" name="图片 9">
            <a:extLst>
              <a:ext uri="{FF2B5EF4-FFF2-40B4-BE49-F238E27FC236}">
                <a16:creationId xmlns:a16="http://schemas.microsoft.com/office/drawing/2014/main" id="{11B94C10-DE47-4E19-BF7B-1D3B4FC251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7597" y="2100209"/>
            <a:ext cx="3686982" cy="3686982"/>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81F40FD1-B4AC-4A32-A09D-D8976D1369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67774" y="2113084"/>
            <a:ext cx="3905909" cy="3686982"/>
          </a:xfrm>
          <a:prstGeom prst="rect">
            <a:avLst/>
          </a:prstGeom>
          <a:effectLst>
            <a:outerShdw blurRad="50800" dist="38100" dir="2700000" algn="tl" rotWithShape="0">
              <a:prstClr val="black">
                <a:alpha val="40000"/>
              </a:prstClr>
            </a:outerShdw>
          </a:effectLst>
        </p:spPr>
      </p:pic>
      <p:sp>
        <p:nvSpPr>
          <p:cNvPr id="30" name="Title 2">
            <a:extLst>
              <a:ext uri="{FF2B5EF4-FFF2-40B4-BE49-F238E27FC236}">
                <a16:creationId xmlns:a16="http://schemas.microsoft.com/office/drawing/2014/main" id="{A7D5E915-F847-40DB-AF8F-2EF6E6BDB627}"/>
              </a:ext>
            </a:extLst>
          </p:cNvPr>
          <p:cNvSpPr txBox="1">
            <a:spLocks/>
          </p:cNvSpPr>
          <p:nvPr/>
        </p:nvSpPr>
        <p:spPr>
          <a:xfrm>
            <a:off x="1535302" y="1377631"/>
            <a:ext cx="1631572" cy="323597"/>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400" b="0" dirty="0">
                <a:solidFill>
                  <a:schemeClr val="tx1"/>
                </a:solidFill>
                <a:latin typeface="+mn-ea"/>
                <a:ea typeface="+mn-ea"/>
              </a:rPr>
              <a:t>校徽</a:t>
            </a:r>
            <a:endParaRPr lang="en-US" sz="1400" b="0" dirty="0">
              <a:solidFill>
                <a:schemeClr val="tx1"/>
              </a:solidFill>
              <a:latin typeface="+mn-ea"/>
              <a:ea typeface="+mn-ea"/>
            </a:endParaRPr>
          </a:p>
        </p:txBody>
      </p:sp>
      <p:cxnSp>
        <p:nvCxnSpPr>
          <p:cNvPr id="31" name="直线连接符 31">
            <a:extLst>
              <a:ext uri="{FF2B5EF4-FFF2-40B4-BE49-F238E27FC236}">
                <a16:creationId xmlns:a16="http://schemas.microsoft.com/office/drawing/2014/main" id="{1D15600C-1791-4398-8A1B-C51EC725635D}"/>
              </a:ext>
            </a:extLst>
          </p:cNvPr>
          <p:cNvCxnSpPr>
            <a:cxnSpLocks/>
          </p:cNvCxnSpPr>
          <p:nvPr/>
        </p:nvCxnSpPr>
        <p:spPr>
          <a:xfrm>
            <a:off x="2108020" y="1794060"/>
            <a:ext cx="48613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itle 2">
            <a:extLst>
              <a:ext uri="{FF2B5EF4-FFF2-40B4-BE49-F238E27FC236}">
                <a16:creationId xmlns:a16="http://schemas.microsoft.com/office/drawing/2014/main" id="{EA397A62-6E5A-41E6-97AD-53D0118803A9}"/>
              </a:ext>
            </a:extLst>
          </p:cNvPr>
          <p:cNvSpPr txBox="1">
            <a:spLocks/>
          </p:cNvSpPr>
          <p:nvPr/>
        </p:nvSpPr>
        <p:spPr>
          <a:xfrm>
            <a:off x="5531949" y="1377631"/>
            <a:ext cx="1631572" cy="323597"/>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400" b="0" dirty="0">
                <a:solidFill>
                  <a:schemeClr val="tx1"/>
                </a:solidFill>
                <a:latin typeface="+mn-ea"/>
                <a:ea typeface="+mn-ea"/>
              </a:rPr>
              <a:t>学校相关</a:t>
            </a:r>
            <a:r>
              <a:rPr lang="en-US" altLang="zh-CN" sz="1400" b="0" dirty="0">
                <a:solidFill>
                  <a:schemeClr val="tx1"/>
                </a:solidFill>
                <a:latin typeface="+mn-ea"/>
                <a:ea typeface="+mn-ea"/>
              </a:rPr>
              <a:t>icon</a:t>
            </a:r>
            <a:endParaRPr lang="en-US" sz="1400" b="0" dirty="0">
              <a:solidFill>
                <a:schemeClr val="tx1"/>
              </a:solidFill>
              <a:latin typeface="+mn-ea"/>
              <a:ea typeface="+mn-ea"/>
            </a:endParaRPr>
          </a:p>
        </p:txBody>
      </p:sp>
      <p:cxnSp>
        <p:nvCxnSpPr>
          <p:cNvPr id="36" name="直线连接符 31">
            <a:extLst>
              <a:ext uri="{FF2B5EF4-FFF2-40B4-BE49-F238E27FC236}">
                <a16:creationId xmlns:a16="http://schemas.microsoft.com/office/drawing/2014/main" id="{EC5C35A8-F7B0-44ED-9FD7-394F9F1009B4}"/>
              </a:ext>
            </a:extLst>
          </p:cNvPr>
          <p:cNvCxnSpPr>
            <a:cxnSpLocks/>
          </p:cNvCxnSpPr>
          <p:nvPr/>
        </p:nvCxnSpPr>
        <p:spPr>
          <a:xfrm>
            <a:off x="6104667" y="1794060"/>
            <a:ext cx="48613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F3C86450-0EC1-464D-8F39-32EE81E40C75}"/>
              </a:ext>
            </a:extLst>
          </p:cNvPr>
          <p:cNvSpPr txBox="1">
            <a:spLocks/>
          </p:cNvSpPr>
          <p:nvPr/>
        </p:nvSpPr>
        <p:spPr>
          <a:xfrm>
            <a:off x="9282016" y="1377631"/>
            <a:ext cx="1631572" cy="323597"/>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pPr algn="ctr"/>
            <a:r>
              <a:rPr lang="zh-CN" altLang="en-US" sz="1400" b="0" dirty="0">
                <a:solidFill>
                  <a:schemeClr val="tx1"/>
                </a:solidFill>
                <a:latin typeface="+mn-ea"/>
                <a:ea typeface="+mn-ea"/>
              </a:rPr>
              <a:t>校园图片</a:t>
            </a:r>
            <a:endParaRPr lang="en-US" sz="1400" b="0" dirty="0">
              <a:solidFill>
                <a:schemeClr val="tx1"/>
              </a:solidFill>
              <a:latin typeface="+mn-ea"/>
              <a:ea typeface="+mn-ea"/>
            </a:endParaRPr>
          </a:p>
        </p:txBody>
      </p:sp>
      <p:cxnSp>
        <p:nvCxnSpPr>
          <p:cNvPr id="38" name="直线连接符 31">
            <a:extLst>
              <a:ext uri="{FF2B5EF4-FFF2-40B4-BE49-F238E27FC236}">
                <a16:creationId xmlns:a16="http://schemas.microsoft.com/office/drawing/2014/main" id="{D619BE1A-DAEE-47E6-A410-140B37A1F990}"/>
              </a:ext>
            </a:extLst>
          </p:cNvPr>
          <p:cNvCxnSpPr>
            <a:cxnSpLocks/>
          </p:cNvCxnSpPr>
          <p:nvPr/>
        </p:nvCxnSpPr>
        <p:spPr>
          <a:xfrm>
            <a:off x="9854734" y="1794060"/>
            <a:ext cx="48613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BA8918DB-8A34-4344-803A-12BC431E5B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46879" y="2708232"/>
            <a:ext cx="3108225" cy="2355708"/>
          </a:xfrm>
          <a:prstGeom prst="rect">
            <a:avLst/>
          </a:prstGeom>
          <a:effectLst>
            <a:outerShdw blurRad="50800" dist="38100" dir="2700000" algn="tl" rotWithShape="0">
              <a:prstClr val="black">
                <a:alpha val="40000"/>
              </a:prstClr>
            </a:outerShdw>
          </a:effectLst>
        </p:spPr>
      </p:pic>
      <p:sp>
        <p:nvSpPr>
          <p:cNvPr id="32" name="矩形 31">
            <a:extLst>
              <a:ext uri="{FF2B5EF4-FFF2-40B4-BE49-F238E27FC236}">
                <a16:creationId xmlns:a16="http://schemas.microsoft.com/office/drawing/2014/main" id="{7F85A373-DBAC-4367-A20A-1458804EBA5F}"/>
              </a:ext>
            </a:extLst>
          </p:cNvPr>
          <p:cNvSpPr/>
          <p:nvPr/>
        </p:nvSpPr>
        <p:spPr>
          <a:xfrm rot="20774658">
            <a:off x="364874" y="1820333"/>
            <a:ext cx="1047964" cy="3827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示例</a:t>
            </a:r>
            <a:endParaRPr lang="ca-ES" b="1" dirty="0">
              <a:solidFill>
                <a:srgbClr val="FF0000"/>
              </a:solidFill>
            </a:endParaRPr>
          </a:p>
        </p:txBody>
      </p:sp>
    </p:spTree>
    <p:extLst>
      <p:ext uri="{BB962C8B-B14F-4D97-AF65-F5344CB8AC3E}">
        <p14:creationId xmlns:p14="http://schemas.microsoft.com/office/powerpoint/2010/main" val="255032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a:xfrm>
            <a:off x="601433" y="438604"/>
            <a:ext cx="10966679" cy="460800"/>
          </a:xfrm>
        </p:spPr>
        <p:txBody>
          <a:bodyPr>
            <a:normAutofit/>
          </a:bodyPr>
          <a:lstStyle/>
          <a:p>
            <a:r>
              <a:rPr lang="zh-CN" altLang="en-US" dirty="0"/>
              <a:t>仪式感塑造之四：“带得走”的水基金学院</a:t>
            </a:r>
            <a:r>
              <a:rPr lang="en-US" altLang="zh-CN" dirty="0"/>
              <a:t>——</a:t>
            </a:r>
            <a:r>
              <a:rPr lang="zh-CN" altLang="en-US" dirty="0"/>
              <a:t>衍生品的设计</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latin typeface="+mn-ea"/>
                <a:ea typeface="+mn-ea"/>
              </a:rPr>
              <a:pPr/>
              <a:t>58</a:t>
            </a:fld>
            <a:endParaRPr lang="en-US" dirty="0">
              <a:latin typeface="+mn-ea"/>
              <a:ea typeface="+mn-ea"/>
            </a:endParaRPr>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sp>
        <p:nvSpPr>
          <p:cNvPr id="32" name="矩形 31">
            <a:extLst>
              <a:ext uri="{FF2B5EF4-FFF2-40B4-BE49-F238E27FC236}">
                <a16:creationId xmlns:a16="http://schemas.microsoft.com/office/drawing/2014/main" id="{7F85A373-DBAC-4367-A20A-1458804EBA5F}"/>
              </a:ext>
            </a:extLst>
          </p:cNvPr>
          <p:cNvSpPr/>
          <p:nvPr/>
        </p:nvSpPr>
        <p:spPr>
          <a:xfrm rot="20774658">
            <a:off x="364874" y="1935969"/>
            <a:ext cx="1047964" cy="3827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示例</a:t>
            </a:r>
            <a:endParaRPr lang="ca-ES" b="1" dirty="0">
              <a:solidFill>
                <a:srgbClr val="FF0000"/>
              </a:solidFill>
            </a:endParaRPr>
          </a:p>
        </p:txBody>
      </p:sp>
      <p:cxnSp>
        <p:nvCxnSpPr>
          <p:cNvPr id="15" name="直接连接符 77">
            <a:extLst>
              <a:ext uri="{FF2B5EF4-FFF2-40B4-BE49-F238E27FC236}">
                <a16:creationId xmlns:a16="http://schemas.microsoft.com/office/drawing/2014/main" id="{3A49F201-6AE4-403B-8615-AF463034BD4D}"/>
              </a:ext>
            </a:extLst>
          </p:cNvPr>
          <p:cNvCxnSpPr>
            <a:cxnSpLocks/>
          </p:cNvCxnSpPr>
          <p:nvPr/>
        </p:nvCxnSpPr>
        <p:spPr>
          <a:xfrm>
            <a:off x="587375" y="1601504"/>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64">
            <a:extLst>
              <a:ext uri="{FF2B5EF4-FFF2-40B4-BE49-F238E27FC236}">
                <a16:creationId xmlns:a16="http://schemas.microsoft.com/office/drawing/2014/main" id="{FD03AA12-9A9D-4120-A846-E18A6B82B42D}"/>
              </a:ext>
            </a:extLst>
          </p:cNvPr>
          <p:cNvCxnSpPr/>
          <p:nvPr/>
        </p:nvCxnSpPr>
        <p:spPr>
          <a:xfrm>
            <a:off x="587375" y="119134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框 83">
            <a:extLst>
              <a:ext uri="{FF2B5EF4-FFF2-40B4-BE49-F238E27FC236}">
                <a16:creationId xmlns:a16="http://schemas.microsoft.com/office/drawing/2014/main" id="{CA685086-CE22-43BA-90D4-7C47BA2FDEA3}"/>
              </a:ext>
            </a:extLst>
          </p:cNvPr>
          <p:cNvSpPr txBox="1"/>
          <p:nvPr/>
        </p:nvSpPr>
        <p:spPr>
          <a:xfrm>
            <a:off x="3035300" y="1252820"/>
            <a:ext cx="5929828"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将品牌标志和图标系统应用在文化衫、徽章、笔记本等各个品牌衍生物中</a:t>
            </a:r>
            <a:endParaRPr lang="ca-ES" sz="1400" b="1" dirty="0">
              <a:latin typeface="+mn-ea"/>
              <a:cs typeface="Heiti SC Light" charset="-122"/>
            </a:endParaRPr>
          </a:p>
        </p:txBody>
      </p:sp>
      <p:pic>
        <p:nvPicPr>
          <p:cNvPr id="6" name="图片 5">
            <a:extLst>
              <a:ext uri="{FF2B5EF4-FFF2-40B4-BE49-F238E27FC236}">
                <a16:creationId xmlns:a16="http://schemas.microsoft.com/office/drawing/2014/main" id="{A8A47FE6-33B7-4FAC-91A5-9E5128E6AF6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410" t="15640" r="8656" b="13897"/>
          <a:stretch/>
        </p:blipFill>
        <p:spPr>
          <a:xfrm>
            <a:off x="637104" y="2492609"/>
            <a:ext cx="3593515" cy="3207770"/>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1F27D196-19CD-4384-A0A9-74A99B6E9452}"/>
              </a:ext>
            </a:extLst>
          </p:cNvPr>
          <p:cNvPicPr>
            <a:picLocks noChangeAspect="1"/>
          </p:cNvPicPr>
          <p:nvPr/>
        </p:nvPicPr>
        <p:blipFill rotWithShape="1">
          <a:blip r:embed="rId3"/>
          <a:srcRect l="6721" t="40061" r="6288" b="9813"/>
          <a:stretch/>
        </p:blipFill>
        <p:spPr>
          <a:xfrm>
            <a:off x="4675118" y="2186110"/>
            <a:ext cx="2999678" cy="3745047"/>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5EF91A2E-19D0-43AB-AA7C-54153B4B9CFE}"/>
              </a:ext>
            </a:extLst>
          </p:cNvPr>
          <p:cNvPicPr>
            <a:picLocks noChangeAspect="1"/>
          </p:cNvPicPr>
          <p:nvPr/>
        </p:nvPicPr>
        <p:blipFill>
          <a:blip r:embed="rId4"/>
          <a:stretch>
            <a:fillRect/>
          </a:stretch>
        </p:blipFill>
        <p:spPr>
          <a:xfrm>
            <a:off x="7854086" y="2186110"/>
            <a:ext cx="3258055" cy="2438444"/>
          </a:xfrm>
          <a:prstGeom prst="rect">
            <a:avLst/>
          </a:prstGeom>
          <a:effectLst>
            <a:outerShdw blurRad="50800" dist="38100" dir="2700000" algn="tl" rotWithShape="0">
              <a:prstClr val="black">
                <a:alpha val="40000"/>
              </a:prstClr>
            </a:outerShdw>
          </a:effectLst>
        </p:spPr>
      </p:pic>
      <p:pic>
        <p:nvPicPr>
          <p:cNvPr id="14" name="图片 13">
            <a:extLst>
              <a:ext uri="{FF2B5EF4-FFF2-40B4-BE49-F238E27FC236}">
                <a16:creationId xmlns:a16="http://schemas.microsoft.com/office/drawing/2014/main" id="{0D996186-C77C-4609-938D-02455C508B5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216" b="13276"/>
          <a:stretch/>
        </p:blipFill>
        <p:spPr>
          <a:xfrm>
            <a:off x="9255793" y="3624300"/>
            <a:ext cx="2312320" cy="25129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807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3</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4838342"/>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400" dirty="0">
                <a:solidFill>
                  <a:schemeClr val="accent3">
                    <a:lumMod val="40000"/>
                    <a:lumOff val="60000"/>
                  </a:schemeClr>
                </a:solidFill>
              </a:rPr>
              <a:t>传播建议的基础</a:t>
            </a:r>
            <a:endParaRPr lang="en-US" altLang="zh-CN" sz="2400" dirty="0">
              <a:solidFill>
                <a:schemeClr val="accent3">
                  <a:lumMod val="40000"/>
                  <a:lumOff val="60000"/>
                </a:schemeClr>
              </a:solidFill>
            </a:endParaRPr>
          </a:p>
          <a:p>
            <a:pPr lvl="0">
              <a:spcAft>
                <a:spcPts val="1200"/>
              </a:spcAft>
            </a:pPr>
            <a:r>
              <a:rPr lang="zh-CN" altLang="en-US" sz="2800" dirty="0"/>
              <a:t>短期传播建议</a:t>
            </a:r>
            <a:endParaRPr lang="en-US" altLang="zh-CN" sz="2800" dirty="0"/>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对外传播</a:t>
            </a:r>
            <a:endParaRPr lang="en-US" altLang="zh-CN" sz="2600" b="1"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日常传播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b="1" dirty="0">
                <a:solidFill>
                  <a:schemeClr val="tx1">
                    <a:lumMod val="65000"/>
                    <a:lumOff val="35000"/>
                  </a:schemeClr>
                </a:solidFill>
              </a:rPr>
              <a:t>节点传播</a:t>
            </a:r>
            <a:endParaRPr lang="en-US" altLang="zh-CN" sz="2600" b="1"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对外合作</a:t>
            </a: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对内传播</a:t>
            </a:r>
          </a:p>
        </p:txBody>
      </p:sp>
    </p:spTree>
    <p:extLst>
      <p:ext uri="{BB962C8B-B14F-4D97-AF65-F5344CB8AC3E}">
        <p14:creationId xmlns:p14="http://schemas.microsoft.com/office/powerpoint/2010/main" val="105942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860F84-1A83-0642-8555-F7E48592F3C0}"/>
              </a:ext>
            </a:extLst>
          </p:cNvPr>
          <p:cNvPicPr>
            <a:picLocks noGrp="1" noChangeAspect="1"/>
          </p:cNvPicPr>
          <p:nvPr>
            <p:ph idx="1"/>
          </p:nvPr>
        </p:nvPicPr>
        <p:blipFill rotWithShape="1">
          <a:blip r:embed="rId2"/>
          <a:srcRect l="4629" t="7865" b="7865"/>
          <a:stretch/>
        </p:blipFill>
        <p:spPr>
          <a:xfrm>
            <a:off x="20" y="10"/>
            <a:ext cx="12191980" cy="6857990"/>
          </a:xfrm>
          <a:prstGeom prst="rect">
            <a:avLst/>
          </a:prstGeom>
        </p:spPr>
      </p:pic>
      <p:sp>
        <p:nvSpPr>
          <p:cNvPr id="3" name="TextBox 2">
            <a:extLst>
              <a:ext uri="{FF2B5EF4-FFF2-40B4-BE49-F238E27FC236}">
                <a16:creationId xmlns:a16="http://schemas.microsoft.com/office/drawing/2014/main" id="{3C045C8E-AA59-D24E-A266-337BE14D60BA}"/>
              </a:ext>
            </a:extLst>
          </p:cNvPr>
          <p:cNvSpPr txBox="1"/>
          <p:nvPr/>
        </p:nvSpPr>
        <p:spPr>
          <a:xfrm>
            <a:off x="205483" y="256192"/>
            <a:ext cx="4228595" cy="461665"/>
          </a:xfrm>
          <a:prstGeom prst="rect">
            <a:avLst/>
          </a:prstGeom>
          <a:noFill/>
        </p:spPr>
        <p:txBody>
          <a:bodyPr wrap="square" rtlCol="0">
            <a:spAutoFit/>
          </a:bodyPr>
          <a:lstStyle/>
          <a:p>
            <a:r>
              <a:rPr lang="ja-JP" altLang="en-GB" sz="2400" b="1" dirty="0">
                <a:solidFill>
                  <a:schemeClr val="bg1"/>
                </a:solidFill>
                <a:latin typeface="Microsoft YaHei" panose="020B0503020204020204" pitchFamily="34" charset="-122"/>
                <a:ea typeface="Microsoft YaHei" panose="020B0503020204020204" pitchFamily="34" charset="-122"/>
              </a:rPr>
              <a:t>品牌</a:t>
            </a:r>
            <a:r>
              <a:rPr lang="zh-CN" altLang="en-US" sz="2400" b="1" dirty="0">
                <a:solidFill>
                  <a:schemeClr val="bg1"/>
                </a:solidFill>
                <a:latin typeface="Microsoft YaHei" panose="020B0503020204020204" pitchFamily="34" charset="-122"/>
                <a:ea typeface="Microsoft YaHei" panose="020B0503020204020204" pitchFamily="34" charset="-122"/>
              </a:rPr>
              <a:t>故事</a:t>
            </a:r>
            <a:endParaRPr lang="en-GB" sz="2400" b="1" dirty="0">
              <a:solidFill>
                <a:schemeClr val="bg1"/>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F5E8A6E-0140-8443-A458-C584EF6E434C}"/>
              </a:ext>
            </a:extLst>
          </p:cNvPr>
          <p:cNvSpPr txBox="1"/>
          <p:nvPr/>
        </p:nvSpPr>
        <p:spPr>
          <a:xfrm>
            <a:off x="205483" y="717857"/>
            <a:ext cx="7987949" cy="6001643"/>
          </a:xfrm>
          <a:prstGeom prst="rect">
            <a:avLst/>
          </a:prstGeom>
          <a:solidFill>
            <a:schemeClr val="tx1">
              <a:lumMod val="75000"/>
              <a:lumOff val="25000"/>
              <a:alpha val="47059"/>
            </a:schemeClr>
          </a:solidFill>
        </p:spPr>
        <p:txBody>
          <a:bodyPr wrap="square" rtlCol="0">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在关于水的美好愿景里，</a:t>
            </a:r>
          </a:p>
          <a:p>
            <a:r>
              <a:rPr lang="zh-CN" altLang="en-US" sz="1600" dirty="0">
                <a:solidFill>
                  <a:schemeClr val="bg1"/>
                </a:solidFill>
                <a:latin typeface="Microsoft YaHei" panose="020B0503020204020204" pitchFamily="34" charset="-122"/>
                <a:ea typeface="Microsoft YaHei" panose="020B0503020204020204" pitchFamily="34" charset="-122"/>
              </a:rPr>
              <a:t>可以看到溯流而上的鱼儿，那是生命的痕迹，</a:t>
            </a:r>
          </a:p>
          <a:p>
            <a:r>
              <a:rPr lang="zh-CN" altLang="en-US" sz="1600" dirty="0">
                <a:solidFill>
                  <a:schemeClr val="bg1"/>
                </a:solidFill>
                <a:latin typeface="Microsoft YaHei" panose="020B0503020204020204" pitchFamily="34" charset="-122"/>
                <a:ea typeface="Microsoft YaHei" panose="020B0503020204020204" pitchFamily="34" charset="-122"/>
              </a:rPr>
              <a:t>可以触到穿过指缝的流水，那是最舒适的二十度，</a:t>
            </a:r>
          </a:p>
          <a:p>
            <a:r>
              <a:rPr lang="zh-CN" altLang="en-US" sz="1600" dirty="0">
                <a:solidFill>
                  <a:schemeClr val="bg1"/>
                </a:solidFill>
                <a:latin typeface="Microsoft YaHei" panose="020B0503020204020204" pitchFamily="34" charset="-122"/>
                <a:ea typeface="Microsoft YaHei" panose="020B0503020204020204" pitchFamily="34" charset="-122"/>
              </a:rPr>
              <a:t>可以尝到捧起的一口香甜，那是大自然最美好的馈赠；</a:t>
            </a:r>
          </a:p>
          <a:p>
            <a:r>
              <a:rPr lang="zh-CN" altLang="en-US" sz="1600" dirty="0">
                <a:solidFill>
                  <a:schemeClr val="bg1"/>
                </a:solidFill>
                <a:latin typeface="Microsoft YaHei" panose="020B0503020204020204" pitchFamily="34" charset="-122"/>
                <a:ea typeface="Microsoft YaHei" panose="020B0503020204020204" pitchFamily="34" charset="-122"/>
              </a:rPr>
              <a:t>人类已经尝试了太多方法，想要守护水的美好。</a:t>
            </a:r>
          </a:p>
          <a:p>
            <a:endParaRPr lang="zh-CN" altLang="en-US"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我们认为，</a:t>
            </a:r>
          </a:p>
          <a:p>
            <a:r>
              <a:rPr lang="zh-CN" altLang="en-US" sz="1600" dirty="0">
                <a:solidFill>
                  <a:schemeClr val="bg1"/>
                </a:solidFill>
                <a:latin typeface="Microsoft YaHei" panose="020B0503020204020204" pitchFamily="34" charset="-122"/>
                <a:ea typeface="Microsoft YaHei" panose="020B0503020204020204" pitchFamily="34" charset="-122"/>
              </a:rPr>
              <a:t>水源是人类最初的开始，</a:t>
            </a:r>
          </a:p>
          <a:p>
            <a:r>
              <a:rPr lang="zh-CN" altLang="en-US" sz="1600" dirty="0">
                <a:solidFill>
                  <a:schemeClr val="bg1"/>
                </a:solidFill>
                <a:latin typeface="Microsoft YaHei" panose="020B0503020204020204" pitchFamily="34" charset="-122"/>
                <a:ea typeface="Microsoft YaHei" panose="020B0503020204020204" pitchFamily="34" charset="-122"/>
              </a:rPr>
              <a:t>最长久、最有效的保护，是从源头的守护，</a:t>
            </a:r>
          </a:p>
          <a:p>
            <a:r>
              <a:rPr lang="zh-CN" altLang="en-US" sz="1600" dirty="0">
                <a:solidFill>
                  <a:schemeClr val="bg1"/>
                </a:solidFill>
                <a:latin typeface="Microsoft YaHei" panose="020B0503020204020204" pitchFamily="34" charset="-122"/>
                <a:ea typeface="Microsoft YaHei" panose="020B0503020204020204" pitchFamily="34" charset="-122"/>
              </a:rPr>
              <a:t>我们希望，</a:t>
            </a:r>
          </a:p>
          <a:p>
            <a:r>
              <a:rPr lang="zh-CN" altLang="en-US" sz="1600" dirty="0">
                <a:solidFill>
                  <a:schemeClr val="bg1"/>
                </a:solidFill>
                <a:latin typeface="Microsoft YaHei" panose="020B0503020204020204" pitchFamily="34" charset="-122"/>
                <a:ea typeface="Microsoft YaHei" panose="020B0503020204020204" pitchFamily="34" charset="-122"/>
              </a:rPr>
              <a:t>保护好水为未来，</a:t>
            </a:r>
          </a:p>
          <a:p>
            <a:r>
              <a:rPr lang="zh-CN" altLang="en-US" sz="1600" dirty="0">
                <a:solidFill>
                  <a:schemeClr val="bg1"/>
                </a:solidFill>
                <a:latin typeface="Microsoft YaHei" panose="020B0503020204020204" pitchFamily="34" charset="-122"/>
                <a:ea typeface="Microsoft YaHei" panose="020B0503020204020204" pitchFamily="34" charset="-122"/>
              </a:rPr>
              <a:t>人的发展与水的存续都能得到守护</a:t>
            </a:r>
            <a:r>
              <a:rPr lang="en-US" altLang="zh-CN" sz="1600" dirty="0">
                <a:solidFill>
                  <a:schemeClr val="bg1"/>
                </a:solidFill>
                <a:latin typeface="Microsoft YaHei" panose="020B0503020204020204" pitchFamily="34" charset="-122"/>
                <a:ea typeface="Microsoft YaHei" panose="020B0503020204020204" pitchFamily="34" charset="-122"/>
              </a:rPr>
              <a:t>——</a:t>
            </a:r>
            <a:r>
              <a:rPr lang="zh-CN" altLang="en-US" sz="1600" dirty="0">
                <a:solidFill>
                  <a:schemeClr val="bg1"/>
                </a:solidFill>
                <a:latin typeface="Microsoft YaHei" panose="020B0503020204020204" pitchFamily="34" charset="-122"/>
                <a:ea typeface="Microsoft YaHei" panose="020B0503020204020204" pitchFamily="34" charset="-122"/>
              </a:rPr>
              <a:t>在你我的共同努力之下。</a:t>
            </a:r>
          </a:p>
          <a:p>
            <a:endParaRPr lang="zh-CN" altLang="en-US"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正因如此，</a:t>
            </a:r>
          </a:p>
          <a:p>
            <a:r>
              <a:rPr lang="zh-CN" altLang="en-US" sz="1600" dirty="0">
                <a:solidFill>
                  <a:schemeClr val="bg1"/>
                </a:solidFill>
                <a:latin typeface="Microsoft YaHei" panose="020B0503020204020204" pitchFamily="34" charset="-122"/>
                <a:ea typeface="Microsoft YaHei" panose="020B0503020204020204" pitchFamily="34" charset="-122"/>
              </a:rPr>
              <a:t>我们在千岛湖，长三角最重要的水源地之一，</a:t>
            </a:r>
          </a:p>
          <a:p>
            <a:r>
              <a:rPr lang="zh-CN" altLang="en-US" sz="1600" dirty="0">
                <a:solidFill>
                  <a:schemeClr val="bg1"/>
                </a:solidFill>
                <a:latin typeface="Microsoft YaHei" panose="020B0503020204020204" pitchFamily="34" charset="-122"/>
                <a:ea typeface="Microsoft YaHei" panose="020B0503020204020204" pitchFamily="34" charset="-122"/>
              </a:rPr>
              <a:t>使用可持续的方式投资自然、保护水源</a:t>
            </a:r>
            <a:r>
              <a:rPr lang="en-US" altLang="zh-CN" sz="1600" dirty="0">
                <a:solidFill>
                  <a:schemeClr val="bg1"/>
                </a:solidFill>
                <a:latin typeface="Microsoft YaHei" panose="020B0503020204020204" pitchFamily="34" charset="-122"/>
                <a:ea typeface="Microsoft YaHei" panose="020B0503020204020204" pitchFamily="34" charset="-122"/>
              </a:rPr>
              <a:t>——</a:t>
            </a:r>
          </a:p>
          <a:p>
            <a:r>
              <a:rPr lang="zh-CN" altLang="en-US" sz="1600" dirty="0">
                <a:solidFill>
                  <a:schemeClr val="bg1"/>
                </a:solidFill>
                <a:latin typeface="Microsoft YaHei" panose="020B0503020204020204" pitchFamily="34" charset="-122"/>
                <a:ea typeface="Microsoft YaHei" panose="020B0503020204020204" pitchFamily="34" charset="-122"/>
              </a:rPr>
              <a:t>探索创新的模式，融合多方资源，</a:t>
            </a:r>
          </a:p>
          <a:p>
            <a:r>
              <a:rPr lang="zh-CN" altLang="en-US" sz="1600" dirty="0">
                <a:solidFill>
                  <a:schemeClr val="bg1"/>
                </a:solidFill>
                <a:latin typeface="Microsoft YaHei" panose="020B0503020204020204" pitchFamily="34" charset="-122"/>
                <a:ea typeface="Microsoft YaHei" panose="020B0503020204020204" pitchFamily="34" charset="-122"/>
              </a:rPr>
              <a:t>打造严谨专业的保护方案，搭建领先的数字化平台，探索生态友好产业的发展，</a:t>
            </a:r>
          </a:p>
          <a:p>
            <a:r>
              <a:rPr lang="zh-CN" altLang="en-US" sz="1600" dirty="0">
                <a:solidFill>
                  <a:schemeClr val="bg1"/>
                </a:solidFill>
                <a:latin typeface="Microsoft YaHei" panose="020B0503020204020204" pitchFamily="34" charset="-122"/>
                <a:ea typeface="Microsoft YaHei" panose="020B0503020204020204" pitchFamily="34" charset="-122"/>
              </a:rPr>
              <a:t>提供有趣有料的自然教育，邀你一同感受水、了解水、保护水；</a:t>
            </a:r>
          </a:p>
          <a:p>
            <a:r>
              <a:rPr lang="zh-CN" altLang="en-US" sz="1600" dirty="0">
                <a:solidFill>
                  <a:schemeClr val="bg1"/>
                </a:solidFill>
                <a:latin typeface="Microsoft YaHei" panose="020B0503020204020204" pitchFamily="34" charset="-122"/>
                <a:ea typeface="Microsoft YaHei" panose="020B0503020204020204" pitchFamily="34" charset="-122"/>
              </a:rPr>
              <a:t>用我们共同的方式，</a:t>
            </a:r>
          </a:p>
          <a:p>
            <a:r>
              <a:rPr lang="zh-CN" altLang="en-US" sz="1600" dirty="0">
                <a:solidFill>
                  <a:schemeClr val="bg1"/>
                </a:solidFill>
                <a:latin typeface="Microsoft YaHei" panose="020B0503020204020204" pitchFamily="34" charset="-122"/>
                <a:ea typeface="Microsoft YaHei" panose="020B0503020204020204" pitchFamily="34" charset="-122"/>
              </a:rPr>
              <a:t>保护水源，传承未来。</a:t>
            </a:r>
          </a:p>
          <a:p>
            <a:endParaRPr lang="zh-CN" altLang="en-US"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千岛湖水基金，</a:t>
            </a:r>
          </a:p>
          <a:p>
            <a:r>
              <a:rPr lang="zh-CN" altLang="en-US" sz="1600" dirty="0">
                <a:solidFill>
                  <a:schemeClr val="bg1"/>
                </a:solidFill>
                <a:latin typeface="Microsoft YaHei" panose="020B0503020204020204" pitchFamily="34" charset="-122"/>
                <a:ea typeface="Microsoft YaHei" panose="020B0503020204020204" pitchFamily="34" charset="-122"/>
              </a:rPr>
              <a:t>投资自然，将杯中一点甜传承几代人。</a:t>
            </a:r>
            <a:endParaRPr lang="en-GB" sz="16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9309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F309D074-3002-47D6-B6EB-F7F38EA0FE92}"/>
              </a:ext>
            </a:extLst>
          </p:cNvPr>
          <p:cNvSpPr/>
          <p:nvPr/>
        </p:nvSpPr>
        <p:spPr>
          <a:xfrm>
            <a:off x="6238176" y="4126195"/>
            <a:ext cx="2379521" cy="70690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8" name="矩形 37">
            <a:extLst>
              <a:ext uri="{FF2B5EF4-FFF2-40B4-BE49-F238E27FC236}">
                <a16:creationId xmlns:a16="http://schemas.microsoft.com/office/drawing/2014/main" id="{F39C669F-BB7A-4244-B744-D203845D0289}"/>
              </a:ext>
            </a:extLst>
          </p:cNvPr>
          <p:cNvSpPr/>
          <p:nvPr/>
        </p:nvSpPr>
        <p:spPr>
          <a:xfrm>
            <a:off x="8270240" y="4840346"/>
            <a:ext cx="3845559" cy="74379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矩形 33">
            <a:extLst>
              <a:ext uri="{FF2B5EF4-FFF2-40B4-BE49-F238E27FC236}">
                <a16:creationId xmlns:a16="http://schemas.microsoft.com/office/drawing/2014/main" id="{9E856256-2624-4FE1-A4EE-9B14CA3AC766}"/>
              </a:ext>
            </a:extLst>
          </p:cNvPr>
          <p:cNvSpPr/>
          <p:nvPr/>
        </p:nvSpPr>
        <p:spPr>
          <a:xfrm>
            <a:off x="3493009" y="4502682"/>
            <a:ext cx="2742942" cy="1254394"/>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灯片编号占位符 2">
            <a:extLst>
              <a:ext uri="{FF2B5EF4-FFF2-40B4-BE49-F238E27FC236}">
                <a16:creationId xmlns:a16="http://schemas.microsoft.com/office/drawing/2014/main" id="{D492F89A-BEEE-48E9-91C0-BD120390D8C6}"/>
              </a:ext>
            </a:extLst>
          </p:cNvPr>
          <p:cNvSpPr>
            <a:spLocks noGrp="1"/>
          </p:cNvSpPr>
          <p:nvPr>
            <p:ph type="sldNum" sz="quarter" idx="14"/>
          </p:nvPr>
        </p:nvSpPr>
        <p:spPr/>
        <p:txBody>
          <a:bodyPr/>
          <a:lstStyle/>
          <a:p>
            <a:fld id="{E6049C3D-CCF1-41B9-A681-D61E0CAE4A17}" type="slidenum">
              <a:rPr lang="en-US" altLang="zh-CN" smtClean="0"/>
              <a:pPr/>
              <a:t>60</a:t>
            </a:fld>
            <a:endParaRPr lang="en-US" dirty="0"/>
          </a:p>
        </p:txBody>
      </p:sp>
      <p:sp>
        <p:nvSpPr>
          <p:cNvPr id="4" name="文本占位符 3">
            <a:extLst>
              <a:ext uri="{FF2B5EF4-FFF2-40B4-BE49-F238E27FC236}">
                <a16:creationId xmlns:a16="http://schemas.microsoft.com/office/drawing/2014/main" id="{0F9E9DFA-9E73-467B-8E15-CEE1FF92A9C5}"/>
              </a:ext>
            </a:extLst>
          </p:cNvPr>
          <p:cNvSpPr>
            <a:spLocks noGrp="1"/>
          </p:cNvSpPr>
          <p:nvPr>
            <p:ph type="body" sz="quarter" idx="15"/>
          </p:nvPr>
        </p:nvSpPr>
        <p:spPr/>
        <p:txBody>
          <a:bodyPr/>
          <a:lstStyle/>
          <a:p>
            <a:endParaRPr lang="ca-ES"/>
          </a:p>
        </p:txBody>
      </p:sp>
      <p:sp>
        <p:nvSpPr>
          <p:cNvPr id="9" name="文本框 8">
            <a:extLst>
              <a:ext uri="{FF2B5EF4-FFF2-40B4-BE49-F238E27FC236}">
                <a16:creationId xmlns:a16="http://schemas.microsoft.com/office/drawing/2014/main" id="{C38E669C-780C-486A-BA6F-0EEED65B5064}"/>
              </a:ext>
            </a:extLst>
          </p:cNvPr>
          <p:cNvSpPr txBox="1"/>
          <p:nvPr/>
        </p:nvSpPr>
        <p:spPr>
          <a:xfrm>
            <a:off x="2963051" y="957858"/>
            <a:ext cx="6641562" cy="646331"/>
          </a:xfrm>
          <a:prstGeom prst="rect">
            <a:avLst/>
          </a:prstGeom>
          <a:noFill/>
        </p:spPr>
        <p:txBody>
          <a:bodyPr wrap="none" rtlCol="0">
            <a:spAutoFit/>
          </a:bodyPr>
          <a:lstStyle/>
          <a:p>
            <a:pPr>
              <a:buClr>
                <a:srgbClr val="2D97C8"/>
              </a:buClr>
            </a:pPr>
            <a:r>
              <a:rPr lang="en-US" altLang="zh-CN" sz="3600" b="1" dirty="0">
                <a:solidFill>
                  <a:srgbClr val="2D97C8"/>
                </a:solidFill>
                <a:latin typeface="+mn-ea"/>
                <a:cs typeface="Heiti SC Light" charset="-122"/>
              </a:rPr>
              <a:t>  </a:t>
            </a:r>
            <a:r>
              <a:rPr lang="zh-CN" altLang="en-US" sz="3600" b="1" dirty="0">
                <a:solidFill>
                  <a:srgbClr val="2D97C8"/>
                </a:solidFill>
                <a:latin typeface="+mn-ea"/>
                <a:cs typeface="Heiti SC Light" charset="-122"/>
              </a:rPr>
              <a:t>发 现 千 岛，回 归 美 好 生 活</a:t>
            </a:r>
            <a:endParaRPr lang="ca-ES" sz="3600" b="1" dirty="0">
              <a:solidFill>
                <a:srgbClr val="2D97C8"/>
              </a:solidFill>
              <a:latin typeface="+mn-ea"/>
              <a:cs typeface="Heiti SC Light" charset="-122"/>
            </a:endParaRPr>
          </a:p>
        </p:txBody>
      </p:sp>
      <p:sp>
        <p:nvSpPr>
          <p:cNvPr id="24" name="文本框 23">
            <a:extLst>
              <a:ext uri="{FF2B5EF4-FFF2-40B4-BE49-F238E27FC236}">
                <a16:creationId xmlns:a16="http://schemas.microsoft.com/office/drawing/2014/main" id="{B6653859-CB5D-4FA8-A74A-6171E7CFD2A6}"/>
              </a:ext>
            </a:extLst>
          </p:cNvPr>
          <p:cNvSpPr txBox="1"/>
          <p:nvPr/>
        </p:nvSpPr>
        <p:spPr>
          <a:xfrm>
            <a:off x="3072277" y="1866968"/>
            <a:ext cx="6423111" cy="1023742"/>
          </a:xfrm>
          <a:prstGeom prst="rect">
            <a:avLst/>
          </a:prstGeom>
          <a:noFill/>
        </p:spPr>
        <p:txBody>
          <a:bodyPr wrap="square" rtlCol="0">
            <a:spAutoFit/>
          </a:bodyPr>
          <a:lstStyle/>
          <a:p>
            <a:pPr algn="ctr">
              <a:lnSpc>
                <a:spcPct val="150000"/>
              </a:lnSpc>
              <a:buClr>
                <a:srgbClr val="2D97C8"/>
              </a:buClr>
            </a:pPr>
            <a:r>
              <a:rPr lang="zh-CN" altLang="en-US" sz="1400" dirty="0">
                <a:latin typeface="+mn-ea"/>
                <a:cs typeface="Heiti SC Light" charset="-122"/>
              </a:rPr>
              <a:t>千岛湖有什么？有哪些美是我还没发现的？我带你去发现；</a:t>
            </a:r>
            <a:endParaRPr lang="en-US" altLang="zh-CN" sz="1400" dirty="0">
              <a:latin typeface="+mn-ea"/>
              <a:cs typeface="Heiti SC Light" charset="-122"/>
            </a:endParaRPr>
          </a:p>
          <a:p>
            <a:pPr algn="ctr">
              <a:lnSpc>
                <a:spcPct val="150000"/>
              </a:lnSpc>
              <a:buClr>
                <a:srgbClr val="2D97C8"/>
              </a:buClr>
            </a:pPr>
            <a:r>
              <a:rPr lang="zh-CN" altLang="en-US" sz="1400" dirty="0">
                <a:latin typeface="+mn-ea"/>
                <a:cs typeface="Heiti SC Light" charset="-122"/>
              </a:rPr>
              <a:t>怎么发现？我告诉你有什么方式；</a:t>
            </a:r>
            <a:endParaRPr lang="en-US" altLang="zh-CN" sz="1400" dirty="0">
              <a:latin typeface="+mn-ea"/>
              <a:cs typeface="Heiti SC Light" charset="-122"/>
            </a:endParaRPr>
          </a:p>
          <a:p>
            <a:pPr algn="ctr">
              <a:lnSpc>
                <a:spcPct val="150000"/>
              </a:lnSpc>
              <a:buClr>
                <a:srgbClr val="2D97C8"/>
              </a:buClr>
            </a:pPr>
            <a:r>
              <a:rPr lang="zh-CN" altLang="en-US" sz="1400" dirty="0">
                <a:latin typeface="+mn-ea"/>
                <a:cs typeface="Heiti SC Light" charset="-122"/>
              </a:rPr>
              <a:t>美好生活是怎样的？我和你一起体验。</a:t>
            </a:r>
            <a:endParaRPr lang="en-US" altLang="zh-CN" sz="1400" dirty="0">
              <a:latin typeface="+mn-ea"/>
              <a:cs typeface="Heiti SC Light" charset="-122"/>
            </a:endParaRPr>
          </a:p>
        </p:txBody>
      </p:sp>
      <p:sp>
        <p:nvSpPr>
          <p:cNvPr id="54" name="文本框 53">
            <a:extLst>
              <a:ext uri="{FF2B5EF4-FFF2-40B4-BE49-F238E27FC236}">
                <a16:creationId xmlns:a16="http://schemas.microsoft.com/office/drawing/2014/main" id="{CC0E4B19-F4C9-4D79-B52C-30315D3FA695}"/>
              </a:ext>
            </a:extLst>
          </p:cNvPr>
          <p:cNvSpPr txBox="1"/>
          <p:nvPr/>
        </p:nvSpPr>
        <p:spPr>
          <a:xfrm>
            <a:off x="3493009" y="4487679"/>
            <a:ext cx="2778325"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千岛端午夏日祭（端午节）</a:t>
            </a:r>
          </a:p>
        </p:txBody>
      </p:sp>
      <p:sp>
        <p:nvSpPr>
          <p:cNvPr id="56" name="文本框 55">
            <a:extLst>
              <a:ext uri="{FF2B5EF4-FFF2-40B4-BE49-F238E27FC236}">
                <a16:creationId xmlns:a16="http://schemas.microsoft.com/office/drawing/2014/main" id="{7F0A4B0E-BAEF-46FA-99C3-8B10E483EF57}"/>
              </a:ext>
            </a:extLst>
          </p:cNvPr>
          <p:cNvSpPr txBox="1"/>
          <p:nvPr/>
        </p:nvSpPr>
        <p:spPr>
          <a:xfrm>
            <a:off x="8232039" y="4846891"/>
            <a:ext cx="4009431" cy="338554"/>
          </a:xfrm>
          <a:prstGeom prst="rect">
            <a:avLst/>
          </a:prstGeom>
          <a:noFill/>
        </p:spPr>
        <p:txBody>
          <a:bodyPr wrap="squar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年度总结：水足迹，我今年走了多”远”</a:t>
            </a:r>
          </a:p>
        </p:txBody>
      </p:sp>
      <p:sp>
        <p:nvSpPr>
          <p:cNvPr id="48" name="文本框 47">
            <a:extLst>
              <a:ext uri="{FF2B5EF4-FFF2-40B4-BE49-F238E27FC236}">
                <a16:creationId xmlns:a16="http://schemas.microsoft.com/office/drawing/2014/main" id="{34E50B7B-7C05-42B0-BD01-11C62EA7BBCC}"/>
              </a:ext>
            </a:extLst>
          </p:cNvPr>
          <p:cNvSpPr txBox="1"/>
          <p:nvPr/>
        </p:nvSpPr>
        <p:spPr>
          <a:xfrm>
            <a:off x="3493009" y="4797405"/>
            <a:ext cx="2983509"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寻找千岛岛主（暑假实地游）</a:t>
            </a:r>
            <a:endParaRPr lang="ca-ES" sz="1600" b="1" dirty="0">
              <a:solidFill>
                <a:schemeClr val="tx1">
                  <a:lumMod val="65000"/>
                  <a:lumOff val="35000"/>
                </a:schemeClr>
              </a:solidFill>
              <a:latin typeface="+mn-ea"/>
              <a:cs typeface="Heiti SC Light" charset="-122"/>
            </a:endParaRPr>
          </a:p>
        </p:txBody>
      </p:sp>
      <p:sp>
        <p:nvSpPr>
          <p:cNvPr id="50" name="文本框 49">
            <a:extLst>
              <a:ext uri="{FF2B5EF4-FFF2-40B4-BE49-F238E27FC236}">
                <a16:creationId xmlns:a16="http://schemas.microsoft.com/office/drawing/2014/main" id="{39CF8E52-A3D7-48A3-96B2-243F161F7C7F}"/>
              </a:ext>
            </a:extLst>
          </p:cNvPr>
          <p:cNvSpPr txBox="1"/>
          <p:nvPr/>
        </p:nvSpPr>
        <p:spPr>
          <a:xfrm>
            <a:off x="3505507" y="5107131"/>
            <a:ext cx="2367956"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水邻居：冰镇西瓜大赛</a:t>
            </a:r>
            <a:endParaRPr lang="ca-ES" sz="1600" b="1" dirty="0">
              <a:solidFill>
                <a:schemeClr val="tx1">
                  <a:lumMod val="65000"/>
                  <a:lumOff val="35000"/>
                </a:schemeClr>
              </a:solidFill>
              <a:latin typeface="+mn-ea"/>
              <a:cs typeface="Heiti SC Light" charset="-122"/>
            </a:endParaRPr>
          </a:p>
        </p:txBody>
      </p:sp>
      <p:sp>
        <p:nvSpPr>
          <p:cNvPr id="60" name="文本框 59">
            <a:extLst>
              <a:ext uri="{FF2B5EF4-FFF2-40B4-BE49-F238E27FC236}">
                <a16:creationId xmlns:a16="http://schemas.microsoft.com/office/drawing/2014/main" id="{CB1710E4-8F0A-4B7A-8337-2729BF0EB745}"/>
              </a:ext>
            </a:extLst>
          </p:cNvPr>
          <p:cNvSpPr txBox="1"/>
          <p:nvPr/>
        </p:nvSpPr>
        <p:spPr>
          <a:xfrm>
            <a:off x="6249741" y="4512682"/>
            <a:ext cx="2367956"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水邻居：水稻收割体验</a:t>
            </a:r>
          </a:p>
        </p:txBody>
      </p:sp>
      <p:sp>
        <p:nvSpPr>
          <p:cNvPr id="61" name="矩形 60">
            <a:extLst>
              <a:ext uri="{FF2B5EF4-FFF2-40B4-BE49-F238E27FC236}">
                <a16:creationId xmlns:a16="http://schemas.microsoft.com/office/drawing/2014/main" id="{3A47C950-3CB2-4ECE-9821-84326538B333}"/>
              </a:ext>
            </a:extLst>
          </p:cNvPr>
          <p:cNvSpPr/>
          <p:nvPr/>
        </p:nvSpPr>
        <p:spPr>
          <a:xfrm>
            <a:off x="6190002" y="4829577"/>
            <a:ext cx="558166" cy="369332"/>
          </a:xfrm>
          <a:prstGeom prst="rect">
            <a:avLst/>
          </a:prstGeom>
        </p:spPr>
        <p:txBody>
          <a:bodyPr wrap="none">
            <a:spAutoFit/>
          </a:bodyPr>
          <a:lstStyle/>
          <a:p>
            <a:pPr algn="ctr"/>
            <a:r>
              <a:rPr lang="en-US" altLang="zh-CN" b="1" dirty="0">
                <a:solidFill>
                  <a:schemeClr val="accent3">
                    <a:lumMod val="75000"/>
                  </a:schemeClr>
                </a:solidFill>
                <a:latin typeface="+mn-ea"/>
              </a:rPr>
              <a:t>9</a:t>
            </a:r>
            <a:r>
              <a:rPr lang="zh-CN" altLang="en-US" b="1" dirty="0">
                <a:solidFill>
                  <a:schemeClr val="accent3">
                    <a:lumMod val="75000"/>
                  </a:schemeClr>
                </a:solidFill>
                <a:latin typeface="+mn-ea"/>
              </a:rPr>
              <a:t>月</a:t>
            </a:r>
          </a:p>
        </p:txBody>
      </p:sp>
      <p:sp>
        <p:nvSpPr>
          <p:cNvPr id="62" name="矩形 61">
            <a:extLst>
              <a:ext uri="{FF2B5EF4-FFF2-40B4-BE49-F238E27FC236}">
                <a16:creationId xmlns:a16="http://schemas.microsoft.com/office/drawing/2014/main" id="{F3C33566-C8AD-41CE-9B44-C2F92247837C}"/>
              </a:ext>
            </a:extLst>
          </p:cNvPr>
          <p:cNvSpPr/>
          <p:nvPr/>
        </p:nvSpPr>
        <p:spPr>
          <a:xfrm>
            <a:off x="8579107" y="4460245"/>
            <a:ext cx="700834" cy="369332"/>
          </a:xfrm>
          <a:prstGeom prst="rect">
            <a:avLst/>
          </a:prstGeom>
        </p:spPr>
        <p:txBody>
          <a:bodyPr wrap="none">
            <a:spAutoFit/>
          </a:bodyPr>
          <a:lstStyle/>
          <a:p>
            <a:pPr algn="ctr"/>
            <a:r>
              <a:rPr lang="en-US" altLang="zh-CN" b="1" dirty="0">
                <a:solidFill>
                  <a:schemeClr val="accent3">
                    <a:lumMod val="75000"/>
                  </a:schemeClr>
                </a:solidFill>
                <a:latin typeface="+mn-ea"/>
              </a:rPr>
              <a:t>12</a:t>
            </a:r>
            <a:r>
              <a:rPr lang="zh-CN" altLang="en-US" b="1" dirty="0">
                <a:solidFill>
                  <a:schemeClr val="accent3">
                    <a:lumMod val="75000"/>
                  </a:schemeClr>
                </a:solidFill>
                <a:latin typeface="+mn-ea"/>
              </a:rPr>
              <a:t>月</a:t>
            </a:r>
          </a:p>
        </p:txBody>
      </p:sp>
      <p:sp>
        <p:nvSpPr>
          <p:cNvPr id="63" name="文本框 62">
            <a:extLst>
              <a:ext uri="{FF2B5EF4-FFF2-40B4-BE49-F238E27FC236}">
                <a16:creationId xmlns:a16="http://schemas.microsoft.com/office/drawing/2014/main" id="{6CD430D3-902C-45F2-979D-E2F4E0CD002F}"/>
              </a:ext>
            </a:extLst>
          </p:cNvPr>
          <p:cNvSpPr txBox="1"/>
          <p:nvPr/>
        </p:nvSpPr>
        <p:spPr>
          <a:xfrm>
            <a:off x="8232039" y="5154759"/>
            <a:ext cx="3194785"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寻找千岛岛主（年度</a:t>
            </a:r>
            <a:r>
              <a:rPr lang="en-US" altLang="zh-CN" sz="1600" b="1" dirty="0">
                <a:solidFill>
                  <a:schemeClr val="tx1">
                    <a:lumMod val="65000"/>
                    <a:lumOff val="35000"/>
                  </a:schemeClr>
                </a:solidFill>
                <a:latin typeface="+mn-ea"/>
                <a:cs typeface="Heiti SC Light" charset="-122"/>
              </a:rPr>
              <a:t>KOL</a:t>
            </a:r>
            <a:r>
              <a:rPr lang="zh-CN" altLang="en-US" sz="1600" b="1" dirty="0">
                <a:solidFill>
                  <a:schemeClr val="tx1">
                    <a:lumMod val="65000"/>
                    <a:lumOff val="35000"/>
                  </a:schemeClr>
                </a:solidFill>
                <a:latin typeface="+mn-ea"/>
                <a:cs typeface="Heiti SC Light" charset="-122"/>
              </a:rPr>
              <a:t>评选）</a:t>
            </a:r>
          </a:p>
        </p:txBody>
      </p:sp>
      <p:sp>
        <p:nvSpPr>
          <p:cNvPr id="49" name="矩形 48">
            <a:extLst>
              <a:ext uri="{FF2B5EF4-FFF2-40B4-BE49-F238E27FC236}">
                <a16:creationId xmlns:a16="http://schemas.microsoft.com/office/drawing/2014/main" id="{4D4CFACF-7A0B-457A-9085-5F579BBAC4F9}"/>
              </a:ext>
            </a:extLst>
          </p:cNvPr>
          <p:cNvSpPr/>
          <p:nvPr/>
        </p:nvSpPr>
        <p:spPr>
          <a:xfrm>
            <a:off x="750999" y="4150349"/>
            <a:ext cx="2742943" cy="10350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9" name="文本框 58">
            <a:extLst>
              <a:ext uri="{FF2B5EF4-FFF2-40B4-BE49-F238E27FC236}">
                <a16:creationId xmlns:a16="http://schemas.microsoft.com/office/drawing/2014/main" id="{9F443E81-1DD0-4CD0-A7C5-CB6168803FE5}"/>
              </a:ext>
            </a:extLst>
          </p:cNvPr>
          <p:cNvSpPr txBox="1"/>
          <p:nvPr/>
        </p:nvSpPr>
        <p:spPr>
          <a:xfrm>
            <a:off x="788379" y="4170390"/>
            <a:ext cx="2778325"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水邻居：第一抹春茶的绿色</a:t>
            </a:r>
            <a:endParaRPr lang="ca-ES" sz="1600" b="1" dirty="0">
              <a:solidFill>
                <a:schemeClr val="tx1">
                  <a:lumMod val="65000"/>
                  <a:lumOff val="35000"/>
                </a:schemeClr>
              </a:solidFill>
              <a:latin typeface="+mn-ea"/>
              <a:cs typeface="Heiti SC Light" charset="-122"/>
            </a:endParaRPr>
          </a:p>
        </p:txBody>
      </p:sp>
      <p:sp>
        <p:nvSpPr>
          <p:cNvPr id="64" name="矩形 63">
            <a:extLst>
              <a:ext uri="{FF2B5EF4-FFF2-40B4-BE49-F238E27FC236}">
                <a16:creationId xmlns:a16="http://schemas.microsoft.com/office/drawing/2014/main" id="{CEFD3478-72BC-433F-BBAB-9888B36564E2}"/>
              </a:ext>
            </a:extLst>
          </p:cNvPr>
          <p:cNvSpPr/>
          <p:nvPr/>
        </p:nvSpPr>
        <p:spPr>
          <a:xfrm>
            <a:off x="192833" y="4795820"/>
            <a:ext cx="558166" cy="369332"/>
          </a:xfrm>
          <a:prstGeom prst="rect">
            <a:avLst/>
          </a:prstGeom>
        </p:spPr>
        <p:txBody>
          <a:bodyPr wrap="none">
            <a:spAutoFit/>
          </a:bodyPr>
          <a:lstStyle/>
          <a:p>
            <a:pPr algn="ctr"/>
            <a:r>
              <a:rPr lang="en-US" altLang="zh-CN" b="1" dirty="0">
                <a:solidFill>
                  <a:schemeClr val="accent3">
                    <a:lumMod val="75000"/>
                  </a:schemeClr>
                </a:solidFill>
                <a:latin typeface="+mn-ea"/>
              </a:rPr>
              <a:t>3</a:t>
            </a:r>
            <a:r>
              <a:rPr lang="zh-CN" altLang="en-US" b="1" dirty="0">
                <a:solidFill>
                  <a:schemeClr val="accent3">
                    <a:lumMod val="75000"/>
                  </a:schemeClr>
                </a:solidFill>
                <a:latin typeface="+mn-ea"/>
              </a:rPr>
              <a:t>月</a:t>
            </a:r>
          </a:p>
        </p:txBody>
      </p:sp>
      <p:sp>
        <p:nvSpPr>
          <p:cNvPr id="65" name="文本框 64">
            <a:extLst>
              <a:ext uri="{FF2B5EF4-FFF2-40B4-BE49-F238E27FC236}">
                <a16:creationId xmlns:a16="http://schemas.microsoft.com/office/drawing/2014/main" id="{4D9AA517-79B5-4BD4-A0FC-71981E316444}"/>
              </a:ext>
            </a:extLst>
          </p:cNvPr>
          <p:cNvSpPr txBox="1"/>
          <p:nvPr/>
        </p:nvSpPr>
        <p:spPr>
          <a:xfrm>
            <a:off x="788379" y="4824337"/>
            <a:ext cx="2573140"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极客水健康（世界水日）</a:t>
            </a:r>
            <a:endParaRPr lang="ca-ES" sz="1600" b="1" dirty="0">
              <a:solidFill>
                <a:schemeClr val="tx1">
                  <a:lumMod val="65000"/>
                  <a:lumOff val="35000"/>
                </a:schemeClr>
              </a:solidFill>
              <a:latin typeface="+mn-ea"/>
              <a:cs typeface="Heiti SC Light" charset="-122"/>
            </a:endParaRPr>
          </a:p>
        </p:txBody>
      </p:sp>
      <p:cxnSp>
        <p:nvCxnSpPr>
          <p:cNvPr id="58" name="直接连接符 57">
            <a:extLst>
              <a:ext uri="{FF2B5EF4-FFF2-40B4-BE49-F238E27FC236}">
                <a16:creationId xmlns:a16="http://schemas.microsoft.com/office/drawing/2014/main" id="{72CB8CEB-4F6F-42C8-A39B-52340E6ECDC8}"/>
              </a:ext>
            </a:extLst>
          </p:cNvPr>
          <p:cNvCxnSpPr>
            <a:cxnSpLocks/>
          </p:cNvCxnSpPr>
          <p:nvPr/>
        </p:nvCxnSpPr>
        <p:spPr>
          <a:xfrm>
            <a:off x="491442" y="4829577"/>
            <a:ext cx="11624358" cy="21659"/>
          </a:xfrm>
          <a:prstGeom prst="line">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7" name="文本框 66">
            <a:extLst>
              <a:ext uri="{FF2B5EF4-FFF2-40B4-BE49-F238E27FC236}">
                <a16:creationId xmlns:a16="http://schemas.microsoft.com/office/drawing/2014/main" id="{A3716F83-0A1F-4F66-B732-0C87D3BCF8D1}"/>
              </a:ext>
            </a:extLst>
          </p:cNvPr>
          <p:cNvSpPr txBox="1"/>
          <p:nvPr/>
        </p:nvSpPr>
        <p:spPr>
          <a:xfrm>
            <a:off x="788379" y="4480783"/>
            <a:ext cx="2778325"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寻找千岛岛主（线上征集）</a:t>
            </a:r>
            <a:endParaRPr lang="ca-ES" sz="1600" b="1" dirty="0">
              <a:solidFill>
                <a:schemeClr val="tx1">
                  <a:lumMod val="65000"/>
                  <a:lumOff val="35000"/>
                </a:schemeClr>
              </a:solidFill>
              <a:latin typeface="+mn-ea"/>
              <a:cs typeface="Heiti SC Light" charset="-122"/>
            </a:endParaRPr>
          </a:p>
        </p:txBody>
      </p:sp>
      <p:sp>
        <p:nvSpPr>
          <p:cNvPr id="47" name="矩形 46">
            <a:extLst>
              <a:ext uri="{FF2B5EF4-FFF2-40B4-BE49-F238E27FC236}">
                <a16:creationId xmlns:a16="http://schemas.microsoft.com/office/drawing/2014/main" id="{039F1D3E-304B-44F1-BB5C-2A7E3EC595D4}"/>
              </a:ext>
            </a:extLst>
          </p:cNvPr>
          <p:cNvSpPr/>
          <p:nvPr/>
        </p:nvSpPr>
        <p:spPr>
          <a:xfrm>
            <a:off x="3474416" y="4153470"/>
            <a:ext cx="558166" cy="369332"/>
          </a:xfrm>
          <a:prstGeom prst="rect">
            <a:avLst/>
          </a:prstGeom>
        </p:spPr>
        <p:txBody>
          <a:bodyPr wrap="none">
            <a:spAutoFit/>
          </a:bodyPr>
          <a:lstStyle/>
          <a:p>
            <a:pPr algn="ctr"/>
            <a:r>
              <a:rPr lang="en-US" altLang="zh-CN" b="1" dirty="0">
                <a:solidFill>
                  <a:schemeClr val="accent3">
                    <a:lumMod val="75000"/>
                  </a:schemeClr>
                </a:solidFill>
                <a:latin typeface="+mn-ea"/>
              </a:rPr>
              <a:t>6</a:t>
            </a:r>
            <a:r>
              <a:rPr lang="zh-CN" altLang="en-US" b="1" dirty="0">
                <a:solidFill>
                  <a:schemeClr val="accent3">
                    <a:lumMod val="75000"/>
                  </a:schemeClr>
                </a:solidFill>
                <a:latin typeface="+mn-ea"/>
              </a:rPr>
              <a:t>月</a:t>
            </a:r>
          </a:p>
        </p:txBody>
      </p:sp>
      <p:sp>
        <p:nvSpPr>
          <p:cNvPr id="68" name="文本框 67">
            <a:extLst>
              <a:ext uri="{FF2B5EF4-FFF2-40B4-BE49-F238E27FC236}">
                <a16:creationId xmlns:a16="http://schemas.microsoft.com/office/drawing/2014/main" id="{4DF0F65F-BBEA-4DB4-B4DD-3ABCC5DA1445}"/>
              </a:ext>
            </a:extLst>
          </p:cNvPr>
          <p:cNvSpPr txBox="1"/>
          <p:nvPr/>
        </p:nvSpPr>
        <p:spPr>
          <a:xfrm>
            <a:off x="3505507" y="5416857"/>
            <a:ext cx="2778325"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和水写一首情诗（七夕节）</a:t>
            </a:r>
            <a:endParaRPr lang="ca-ES" sz="1600" b="1" dirty="0">
              <a:solidFill>
                <a:schemeClr val="tx1">
                  <a:lumMod val="65000"/>
                  <a:lumOff val="35000"/>
                </a:schemeClr>
              </a:solidFill>
              <a:latin typeface="+mn-ea"/>
              <a:cs typeface="Heiti SC Light" charset="-122"/>
            </a:endParaRPr>
          </a:p>
        </p:txBody>
      </p:sp>
      <p:sp>
        <p:nvSpPr>
          <p:cNvPr id="69" name="文本框 68">
            <a:extLst>
              <a:ext uri="{FF2B5EF4-FFF2-40B4-BE49-F238E27FC236}">
                <a16:creationId xmlns:a16="http://schemas.microsoft.com/office/drawing/2014/main" id="{E7783DFB-604F-4FEE-A98E-7D8E32845199}"/>
              </a:ext>
            </a:extLst>
          </p:cNvPr>
          <p:cNvSpPr txBox="1"/>
          <p:nvPr/>
        </p:nvSpPr>
        <p:spPr>
          <a:xfrm>
            <a:off x="6254687" y="4184248"/>
            <a:ext cx="2573140" cy="338554"/>
          </a:xfrm>
          <a:prstGeom prst="rect">
            <a:avLst/>
          </a:prstGeom>
          <a:noFill/>
        </p:spPr>
        <p:txBody>
          <a:bodyPr wrap="none" rtlCol="0">
            <a:spAutoFit/>
          </a:bodyPr>
          <a:lstStyle/>
          <a:p>
            <a:pPr>
              <a:buClr>
                <a:srgbClr val="2D97C8"/>
              </a:buClr>
            </a:pPr>
            <a:r>
              <a:rPr lang="en-US" altLang="zh-CN" sz="1600" b="1" dirty="0">
                <a:solidFill>
                  <a:schemeClr val="tx1">
                    <a:lumMod val="65000"/>
                    <a:lumOff val="35000"/>
                  </a:schemeClr>
                </a:solidFill>
                <a:latin typeface="+mn-ea"/>
                <a:cs typeface="Heiti SC Light" charset="-122"/>
              </a:rPr>
              <a:t>#</a:t>
            </a:r>
            <a:r>
              <a:rPr lang="zh-CN" altLang="en-US" sz="1600" b="1" dirty="0">
                <a:solidFill>
                  <a:schemeClr val="tx1">
                    <a:lumMod val="65000"/>
                    <a:lumOff val="35000"/>
                  </a:schemeClr>
                </a:solidFill>
                <a:latin typeface="+mn-ea"/>
                <a:cs typeface="Heiti SC Light" charset="-122"/>
              </a:rPr>
              <a:t>寻找千岛岛主（实地游）</a:t>
            </a:r>
            <a:endParaRPr lang="ca-ES" sz="1600" b="1" dirty="0">
              <a:solidFill>
                <a:schemeClr val="tx1">
                  <a:lumMod val="65000"/>
                  <a:lumOff val="35000"/>
                </a:schemeClr>
              </a:solidFill>
              <a:latin typeface="+mn-ea"/>
              <a:cs typeface="Heiti SC Light" charset="-122"/>
            </a:endParaRPr>
          </a:p>
        </p:txBody>
      </p:sp>
      <p:sp>
        <p:nvSpPr>
          <p:cNvPr id="5" name="文本框 4">
            <a:extLst>
              <a:ext uri="{FF2B5EF4-FFF2-40B4-BE49-F238E27FC236}">
                <a16:creationId xmlns:a16="http://schemas.microsoft.com/office/drawing/2014/main" id="{974A97D5-19E3-4A11-B2F4-F15F3CE98F16}"/>
              </a:ext>
            </a:extLst>
          </p:cNvPr>
          <p:cNvSpPr txBox="1"/>
          <p:nvPr/>
        </p:nvSpPr>
        <p:spPr>
          <a:xfrm>
            <a:off x="4579680" y="421170"/>
            <a:ext cx="3408305" cy="369332"/>
          </a:xfrm>
          <a:prstGeom prst="rect">
            <a:avLst/>
          </a:prstGeom>
          <a:noFill/>
        </p:spPr>
        <p:txBody>
          <a:bodyPr wrap="none" rtlCol="0">
            <a:spAutoFit/>
          </a:bodyPr>
          <a:lstStyle/>
          <a:p>
            <a:pPr>
              <a:buClr>
                <a:srgbClr val="2D97C8"/>
              </a:buClr>
            </a:pPr>
            <a:r>
              <a:rPr lang="zh-CN" altLang="en-US" b="1" dirty="0">
                <a:solidFill>
                  <a:srgbClr val="2D97C8"/>
                </a:solidFill>
                <a:latin typeface="+mn-ea"/>
                <a:cs typeface="Heiti SC Light" charset="-122"/>
              </a:rPr>
              <a:t>接下来一年，学院君希望带你</a:t>
            </a:r>
            <a:r>
              <a:rPr lang="en-US" altLang="zh-CN" b="1" dirty="0">
                <a:solidFill>
                  <a:srgbClr val="2D97C8"/>
                </a:solidFill>
                <a:latin typeface="+mn-ea"/>
                <a:cs typeface="Heiti SC Light" charset="-122"/>
              </a:rPr>
              <a:t>…</a:t>
            </a:r>
            <a:endParaRPr lang="ca-ES" b="1" dirty="0">
              <a:solidFill>
                <a:srgbClr val="2D97C8"/>
              </a:solidFill>
              <a:latin typeface="+mn-ea"/>
              <a:cs typeface="Heiti SC Light" charset="-122"/>
            </a:endParaRPr>
          </a:p>
        </p:txBody>
      </p:sp>
      <p:sp>
        <p:nvSpPr>
          <p:cNvPr id="6" name="等腰三角形 5">
            <a:extLst>
              <a:ext uri="{FF2B5EF4-FFF2-40B4-BE49-F238E27FC236}">
                <a16:creationId xmlns:a16="http://schemas.microsoft.com/office/drawing/2014/main" id="{D7340130-A435-461E-A773-4580A17656F1}"/>
              </a:ext>
            </a:extLst>
          </p:cNvPr>
          <p:cNvSpPr/>
          <p:nvPr/>
        </p:nvSpPr>
        <p:spPr>
          <a:xfrm flipV="1">
            <a:off x="4339327" y="3321568"/>
            <a:ext cx="3889010" cy="355155"/>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7" name="矩形 6">
            <a:extLst>
              <a:ext uri="{FF2B5EF4-FFF2-40B4-BE49-F238E27FC236}">
                <a16:creationId xmlns:a16="http://schemas.microsoft.com/office/drawing/2014/main" id="{4A3014E7-68A3-4E2E-972B-7DC2FE8C42C0}"/>
              </a:ext>
            </a:extLst>
          </p:cNvPr>
          <p:cNvSpPr/>
          <p:nvPr/>
        </p:nvSpPr>
        <p:spPr>
          <a:xfrm>
            <a:off x="3184497" y="1790299"/>
            <a:ext cx="6198670" cy="1213980"/>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17731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p:txBody>
          <a:bodyPr/>
          <a:lstStyle/>
          <a:p>
            <a:r>
              <a:rPr lang="en-US" altLang="zh-CN" dirty="0"/>
              <a:t># </a:t>
            </a:r>
            <a:r>
              <a:rPr lang="zh-CN" altLang="en-US" dirty="0"/>
              <a:t>寻找千岛岛主（全年活动）</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61</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grpSp>
        <p:nvGrpSpPr>
          <p:cNvPr id="30" name="组合 29">
            <a:extLst>
              <a:ext uri="{FF2B5EF4-FFF2-40B4-BE49-F238E27FC236}">
                <a16:creationId xmlns:a16="http://schemas.microsoft.com/office/drawing/2014/main" id="{2AE6081F-FFC9-4CC2-BA5E-FFBC503A6B74}"/>
              </a:ext>
            </a:extLst>
          </p:cNvPr>
          <p:cNvGrpSpPr/>
          <p:nvPr/>
        </p:nvGrpSpPr>
        <p:grpSpPr>
          <a:xfrm>
            <a:off x="3083442" y="987454"/>
            <a:ext cx="8484671" cy="1167218"/>
            <a:chOff x="3083442" y="987454"/>
            <a:chExt cx="8484671" cy="1167218"/>
          </a:xfrm>
        </p:grpSpPr>
        <p:sp>
          <p:nvSpPr>
            <p:cNvPr id="19" name="矩形 18">
              <a:extLst>
                <a:ext uri="{FF2B5EF4-FFF2-40B4-BE49-F238E27FC236}">
                  <a16:creationId xmlns:a16="http://schemas.microsoft.com/office/drawing/2014/main" id="{1E0068E8-6FB4-4744-9023-BAB91AF1ADDA}"/>
                </a:ext>
              </a:extLst>
            </p:cNvPr>
            <p:cNvSpPr/>
            <p:nvPr/>
          </p:nvSpPr>
          <p:spPr>
            <a:xfrm>
              <a:off x="3575407" y="1141803"/>
              <a:ext cx="7992706" cy="1012869"/>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9" name="矩形 8">
              <a:extLst>
                <a:ext uri="{FF2B5EF4-FFF2-40B4-BE49-F238E27FC236}">
                  <a16:creationId xmlns:a16="http://schemas.microsoft.com/office/drawing/2014/main" id="{8596F1B2-9A58-40A2-AEB2-56D24AF3A0D2}"/>
                </a:ext>
              </a:extLst>
            </p:cNvPr>
            <p:cNvSpPr/>
            <p:nvPr/>
          </p:nvSpPr>
          <p:spPr>
            <a:xfrm>
              <a:off x="3083442" y="987454"/>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为什么？</a:t>
              </a:r>
            </a:p>
          </p:txBody>
        </p:sp>
        <p:sp>
          <p:nvSpPr>
            <p:cNvPr id="13" name="文本框 12">
              <a:extLst>
                <a:ext uri="{FF2B5EF4-FFF2-40B4-BE49-F238E27FC236}">
                  <a16:creationId xmlns:a16="http://schemas.microsoft.com/office/drawing/2014/main" id="{E280A140-74CE-440B-8458-003A942D4794}"/>
                </a:ext>
              </a:extLst>
            </p:cNvPr>
            <p:cNvSpPr txBox="1"/>
            <p:nvPr/>
          </p:nvSpPr>
          <p:spPr>
            <a:xfrm>
              <a:off x="3673096" y="1307749"/>
              <a:ext cx="5679760" cy="738664"/>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通过</a:t>
              </a:r>
              <a:r>
                <a:rPr lang="zh-CN" altLang="en-US" sz="1400" b="1" dirty="0">
                  <a:latin typeface="+mn-ea"/>
                  <a:cs typeface="Heiti SC Light" charset="-122"/>
                </a:rPr>
                <a:t>参与门槛低</a:t>
              </a:r>
              <a:r>
                <a:rPr lang="zh-CN" altLang="en-US" sz="1400" dirty="0">
                  <a:latin typeface="+mn-ea"/>
                  <a:cs typeface="Heiti SC Light" charset="-122"/>
                </a:rPr>
                <a:t>、</a:t>
              </a:r>
              <a:r>
                <a:rPr lang="zh-CN" altLang="en-US" sz="1400" b="1" dirty="0">
                  <a:latin typeface="+mn-ea"/>
                  <a:cs typeface="Heiti SC Light" charset="-122"/>
                </a:rPr>
                <a:t>新奇</a:t>
              </a:r>
              <a:r>
                <a:rPr lang="zh-CN" altLang="en-US" sz="1400" dirty="0">
                  <a:latin typeface="+mn-ea"/>
                  <a:cs typeface="Heiti SC Light" charset="-122"/>
                </a:rPr>
                <a:t>的活动，吸引眼球</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为受众提供“</a:t>
              </a:r>
              <a:r>
                <a:rPr lang="zh-CN" altLang="en-US" sz="1400" b="1" dirty="0">
                  <a:latin typeface="+mn-ea"/>
                  <a:cs typeface="Heiti SC Light" charset="-122"/>
                </a:rPr>
                <a:t>社交货币</a:t>
              </a:r>
              <a:r>
                <a:rPr lang="zh-CN" altLang="en-US" sz="1400" dirty="0">
                  <a:latin typeface="+mn-ea"/>
                  <a:cs typeface="Heiti SC Light" charset="-122"/>
                </a:rPr>
                <a:t>”（我有一个岛），从而引发口碑传播</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可将短期了解逐渐</a:t>
              </a:r>
              <a:r>
                <a:rPr lang="zh-CN" altLang="en-US" sz="1400" b="1" dirty="0">
                  <a:latin typeface="+mn-ea"/>
                  <a:cs typeface="Heiti SC Light" charset="-122"/>
                </a:rPr>
                <a:t>转化</a:t>
              </a:r>
              <a:r>
                <a:rPr lang="zh-CN" altLang="en-US" sz="1400" dirty="0">
                  <a:latin typeface="+mn-ea"/>
                  <a:cs typeface="Heiti SC Light" charset="-122"/>
                </a:rPr>
                <a:t>为长期关注，为未来活动展开提供资源基础</a:t>
              </a:r>
              <a:endParaRPr lang="en-US" altLang="zh-CN" sz="1400" dirty="0">
                <a:latin typeface="+mn-ea"/>
                <a:cs typeface="Heiti SC Light" charset="-122"/>
              </a:endParaRPr>
            </a:p>
          </p:txBody>
        </p:sp>
      </p:grpSp>
      <p:sp>
        <p:nvSpPr>
          <p:cNvPr id="18" name="文本框 17">
            <a:extLst>
              <a:ext uri="{FF2B5EF4-FFF2-40B4-BE49-F238E27FC236}">
                <a16:creationId xmlns:a16="http://schemas.microsoft.com/office/drawing/2014/main" id="{208573BF-400E-4DCB-A93F-C541FBCEA1CC}"/>
              </a:ext>
            </a:extLst>
          </p:cNvPr>
          <p:cNvSpPr txBox="1"/>
          <p:nvPr/>
        </p:nvSpPr>
        <p:spPr>
          <a:xfrm>
            <a:off x="3497701" y="6119747"/>
            <a:ext cx="1377300" cy="276999"/>
          </a:xfrm>
          <a:prstGeom prst="rect">
            <a:avLst/>
          </a:prstGeom>
          <a:noFill/>
        </p:spPr>
        <p:txBody>
          <a:bodyPr wrap="none" rtlCol="0">
            <a:spAutoFit/>
          </a:bodyPr>
          <a:lstStyle/>
          <a:p>
            <a:pPr>
              <a:buClr>
                <a:srgbClr val="2D97C8"/>
              </a:buClr>
            </a:pPr>
            <a:r>
              <a:rPr lang="en-US" altLang="zh-CN" sz="1200" dirty="0">
                <a:latin typeface="+mn-ea"/>
                <a:cs typeface="Heiti SC Light" charset="-122"/>
              </a:rPr>
              <a:t>* </a:t>
            </a:r>
            <a:r>
              <a:rPr lang="zh-CN" altLang="en-US" sz="1200" dirty="0">
                <a:latin typeface="+mn-ea"/>
                <a:cs typeface="Heiti SC Light" charset="-122"/>
              </a:rPr>
              <a:t>需要政府的支持</a:t>
            </a:r>
            <a:endParaRPr lang="en-US" altLang="zh-CN" sz="1200" dirty="0">
              <a:latin typeface="+mn-ea"/>
              <a:cs typeface="Heiti SC Light" charset="-122"/>
            </a:endParaRPr>
          </a:p>
        </p:txBody>
      </p:sp>
      <p:grpSp>
        <p:nvGrpSpPr>
          <p:cNvPr id="29" name="组合 28">
            <a:extLst>
              <a:ext uri="{FF2B5EF4-FFF2-40B4-BE49-F238E27FC236}">
                <a16:creationId xmlns:a16="http://schemas.microsoft.com/office/drawing/2014/main" id="{1023E931-5A74-432F-A547-B3D038C92817}"/>
              </a:ext>
            </a:extLst>
          </p:cNvPr>
          <p:cNvGrpSpPr/>
          <p:nvPr/>
        </p:nvGrpSpPr>
        <p:grpSpPr>
          <a:xfrm>
            <a:off x="3083442" y="2250063"/>
            <a:ext cx="8484671" cy="1035811"/>
            <a:chOff x="3083442" y="2272491"/>
            <a:chExt cx="8484671" cy="1035811"/>
          </a:xfrm>
        </p:grpSpPr>
        <p:sp>
          <p:nvSpPr>
            <p:cNvPr id="22" name="矩形 21">
              <a:extLst>
                <a:ext uri="{FF2B5EF4-FFF2-40B4-BE49-F238E27FC236}">
                  <a16:creationId xmlns:a16="http://schemas.microsoft.com/office/drawing/2014/main" id="{E230C534-E6EC-4020-8DF8-B9C562CE9442}"/>
                </a:ext>
              </a:extLst>
            </p:cNvPr>
            <p:cNvSpPr/>
            <p:nvPr/>
          </p:nvSpPr>
          <p:spPr>
            <a:xfrm>
              <a:off x="3575407" y="2404243"/>
              <a:ext cx="7992706" cy="904059"/>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4" name="文本框 13">
              <a:extLst>
                <a:ext uri="{FF2B5EF4-FFF2-40B4-BE49-F238E27FC236}">
                  <a16:creationId xmlns:a16="http://schemas.microsoft.com/office/drawing/2014/main" id="{4B1FBE1C-2FB0-4BD4-8C66-E25F07853F31}"/>
                </a:ext>
              </a:extLst>
            </p:cNvPr>
            <p:cNvSpPr txBox="1"/>
            <p:nvPr/>
          </p:nvSpPr>
          <p:spPr>
            <a:xfrm>
              <a:off x="3676943" y="2569638"/>
              <a:ext cx="2836033" cy="738664"/>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千岛湖，真的有一千个岛吗？</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岛上有什么？</a:t>
              </a:r>
              <a:r>
                <a:rPr lang="en-US" altLang="zh-CN" sz="1400" dirty="0">
                  <a:latin typeface="+mn-ea"/>
                  <a:cs typeface="Heiti SC Light" charset="-122"/>
                </a:rPr>
                <a:t>——</a:t>
              </a:r>
              <a:r>
                <a:rPr lang="zh-CN" altLang="en-US" sz="1400" dirty="0">
                  <a:latin typeface="+mn-ea"/>
                  <a:cs typeface="Heiti SC Light" charset="-122"/>
                </a:rPr>
                <a:t>带你去看！</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怎么保护岛？</a:t>
              </a:r>
              <a:r>
                <a:rPr lang="en-US" altLang="zh-CN" sz="1400" dirty="0">
                  <a:latin typeface="+mn-ea"/>
                  <a:cs typeface="Heiti SC Light" charset="-122"/>
                </a:rPr>
                <a:t>——</a:t>
              </a:r>
              <a:r>
                <a:rPr lang="zh-CN" altLang="en-US" sz="1400" dirty="0">
                  <a:latin typeface="+mn-ea"/>
                  <a:cs typeface="Heiti SC Light" charset="-122"/>
                </a:rPr>
                <a:t>我教你！</a:t>
              </a:r>
              <a:endParaRPr lang="en-US" altLang="zh-CN" sz="1400" dirty="0">
                <a:latin typeface="+mn-ea"/>
                <a:cs typeface="Heiti SC Light" charset="-122"/>
              </a:endParaRPr>
            </a:p>
          </p:txBody>
        </p:sp>
        <p:sp>
          <p:nvSpPr>
            <p:cNvPr id="21" name="矩形 20">
              <a:extLst>
                <a:ext uri="{FF2B5EF4-FFF2-40B4-BE49-F238E27FC236}">
                  <a16:creationId xmlns:a16="http://schemas.microsoft.com/office/drawing/2014/main" id="{1D63F729-9C03-4E5F-B2DC-6137D9E4FB3C}"/>
                </a:ext>
              </a:extLst>
            </p:cNvPr>
            <p:cNvSpPr/>
            <p:nvPr/>
          </p:nvSpPr>
          <p:spPr>
            <a:xfrm>
              <a:off x="3083442" y="2272491"/>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说什么？</a:t>
              </a:r>
            </a:p>
          </p:txBody>
        </p:sp>
      </p:grpSp>
      <p:grpSp>
        <p:nvGrpSpPr>
          <p:cNvPr id="28" name="组合 27">
            <a:extLst>
              <a:ext uri="{FF2B5EF4-FFF2-40B4-BE49-F238E27FC236}">
                <a16:creationId xmlns:a16="http://schemas.microsoft.com/office/drawing/2014/main" id="{CA9E3235-F944-4CCD-9541-031034D1C4A1}"/>
              </a:ext>
            </a:extLst>
          </p:cNvPr>
          <p:cNvGrpSpPr/>
          <p:nvPr/>
        </p:nvGrpSpPr>
        <p:grpSpPr>
          <a:xfrm>
            <a:off x="3083442" y="3407196"/>
            <a:ext cx="8484671" cy="1796944"/>
            <a:chOff x="3083442" y="3421094"/>
            <a:chExt cx="8484671" cy="1796944"/>
          </a:xfrm>
        </p:grpSpPr>
        <p:sp>
          <p:nvSpPr>
            <p:cNvPr id="15" name="文本框 14">
              <a:extLst>
                <a:ext uri="{FF2B5EF4-FFF2-40B4-BE49-F238E27FC236}">
                  <a16:creationId xmlns:a16="http://schemas.microsoft.com/office/drawing/2014/main" id="{63EEC07F-5DAB-419A-B5EF-DC25C88F1064}"/>
                </a:ext>
              </a:extLst>
            </p:cNvPr>
            <p:cNvSpPr txBox="1"/>
            <p:nvPr/>
          </p:nvSpPr>
          <p:spPr>
            <a:xfrm>
              <a:off x="3673096" y="3679155"/>
              <a:ext cx="7895017" cy="1538883"/>
            </a:xfrm>
            <a:prstGeom prst="rect">
              <a:avLst/>
            </a:prstGeom>
            <a:noFill/>
          </p:spPr>
          <p:txBody>
            <a:bodyPr wrap="square" rtlCol="0">
              <a:spAutoFit/>
            </a:bodyPr>
            <a:lstStyle/>
            <a:p>
              <a:pPr marL="285750" indent="-285750">
                <a:spcBef>
                  <a:spcPts val="600"/>
                </a:spcBef>
                <a:buClr>
                  <a:srgbClr val="2D97C8"/>
                </a:buClr>
                <a:buFont typeface="Arial" panose="020B0604020202020204" pitchFamily="34" charset="0"/>
                <a:buChar char="•"/>
              </a:pPr>
              <a:r>
                <a:rPr lang="zh-CN" altLang="en-US" sz="1400" u="sng" dirty="0">
                  <a:latin typeface="+mn-ea"/>
                  <a:cs typeface="Heiti SC Light" charset="-122"/>
                </a:rPr>
                <a:t>线上征集（</a:t>
              </a:r>
              <a:r>
                <a:rPr lang="en-US" altLang="zh-CN" sz="1400" u="sng" dirty="0">
                  <a:latin typeface="+mn-ea"/>
                  <a:cs typeface="Heiti SC Light" charset="-122"/>
                </a:rPr>
                <a:t>3</a:t>
              </a:r>
              <a:r>
                <a:rPr lang="zh-CN" altLang="en-US" sz="1400" u="sng" dirty="0">
                  <a:latin typeface="+mn-ea"/>
                  <a:cs typeface="Heiti SC Light" charset="-122"/>
                </a:rPr>
                <a:t>月）</a:t>
              </a:r>
              <a:r>
                <a:rPr lang="zh-CN" altLang="en-US" sz="1400" dirty="0">
                  <a:latin typeface="+mn-ea"/>
                  <a:cs typeface="Heiti SC Light" charset="-122"/>
                </a:rPr>
                <a:t>：通过千岛湖相关“神秘”问题的回答吸引大众关注，报名参与“岛主”活动，可以是以个人名义、家庭名义、公司名义、或者其他组织团体名义</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u="sng" dirty="0">
                  <a:latin typeface="+mn-ea"/>
                  <a:cs typeface="Heiti SC Light" charset="-122"/>
                </a:rPr>
                <a:t>实地游（</a:t>
              </a:r>
              <a:r>
                <a:rPr lang="en-US" altLang="zh-CN" sz="1400" u="sng" dirty="0">
                  <a:latin typeface="+mn-ea"/>
                  <a:cs typeface="Heiti SC Light" charset="-122"/>
                </a:rPr>
                <a:t>6</a:t>
              </a:r>
              <a:r>
                <a:rPr lang="zh-CN" altLang="en-US" sz="1400" u="sng" dirty="0">
                  <a:latin typeface="+mn-ea"/>
                  <a:cs typeface="Heiti SC Light" charset="-122"/>
                </a:rPr>
                <a:t>月、</a:t>
              </a:r>
              <a:r>
                <a:rPr lang="en-US" altLang="zh-CN" sz="1400" u="sng" dirty="0">
                  <a:latin typeface="+mn-ea"/>
                  <a:cs typeface="Heiti SC Light" charset="-122"/>
                </a:rPr>
                <a:t>9</a:t>
              </a:r>
              <a:r>
                <a:rPr lang="zh-CN" altLang="en-US" sz="1400" u="sng" dirty="0">
                  <a:latin typeface="+mn-ea"/>
                  <a:cs typeface="Heiti SC Light" charset="-122"/>
                </a:rPr>
                <a:t>月）</a:t>
              </a:r>
              <a:r>
                <a:rPr lang="zh-CN" altLang="en-US" sz="1400" dirty="0">
                  <a:latin typeface="+mn-ea"/>
                  <a:cs typeface="Heiti SC Light" charset="-122"/>
                </a:rPr>
                <a:t>：认领“岛主”后，由水基金引导了解岛上生态、地形等，进行有趣的科普，邀请“岛主”线上曝光、线下实地参观、并写作相关故事等</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u="sng" dirty="0">
                  <a:latin typeface="+mn-ea"/>
                  <a:cs typeface="Heiti SC Light" charset="-122"/>
                </a:rPr>
                <a:t>年度</a:t>
              </a:r>
              <a:r>
                <a:rPr lang="nl-NL" altLang="zh-CN" sz="1400" u="sng" dirty="0">
                  <a:latin typeface="+mn-ea"/>
                  <a:cs typeface="Heiti SC Light" charset="-122"/>
                </a:rPr>
                <a:t>KOL</a:t>
              </a:r>
              <a:r>
                <a:rPr lang="zh-CN" altLang="en-US" sz="1400" u="sng" dirty="0">
                  <a:latin typeface="+mn-ea"/>
                  <a:cs typeface="Heiti SC Light" charset="-122"/>
                </a:rPr>
                <a:t>评选（</a:t>
              </a:r>
              <a:r>
                <a:rPr lang="en-US" altLang="zh-CN" sz="1400" u="sng" dirty="0">
                  <a:latin typeface="+mn-ea"/>
                  <a:cs typeface="Heiti SC Light" charset="-122"/>
                </a:rPr>
                <a:t>12</a:t>
              </a:r>
              <a:r>
                <a:rPr lang="zh-CN" altLang="en-US" sz="1400" u="sng" dirty="0">
                  <a:latin typeface="+mn-ea"/>
                  <a:cs typeface="Heiti SC Light" charset="-122"/>
                </a:rPr>
                <a:t>月）</a:t>
              </a:r>
              <a:r>
                <a:rPr lang="zh-CN" altLang="en-US" sz="1400" dirty="0">
                  <a:latin typeface="+mn-ea"/>
                  <a:cs typeface="Heiti SC Light" charset="-122"/>
                </a:rPr>
                <a:t>：选取优秀岛主，撰写专题故事，科普的同时宣传水基金本身，并引发口碑传播</a:t>
              </a:r>
              <a:endParaRPr lang="en-US" altLang="zh-CN" sz="1400" dirty="0">
                <a:latin typeface="+mn-ea"/>
                <a:cs typeface="Heiti SC Light" charset="-122"/>
              </a:endParaRPr>
            </a:p>
          </p:txBody>
        </p:sp>
        <p:sp>
          <p:nvSpPr>
            <p:cNvPr id="23" name="矩形 22">
              <a:extLst>
                <a:ext uri="{FF2B5EF4-FFF2-40B4-BE49-F238E27FC236}">
                  <a16:creationId xmlns:a16="http://schemas.microsoft.com/office/drawing/2014/main" id="{2AED8850-54B0-46CF-8EF9-2E8F10CF71F8}"/>
                </a:ext>
              </a:extLst>
            </p:cNvPr>
            <p:cNvSpPr/>
            <p:nvPr/>
          </p:nvSpPr>
          <p:spPr>
            <a:xfrm>
              <a:off x="3575407" y="3586025"/>
              <a:ext cx="7992706" cy="1598915"/>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4" name="矩形 23">
              <a:extLst>
                <a:ext uri="{FF2B5EF4-FFF2-40B4-BE49-F238E27FC236}">
                  <a16:creationId xmlns:a16="http://schemas.microsoft.com/office/drawing/2014/main" id="{F8E3375C-A5DB-4642-9C6F-6C8BAE78B03E}"/>
                </a:ext>
              </a:extLst>
            </p:cNvPr>
            <p:cNvSpPr/>
            <p:nvPr/>
          </p:nvSpPr>
          <p:spPr>
            <a:xfrm>
              <a:off x="3083442" y="3421094"/>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怎么做？</a:t>
              </a:r>
            </a:p>
          </p:txBody>
        </p:sp>
      </p:grpSp>
      <p:grpSp>
        <p:nvGrpSpPr>
          <p:cNvPr id="27" name="组合 26">
            <a:extLst>
              <a:ext uri="{FF2B5EF4-FFF2-40B4-BE49-F238E27FC236}">
                <a16:creationId xmlns:a16="http://schemas.microsoft.com/office/drawing/2014/main" id="{147F3141-2440-4F13-8DB9-32B2BCF89492}"/>
              </a:ext>
            </a:extLst>
          </p:cNvPr>
          <p:cNvGrpSpPr/>
          <p:nvPr/>
        </p:nvGrpSpPr>
        <p:grpSpPr>
          <a:xfrm>
            <a:off x="3083442" y="5281812"/>
            <a:ext cx="8484671" cy="818896"/>
            <a:chOff x="3083442" y="5228845"/>
            <a:chExt cx="8484671" cy="818896"/>
          </a:xfrm>
        </p:grpSpPr>
        <p:sp>
          <p:nvSpPr>
            <p:cNvPr id="16" name="文本框 15">
              <a:extLst>
                <a:ext uri="{FF2B5EF4-FFF2-40B4-BE49-F238E27FC236}">
                  <a16:creationId xmlns:a16="http://schemas.microsoft.com/office/drawing/2014/main" id="{5AE18728-215D-4539-94FF-5254ADC82463}"/>
                </a:ext>
              </a:extLst>
            </p:cNvPr>
            <p:cNvSpPr txBox="1"/>
            <p:nvPr/>
          </p:nvSpPr>
          <p:spPr>
            <a:xfrm>
              <a:off x="3673096" y="5524521"/>
              <a:ext cx="5859296" cy="523220"/>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水基金自媒体渠道、核心合作方渠道、当地政府渠道、当地媒体渠道</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线下实地参访</a:t>
              </a:r>
              <a:endParaRPr lang="en-US" altLang="zh-CN" sz="1400" dirty="0">
                <a:latin typeface="+mn-ea"/>
                <a:cs typeface="Heiti SC Light" charset="-122"/>
              </a:endParaRPr>
            </a:p>
          </p:txBody>
        </p:sp>
        <p:sp>
          <p:nvSpPr>
            <p:cNvPr id="25" name="矩形 24">
              <a:extLst>
                <a:ext uri="{FF2B5EF4-FFF2-40B4-BE49-F238E27FC236}">
                  <a16:creationId xmlns:a16="http://schemas.microsoft.com/office/drawing/2014/main" id="{E15777CE-327F-45D3-AF02-21A77529C5B2}"/>
                </a:ext>
              </a:extLst>
            </p:cNvPr>
            <p:cNvSpPr/>
            <p:nvPr/>
          </p:nvSpPr>
          <p:spPr>
            <a:xfrm>
              <a:off x="3575407" y="5365338"/>
              <a:ext cx="7992706" cy="682403"/>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6" name="矩形 25">
              <a:extLst>
                <a:ext uri="{FF2B5EF4-FFF2-40B4-BE49-F238E27FC236}">
                  <a16:creationId xmlns:a16="http://schemas.microsoft.com/office/drawing/2014/main" id="{F9194EE7-2113-4ECB-87B4-12430F4693B4}"/>
                </a:ext>
              </a:extLst>
            </p:cNvPr>
            <p:cNvSpPr/>
            <p:nvPr/>
          </p:nvSpPr>
          <p:spPr>
            <a:xfrm>
              <a:off x="3083442" y="5228845"/>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在哪里？</a:t>
              </a:r>
            </a:p>
          </p:txBody>
        </p:sp>
      </p:grpSp>
      <p:pic>
        <p:nvPicPr>
          <p:cNvPr id="32" name="图片 31">
            <a:extLst>
              <a:ext uri="{FF2B5EF4-FFF2-40B4-BE49-F238E27FC236}">
                <a16:creationId xmlns:a16="http://schemas.microsoft.com/office/drawing/2014/main" id="{A42B4DB2-C19E-4CB1-87F6-471C334BAB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4111" y="987454"/>
            <a:ext cx="2464577" cy="5321794"/>
          </a:xfrm>
          <a:prstGeom prst="rect">
            <a:avLst/>
          </a:prstGeom>
        </p:spPr>
      </p:pic>
    </p:spTree>
    <p:extLst>
      <p:ext uri="{BB962C8B-B14F-4D97-AF65-F5344CB8AC3E}">
        <p14:creationId xmlns:p14="http://schemas.microsoft.com/office/powerpoint/2010/main" val="411078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p:txBody>
          <a:bodyPr/>
          <a:lstStyle/>
          <a:p>
            <a:r>
              <a:rPr lang="en-US" altLang="zh-CN" dirty="0"/>
              <a:t># </a:t>
            </a:r>
            <a:r>
              <a:rPr lang="zh-CN" altLang="en-US" dirty="0"/>
              <a:t>和水写一首情诗（七夕节）</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62</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grpSp>
        <p:nvGrpSpPr>
          <p:cNvPr id="30" name="组合 29">
            <a:extLst>
              <a:ext uri="{FF2B5EF4-FFF2-40B4-BE49-F238E27FC236}">
                <a16:creationId xmlns:a16="http://schemas.microsoft.com/office/drawing/2014/main" id="{2AE6081F-FFC9-4CC2-BA5E-FFBC503A6B74}"/>
              </a:ext>
            </a:extLst>
          </p:cNvPr>
          <p:cNvGrpSpPr/>
          <p:nvPr/>
        </p:nvGrpSpPr>
        <p:grpSpPr>
          <a:xfrm>
            <a:off x="3083442" y="987454"/>
            <a:ext cx="8484671" cy="1167218"/>
            <a:chOff x="3083442" y="987454"/>
            <a:chExt cx="8484671" cy="1167218"/>
          </a:xfrm>
        </p:grpSpPr>
        <p:sp>
          <p:nvSpPr>
            <p:cNvPr id="19" name="矩形 18">
              <a:extLst>
                <a:ext uri="{FF2B5EF4-FFF2-40B4-BE49-F238E27FC236}">
                  <a16:creationId xmlns:a16="http://schemas.microsoft.com/office/drawing/2014/main" id="{1E0068E8-6FB4-4744-9023-BAB91AF1ADDA}"/>
                </a:ext>
              </a:extLst>
            </p:cNvPr>
            <p:cNvSpPr/>
            <p:nvPr/>
          </p:nvSpPr>
          <p:spPr>
            <a:xfrm>
              <a:off x="3575407" y="1141803"/>
              <a:ext cx="7992706" cy="1012869"/>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9" name="矩形 8">
              <a:extLst>
                <a:ext uri="{FF2B5EF4-FFF2-40B4-BE49-F238E27FC236}">
                  <a16:creationId xmlns:a16="http://schemas.microsoft.com/office/drawing/2014/main" id="{8596F1B2-9A58-40A2-AEB2-56D24AF3A0D2}"/>
                </a:ext>
              </a:extLst>
            </p:cNvPr>
            <p:cNvSpPr/>
            <p:nvPr/>
          </p:nvSpPr>
          <p:spPr>
            <a:xfrm>
              <a:off x="3083442" y="987454"/>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为什么？</a:t>
              </a:r>
            </a:p>
          </p:txBody>
        </p:sp>
        <p:sp>
          <p:nvSpPr>
            <p:cNvPr id="13" name="文本框 12">
              <a:extLst>
                <a:ext uri="{FF2B5EF4-FFF2-40B4-BE49-F238E27FC236}">
                  <a16:creationId xmlns:a16="http://schemas.microsoft.com/office/drawing/2014/main" id="{E280A140-74CE-440B-8458-003A942D4794}"/>
                </a:ext>
              </a:extLst>
            </p:cNvPr>
            <p:cNvSpPr txBox="1"/>
            <p:nvPr/>
          </p:nvSpPr>
          <p:spPr>
            <a:xfrm>
              <a:off x="3673096" y="1307749"/>
              <a:ext cx="2268570" cy="738664"/>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参与门槛低、形式有趣</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可触发口碑传播</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结合“水”与“情人”</a:t>
              </a:r>
              <a:endParaRPr lang="en-US" altLang="zh-CN" sz="1400" dirty="0">
                <a:latin typeface="+mn-ea"/>
                <a:cs typeface="Heiti SC Light" charset="-122"/>
              </a:endParaRPr>
            </a:p>
          </p:txBody>
        </p:sp>
      </p:grpSp>
      <p:grpSp>
        <p:nvGrpSpPr>
          <p:cNvPr id="29" name="组合 28">
            <a:extLst>
              <a:ext uri="{FF2B5EF4-FFF2-40B4-BE49-F238E27FC236}">
                <a16:creationId xmlns:a16="http://schemas.microsoft.com/office/drawing/2014/main" id="{1023E931-5A74-432F-A547-B3D038C92817}"/>
              </a:ext>
            </a:extLst>
          </p:cNvPr>
          <p:cNvGrpSpPr/>
          <p:nvPr/>
        </p:nvGrpSpPr>
        <p:grpSpPr>
          <a:xfrm>
            <a:off x="3083442" y="2250063"/>
            <a:ext cx="8484671" cy="1035811"/>
            <a:chOff x="3083442" y="2272491"/>
            <a:chExt cx="8484671" cy="1035811"/>
          </a:xfrm>
        </p:grpSpPr>
        <p:sp>
          <p:nvSpPr>
            <p:cNvPr id="22" name="矩形 21">
              <a:extLst>
                <a:ext uri="{FF2B5EF4-FFF2-40B4-BE49-F238E27FC236}">
                  <a16:creationId xmlns:a16="http://schemas.microsoft.com/office/drawing/2014/main" id="{E230C534-E6EC-4020-8DF8-B9C562CE9442}"/>
                </a:ext>
              </a:extLst>
            </p:cNvPr>
            <p:cNvSpPr/>
            <p:nvPr/>
          </p:nvSpPr>
          <p:spPr>
            <a:xfrm>
              <a:off x="3575407" y="2404243"/>
              <a:ext cx="7992706" cy="904059"/>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4" name="文本框 13">
              <a:extLst>
                <a:ext uri="{FF2B5EF4-FFF2-40B4-BE49-F238E27FC236}">
                  <a16:creationId xmlns:a16="http://schemas.microsoft.com/office/drawing/2014/main" id="{4B1FBE1C-2FB0-4BD4-8C66-E25F07853F31}"/>
                </a:ext>
              </a:extLst>
            </p:cNvPr>
            <p:cNvSpPr txBox="1"/>
            <p:nvPr/>
          </p:nvSpPr>
          <p:spPr>
            <a:xfrm>
              <a:off x="3676943" y="2624806"/>
              <a:ext cx="2448106" cy="523220"/>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最美好的声音来自于自然</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水是人类最亲密的朋友</a:t>
              </a:r>
              <a:endParaRPr lang="en-US" altLang="zh-CN" sz="1400" dirty="0">
                <a:latin typeface="+mn-ea"/>
                <a:cs typeface="Heiti SC Light" charset="-122"/>
              </a:endParaRPr>
            </a:p>
          </p:txBody>
        </p:sp>
        <p:sp>
          <p:nvSpPr>
            <p:cNvPr id="21" name="矩形 20">
              <a:extLst>
                <a:ext uri="{FF2B5EF4-FFF2-40B4-BE49-F238E27FC236}">
                  <a16:creationId xmlns:a16="http://schemas.microsoft.com/office/drawing/2014/main" id="{1D63F729-9C03-4E5F-B2DC-6137D9E4FB3C}"/>
                </a:ext>
              </a:extLst>
            </p:cNvPr>
            <p:cNvSpPr/>
            <p:nvPr/>
          </p:nvSpPr>
          <p:spPr>
            <a:xfrm>
              <a:off x="3083442" y="2272491"/>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说什么？</a:t>
              </a:r>
            </a:p>
          </p:txBody>
        </p:sp>
      </p:grpSp>
      <p:grpSp>
        <p:nvGrpSpPr>
          <p:cNvPr id="28" name="组合 27">
            <a:extLst>
              <a:ext uri="{FF2B5EF4-FFF2-40B4-BE49-F238E27FC236}">
                <a16:creationId xmlns:a16="http://schemas.microsoft.com/office/drawing/2014/main" id="{CA9E3235-F944-4CCD-9541-031034D1C4A1}"/>
              </a:ext>
            </a:extLst>
          </p:cNvPr>
          <p:cNvGrpSpPr/>
          <p:nvPr/>
        </p:nvGrpSpPr>
        <p:grpSpPr>
          <a:xfrm>
            <a:off x="3083442" y="3407196"/>
            <a:ext cx="8582360" cy="1763846"/>
            <a:chOff x="3083442" y="3421094"/>
            <a:chExt cx="8582360" cy="1763846"/>
          </a:xfrm>
        </p:grpSpPr>
        <p:sp>
          <p:nvSpPr>
            <p:cNvPr id="15" name="文本框 14">
              <a:extLst>
                <a:ext uri="{FF2B5EF4-FFF2-40B4-BE49-F238E27FC236}">
                  <a16:creationId xmlns:a16="http://schemas.microsoft.com/office/drawing/2014/main" id="{63EEC07F-5DAB-419A-B5EF-DC25C88F1064}"/>
                </a:ext>
              </a:extLst>
            </p:cNvPr>
            <p:cNvSpPr txBox="1"/>
            <p:nvPr/>
          </p:nvSpPr>
          <p:spPr>
            <a:xfrm>
              <a:off x="3673096" y="3830928"/>
              <a:ext cx="7992706" cy="1184940"/>
            </a:xfrm>
            <a:prstGeom prst="rect">
              <a:avLst/>
            </a:prstGeom>
            <a:noFill/>
          </p:spPr>
          <p:txBody>
            <a:bodyPr wrap="square" rtlCol="0">
              <a:spAutoFit/>
            </a:bodyPr>
            <a:lstStyle/>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在七夕节前后，上传各种水声的录音或视频，寓意“水的情诗”</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什么是水的声音？可充分发挥想象力</a:t>
              </a:r>
              <a:r>
                <a:rPr lang="en-US" altLang="zh-CN" sz="1400" dirty="0">
                  <a:latin typeface="+mn-ea"/>
                  <a:cs typeface="Heiti SC Light" charset="-122"/>
                </a:rPr>
                <a:t>——</a:t>
              </a:r>
              <a:r>
                <a:rPr lang="zh-CN" altLang="en-US" sz="1400" dirty="0">
                  <a:latin typeface="+mn-ea"/>
                  <a:cs typeface="Heiti SC Light" charset="-122"/>
                </a:rPr>
                <a:t>雨水、水龙头的水、河水、海水、踩过的地面积水、</a:t>
              </a:r>
              <a:r>
                <a:rPr lang="en-US" altLang="zh-CN" sz="1400" dirty="0">
                  <a:latin typeface="+mn-ea"/>
                  <a:cs typeface="Heiti SC Light" charset="-122"/>
                </a:rPr>
                <a:t>…</a:t>
              </a: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进阶版：为录音或视频配文字或音乐</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结束后投票评选“最动人情诗”</a:t>
              </a:r>
              <a:endParaRPr lang="en-US" altLang="zh-CN" sz="1400" dirty="0">
                <a:latin typeface="+mn-ea"/>
                <a:cs typeface="Heiti SC Light" charset="-122"/>
              </a:endParaRPr>
            </a:p>
          </p:txBody>
        </p:sp>
        <p:sp>
          <p:nvSpPr>
            <p:cNvPr id="23" name="矩形 22">
              <a:extLst>
                <a:ext uri="{FF2B5EF4-FFF2-40B4-BE49-F238E27FC236}">
                  <a16:creationId xmlns:a16="http://schemas.microsoft.com/office/drawing/2014/main" id="{2AED8850-54B0-46CF-8EF9-2E8F10CF71F8}"/>
                </a:ext>
              </a:extLst>
            </p:cNvPr>
            <p:cNvSpPr/>
            <p:nvPr/>
          </p:nvSpPr>
          <p:spPr>
            <a:xfrm>
              <a:off x="3575407" y="3586025"/>
              <a:ext cx="7992706" cy="1598915"/>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4" name="矩形 23">
              <a:extLst>
                <a:ext uri="{FF2B5EF4-FFF2-40B4-BE49-F238E27FC236}">
                  <a16:creationId xmlns:a16="http://schemas.microsoft.com/office/drawing/2014/main" id="{F8E3375C-A5DB-4642-9C6F-6C8BAE78B03E}"/>
                </a:ext>
              </a:extLst>
            </p:cNvPr>
            <p:cNvSpPr/>
            <p:nvPr/>
          </p:nvSpPr>
          <p:spPr>
            <a:xfrm>
              <a:off x="3083442" y="3421094"/>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怎么做？</a:t>
              </a:r>
            </a:p>
          </p:txBody>
        </p:sp>
      </p:grpSp>
      <p:grpSp>
        <p:nvGrpSpPr>
          <p:cNvPr id="27" name="组合 26">
            <a:extLst>
              <a:ext uri="{FF2B5EF4-FFF2-40B4-BE49-F238E27FC236}">
                <a16:creationId xmlns:a16="http://schemas.microsoft.com/office/drawing/2014/main" id="{147F3141-2440-4F13-8DB9-32B2BCF89492}"/>
              </a:ext>
            </a:extLst>
          </p:cNvPr>
          <p:cNvGrpSpPr/>
          <p:nvPr/>
        </p:nvGrpSpPr>
        <p:grpSpPr>
          <a:xfrm>
            <a:off x="3083442" y="5281812"/>
            <a:ext cx="8484671" cy="818896"/>
            <a:chOff x="3083442" y="5228845"/>
            <a:chExt cx="8484671" cy="818896"/>
          </a:xfrm>
        </p:grpSpPr>
        <p:sp>
          <p:nvSpPr>
            <p:cNvPr id="16" name="文本框 15">
              <a:extLst>
                <a:ext uri="{FF2B5EF4-FFF2-40B4-BE49-F238E27FC236}">
                  <a16:creationId xmlns:a16="http://schemas.microsoft.com/office/drawing/2014/main" id="{5AE18728-215D-4539-94FF-5254ADC82463}"/>
                </a:ext>
              </a:extLst>
            </p:cNvPr>
            <p:cNvSpPr txBox="1"/>
            <p:nvPr/>
          </p:nvSpPr>
          <p:spPr>
            <a:xfrm>
              <a:off x="3673096" y="5628766"/>
              <a:ext cx="1909497" cy="307777"/>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水基金自媒体渠道</a:t>
              </a:r>
              <a:endParaRPr lang="en-US" altLang="zh-CN" sz="1400" dirty="0">
                <a:latin typeface="+mn-ea"/>
                <a:cs typeface="Heiti SC Light" charset="-122"/>
              </a:endParaRPr>
            </a:p>
          </p:txBody>
        </p:sp>
        <p:sp>
          <p:nvSpPr>
            <p:cNvPr id="25" name="矩形 24">
              <a:extLst>
                <a:ext uri="{FF2B5EF4-FFF2-40B4-BE49-F238E27FC236}">
                  <a16:creationId xmlns:a16="http://schemas.microsoft.com/office/drawing/2014/main" id="{E15777CE-327F-45D3-AF02-21A77529C5B2}"/>
                </a:ext>
              </a:extLst>
            </p:cNvPr>
            <p:cNvSpPr/>
            <p:nvPr/>
          </p:nvSpPr>
          <p:spPr>
            <a:xfrm>
              <a:off x="3575407" y="5365338"/>
              <a:ext cx="7992706" cy="682403"/>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6" name="矩形 25">
              <a:extLst>
                <a:ext uri="{FF2B5EF4-FFF2-40B4-BE49-F238E27FC236}">
                  <a16:creationId xmlns:a16="http://schemas.microsoft.com/office/drawing/2014/main" id="{F9194EE7-2113-4ECB-87B4-12430F4693B4}"/>
                </a:ext>
              </a:extLst>
            </p:cNvPr>
            <p:cNvSpPr/>
            <p:nvPr/>
          </p:nvSpPr>
          <p:spPr>
            <a:xfrm>
              <a:off x="3083442" y="5228845"/>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在哪里？</a:t>
              </a:r>
            </a:p>
          </p:txBody>
        </p:sp>
      </p:grpSp>
      <p:pic>
        <p:nvPicPr>
          <p:cNvPr id="5" name="图片 4">
            <a:extLst>
              <a:ext uri="{FF2B5EF4-FFF2-40B4-BE49-F238E27FC236}">
                <a16:creationId xmlns:a16="http://schemas.microsoft.com/office/drawing/2014/main" id="{A15AEAD3-1C0D-4374-A22D-AC821E996A4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8258" y="980982"/>
            <a:ext cx="2437042" cy="5364256"/>
          </a:xfrm>
          <a:prstGeom prst="rect">
            <a:avLst/>
          </a:prstGeom>
        </p:spPr>
      </p:pic>
    </p:spTree>
    <p:extLst>
      <p:ext uri="{BB962C8B-B14F-4D97-AF65-F5344CB8AC3E}">
        <p14:creationId xmlns:p14="http://schemas.microsoft.com/office/powerpoint/2010/main" val="13153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p:txBody>
          <a:bodyPr/>
          <a:lstStyle/>
          <a:p>
            <a:r>
              <a:rPr lang="en-US" altLang="zh-CN" dirty="0"/>
              <a:t>#</a:t>
            </a:r>
            <a:r>
              <a:rPr lang="zh-CN" altLang="en-US" dirty="0"/>
              <a:t>“极客”水健康（世界水日）</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63</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pic>
        <p:nvPicPr>
          <p:cNvPr id="5" name="图片 4">
            <a:extLst>
              <a:ext uri="{FF2B5EF4-FFF2-40B4-BE49-F238E27FC236}">
                <a16:creationId xmlns:a16="http://schemas.microsoft.com/office/drawing/2014/main" id="{63CBBF20-1F89-49E8-91C8-902FB5E292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1434" y="990550"/>
            <a:ext cx="2433866" cy="5354688"/>
          </a:xfrm>
          <a:prstGeom prst="rect">
            <a:avLst/>
          </a:prstGeom>
        </p:spPr>
      </p:pic>
      <p:grpSp>
        <p:nvGrpSpPr>
          <p:cNvPr id="8" name="组合 7">
            <a:extLst>
              <a:ext uri="{FF2B5EF4-FFF2-40B4-BE49-F238E27FC236}">
                <a16:creationId xmlns:a16="http://schemas.microsoft.com/office/drawing/2014/main" id="{E83CDF75-2533-4904-9BD6-7ED078461514}"/>
              </a:ext>
            </a:extLst>
          </p:cNvPr>
          <p:cNvGrpSpPr/>
          <p:nvPr/>
        </p:nvGrpSpPr>
        <p:grpSpPr>
          <a:xfrm>
            <a:off x="3083442" y="987454"/>
            <a:ext cx="8507125" cy="1210954"/>
            <a:chOff x="3083442" y="987454"/>
            <a:chExt cx="8507125" cy="1210954"/>
          </a:xfrm>
        </p:grpSpPr>
        <p:sp>
          <p:nvSpPr>
            <p:cNvPr id="9" name="矩形 8">
              <a:extLst>
                <a:ext uri="{FF2B5EF4-FFF2-40B4-BE49-F238E27FC236}">
                  <a16:creationId xmlns:a16="http://schemas.microsoft.com/office/drawing/2014/main" id="{13FC0955-AD3B-45ED-8B81-F1A8A8F76FA7}"/>
                </a:ext>
              </a:extLst>
            </p:cNvPr>
            <p:cNvSpPr/>
            <p:nvPr/>
          </p:nvSpPr>
          <p:spPr>
            <a:xfrm>
              <a:off x="3575407" y="1141804"/>
              <a:ext cx="7992706" cy="85953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0" name="矩形 9">
              <a:extLst>
                <a:ext uri="{FF2B5EF4-FFF2-40B4-BE49-F238E27FC236}">
                  <a16:creationId xmlns:a16="http://schemas.microsoft.com/office/drawing/2014/main" id="{E583AC52-EACB-44E4-84C5-F4B0A275F82C}"/>
                </a:ext>
              </a:extLst>
            </p:cNvPr>
            <p:cNvSpPr/>
            <p:nvPr/>
          </p:nvSpPr>
          <p:spPr>
            <a:xfrm>
              <a:off x="3083442" y="987454"/>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为什么？</a:t>
              </a:r>
            </a:p>
          </p:txBody>
        </p:sp>
        <p:sp>
          <p:nvSpPr>
            <p:cNvPr id="11" name="文本框 10">
              <a:extLst>
                <a:ext uri="{FF2B5EF4-FFF2-40B4-BE49-F238E27FC236}">
                  <a16:creationId xmlns:a16="http://schemas.microsoft.com/office/drawing/2014/main" id="{98752437-C353-49A5-B6A8-9A5B1C576E71}"/>
                </a:ext>
              </a:extLst>
            </p:cNvPr>
            <p:cNvSpPr txBox="1"/>
            <p:nvPr/>
          </p:nvSpPr>
          <p:spPr>
            <a:xfrm>
              <a:off x="3673097" y="1244301"/>
              <a:ext cx="7917470" cy="95410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通过提供“水”相关的专业知识，塑造“专业”形象；同时提供的</a:t>
              </a:r>
              <a:r>
                <a:rPr lang="zh-CN" altLang="en-US" sz="1400" u="sng" dirty="0">
                  <a:latin typeface="+mn-ea"/>
                  <a:cs typeface="Heiti SC Light" charset="-122"/>
                </a:rPr>
                <a:t>验证水健康的方式</a:t>
              </a:r>
              <a:r>
                <a:rPr lang="zh-CN" altLang="en-US" sz="1400" dirty="0">
                  <a:latin typeface="+mn-ea"/>
                  <a:cs typeface="Heiti SC Light" charset="-122"/>
                </a:rPr>
                <a:t>易懂且有趣，传递“创新”理念</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为受众提供具有“实用价值”的内容，促使受众主动转发或传播</a:t>
              </a:r>
              <a:endParaRPr lang="en-US" altLang="zh-CN" sz="1400" dirty="0">
                <a:latin typeface="+mn-ea"/>
                <a:cs typeface="Heiti SC Light" charset="-122"/>
              </a:endParaRPr>
            </a:p>
            <a:p>
              <a:pPr>
                <a:buClr>
                  <a:srgbClr val="2D97C8"/>
                </a:buClr>
              </a:pPr>
              <a:endParaRPr lang="en-US" altLang="zh-CN" sz="1400" dirty="0">
                <a:latin typeface="+mn-ea"/>
                <a:cs typeface="Heiti SC Light" charset="-122"/>
              </a:endParaRPr>
            </a:p>
          </p:txBody>
        </p:sp>
      </p:grpSp>
      <p:grpSp>
        <p:nvGrpSpPr>
          <p:cNvPr id="12" name="组合 11">
            <a:extLst>
              <a:ext uri="{FF2B5EF4-FFF2-40B4-BE49-F238E27FC236}">
                <a16:creationId xmlns:a16="http://schemas.microsoft.com/office/drawing/2014/main" id="{76F4AB13-EDBF-4A72-9729-1A2AAACD5557}"/>
              </a:ext>
            </a:extLst>
          </p:cNvPr>
          <p:cNvGrpSpPr/>
          <p:nvPr/>
        </p:nvGrpSpPr>
        <p:grpSpPr>
          <a:xfrm>
            <a:off x="3083442" y="2085322"/>
            <a:ext cx="8484671" cy="894555"/>
            <a:chOff x="3083442" y="2272491"/>
            <a:chExt cx="8484671" cy="894555"/>
          </a:xfrm>
        </p:grpSpPr>
        <p:sp>
          <p:nvSpPr>
            <p:cNvPr id="13" name="矩形 12">
              <a:extLst>
                <a:ext uri="{FF2B5EF4-FFF2-40B4-BE49-F238E27FC236}">
                  <a16:creationId xmlns:a16="http://schemas.microsoft.com/office/drawing/2014/main" id="{F7D91044-2FF0-4090-9B85-44D557BE5961}"/>
                </a:ext>
              </a:extLst>
            </p:cNvPr>
            <p:cNvSpPr/>
            <p:nvPr/>
          </p:nvSpPr>
          <p:spPr>
            <a:xfrm>
              <a:off x="3575407" y="2404243"/>
              <a:ext cx="7992706" cy="762803"/>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4" name="文本框 13">
              <a:extLst>
                <a:ext uri="{FF2B5EF4-FFF2-40B4-BE49-F238E27FC236}">
                  <a16:creationId xmlns:a16="http://schemas.microsoft.com/office/drawing/2014/main" id="{F5095FCA-64AA-4440-8DD8-96A756D5649B}"/>
                </a:ext>
              </a:extLst>
            </p:cNvPr>
            <p:cNvSpPr txBox="1"/>
            <p:nvPr/>
          </p:nvSpPr>
          <p:spPr>
            <a:xfrm>
              <a:off x="3676943" y="2601021"/>
              <a:ext cx="5170005" cy="523220"/>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水健康有多重要？</a:t>
              </a:r>
              <a:r>
                <a:rPr lang="en-US" altLang="zh-CN" sz="1400" dirty="0">
                  <a:latin typeface="+mn-ea"/>
                  <a:cs typeface="Heiti SC Light" charset="-122"/>
                </a:rPr>
                <a:t>——</a:t>
              </a:r>
              <a:r>
                <a:rPr lang="zh-CN" altLang="en-US" sz="1400" dirty="0">
                  <a:latin typeface="+mn-ea"/>
                  <a:cs typeface="Heiti SC Light" charset="-122"/>
                </a:rPr>
                <a:t>我来告诉你！</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保证水健康，我该怎么做</a:t>
              </a:r>
              <a:r>
                <a:rPr lang="en-US" altLang="zh-CN" sz="1400" dirty="0">
                  <a:latin typeface="+mn-ea"/>
                  <a:cs typeface="Heiti SC Light" charset="-122"/>
                </a:rPr>
                <a:t>——</a:t>
              </a:r>
              <a:r>
                <a:rPr lang="zh-CN" altLang="en-US" sz="1400" dirty="0">
                  <a:latin typeface="+mn-ea"/>
                  <a:cs typeface="Heiti SC Light" charset="-122"/>
                </a:rPr>
                <a:t>“极客”（即刻、科学）行动</a:t>
              </a:r>
              <a:endParaRPr lang="en-US" altLang="zh-CN" sz="1400" dirty="0">
                <a:latin typeface="+mn-ea"/>
                <a:cs typeface="Heiti SC Light" charset="-122"/>
              </a:endParaRPr>
            </a:p>
          </p:txBody>
        </p:sp>
        <p:sp>
          <p:nvSpPr>
            <p:cNvPr id="15" name="矩形 14">
              <a:extLst>
                <a:ext uri="{FF2B5EF4-FFF2-40B4-BE49-F238E27FC236}">
                  <a16:creationId xmlns:a16="http://schemas.microsoft.com/office/drawing/2014/main" id="{3A64ED52-EA26-4060-BAC7-4DC7A037DF35}"/>
                </a:ext>
              </a:extLst>
            </p:cNvPr>
            <p:cNvSpPr/>
            <p:nvPr/>
          </p:nvSpPr>
          <p:spPr>
            <a:xfrm>
              <a:off x="3083442" y="2272491"/>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说什么？</a:t>
              </a:r>
            </a:p>
          </p:txBody>
        </p:sp>
      </p:grpSp>
      <p:grpSp>
        <p:nvGrpSpPr>
          <p:cNvPr id="16" name="组合 15">
            <a:extLst>
              <a:ext uri="{FF2B5EF4-FFF2-40B4-BE49-F238E27FC236}">
                <a16:creationId xmlns:a16="http://schemas.microsoft.com/office/drawing/2014/main" id="{21C75FCF-7B85-4E20-8D0F-2B76EA2874CB}"/>
              </a:ext>
            </a:extLst>
          </p:cNvPr>
          <p:cNvGrpSpPr/>
          <p:nvPr/>
        </p:nvGrpSpPr>
        <p:grpSpPr>
          <a:xfrm>
            <a:off x="3083442" y="3067328"/>
            <a:ext cx="8484671" cy="2546371"/>
            <a:chOff x="3083442" y="3503973"/>
            <a:chExt cx="8484671" cy="2546371"/>
          </a:xfrm>
        </p:grpSpPr>
        <p:sp>
          <p:nvSpPr>
            <p:cNvPr id="17" name="文本框 16">
              <a:extLst>
                <a:ext uri="{FF2B5EF4-FFF2-40B4-BE49-F238E27FC236}">
                  <a16:creationId xmlns:a16="http://schemas.microsoft.com/office/drawing/2014/main" id="{021B69F2-69D8-45D6-8FEF-F3DB8D86B344}"/>
                </a:ext>
              </a:extLst>
            </p:cNvPr>
            <p:cNvSpPr txBox="1"/>
            <p:nvPr/>
          </p:nvSpPr>
          <p:spPr>
            <a:xfrm>
              <a:off x="3673096" y="3812671"/>
              <a:ext cx="7895017" cy="2200602"/>
            </a:xfrm>
            <a:prstGeom prst="rect">
              <a:avLst/>
            </a:prstGeom>
            <a:noFill/>
          </p:spPr>
          <p:txBody>
            <a:bodyPr wrap="square" rtlCol="0">
              <a:spAutoFit/>
            </a:bodyPr>
            <a:lstStyle/>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在一定时间段内，在自有媒体上密集推送水健康系列内容（可采用图文、</a:t>
              </a:r>
              <a:r>
                <a:rPr lang="en-US" altLang="zh-CN" sz="1400" dirty="0">
                  <a:latin typeface="+mn-ea"/>
                  <a:cs typeface="Heiti SC Light" charset="-122"/>
                </a:rPr>
                <a:t>h5</a:t>
              </a:r>
              <a:r>
                <a:rPr lang="zh-CN" altLang="en-US" sz="1400" dirty="0">
                  <a:latin typeface="+mn-ea"/>
                  <a:cs typeface="Heiti SC Light" charset="-122"/>
                </a:rPr>
                <a:t>、漫画等形式）</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内容逐步推进，从“知道”到“行动”，每篇推送需做到“承上启下”、“留有悬念”：</a:t>
              </a:r>
              <a:endParaRPr lang="en-US" altLang="zh-CN" sz="1400" dirty="0">
                <a:latin typeface="+mn-ea"/>
                <a:cs typeface="Heiti SC Light" charset="-122"/>
              </a:endParaRPr>
            </a:p>
            <a:p>
              <a:pPr marL="742950" lvl="1" indent="-285750">
                <a:spcBef>
                  <a:spcPts val="600"/>
                </a:spcBef>
                <a:buClr>
                  <a:srgbClr val="2D97C8"/>
                </a:buClr>
                <a:buFont typeface="Arial" panose="020B0604020202020204" pitchFamily="34" charset="0"/>
                <a:buChar char="•"/>
              </a:pPr>
              <a:r>
                <a:rPr lang="zh-CN" altLang="en-US" sz="1400" u="sng" dirty="0">
                  <a:latin typeface="+mn-ea"/>
                  <a:cs typeface="Heiti SC Light" charset="-122"/>
                </a:rPr>
                <a:t>知道</a:t>
              </a:r>
              <a:r>
                <a:rPr lang="zh-CN" altLang="en-US" sz="1400" dirty="0">
                  <a:latin typeface="+mn-ea"/>
                  <a:cs typeface="Heiti SC Light" charset="-122"/>
                </a:rPr>
                <a:t>：</a:t>
              </a:r>
              <a:endParaRPr lang="en-US" altLang="zh-CN" sz="1400" dirty="0">
                <a:latin typeface="+mn-ea"/>
                <a:cs typeface="Heiti SC Light" charset="-122"/>
              </a:endParaRPr>
            </a:p>
            <a:p>
              <a:pPr marL="1200150" lvl="2" indent="-285750">
                <a:spcBef>
                  <a:spcPts val="600"/>
                </a:spcBef>
                <a:buClr>
                  <a:srgbClr val="2D97C8"/>
                </a:buClr>
                <a:buFont typeface="Arial" panose="020B0604020202020204" pitchFamily="34" charset="0"/>
                <a:buChar char="•"/>
              </a:pPr>
              <a:r>
                <a:rPr lang="zh-CN" altLang="en-US" sz="1400" dirty="0">
                  <a:latin typeface="+mn-ea"/>
                  <a:cs typeface="Heiti SC Light" charset="-122"/>
                </a:rPr>
                <a:t>水健康意味着什么，对我的生活会有什么影响？</a:t>
              </a:r>
              <a:endParaRPr lang="en-US" altLang="zh-CN" sz="1400" dirty="0">
                <a:latin typeface="+mn-ea"/>
                <a:cs typeface="Heiti SC Light" charset="-122"/>
              </a:endParaRPr>
            </a:p>
            <a:p>
              <a:pPr marL="1200150" lvl="2" indent="-285750">
                <a:spcBef>
                  <a:spcPts val="600"/>
                </a:spcBef>
                <a:buClr>
                  <a:srgbClr val="2D97C8"/>
                </a:buClr>
                <a:buFont typeface="Arial" panose="020B0604020202020204" pitchFamily="34" charset="0"/>
                <a:buChar char="•"/>
              </a:pPr>
              <a:r>
                <a:rPr lang="zh-CN" altLang="en-US" sz="1400" b="1" dirty="0">
                  <a:latin typeface="+mn-ea"/>
                  <a:cs typeface="Heiti SC Light" charset="-122"/>
                </a:rPr>
                <a:t>怎么知道水是“健康”的？</a:t>
              </a:r>
              <a:r>
                <a:rPr lang="en-US" altLang="zh-CN" sz="1400" dirty="0">
                  <a:latin typeface="+mn-ea"/>
                  <a:cs typeface="Heiti SC Light" charset="-122"/>
                </a:rPr>
                <a:t>——</a:t>
              </a:r>
              <a:r>
                <a:rPr lang="zh-CN" altLang="en-US" sz="1400" dirty="0">
                  <a:latin typeface="+mn-ea"/>
                  <a:cs typeface="Heiti SC Light" charset="-122"/>
                </a:rPr>
                <a:t>需使用门槛低、易操作，最好是结果有趣的方式</a:t>
              </a:r>
              <a:endParaRPr lang="en-US" altLang="zh-CN" sz="1400" dirty="0">
                <a:latin typeface="+mn-ea"/>
                <a:cs typeface="Heiti SC Light" charset="-122"/>
              </a:endParaRPr>
            </a:p>
            <a:p>
              <a:pPr marL="742950" lvl="1" indent="-285750">
                <a:spcBef>
                  <a:spcPts val="600"/>
                </a:spcBef>
                <a:buClr>
                  <a:srgbClr val="2D97C8"/>
                </a:buClr>
                <a:buFont typeface="Arial" panose="020B0604020202020204" pitchFamily="34" charset="0"/>
                <a:buChar char="•"/>
              </a:pPr>
              <a:r>
                <a:rPr lang="zh-CN" altLang="en-US" sz="1400" u="sng" dirty="0">
                  <a:latin typeface="+mn-ea"/>
                  <a:cs typeface="Heiti SC Light" charset="-122"/>
                </a:rPr>
                <a:t>“极客”行动</a:t>
              </a:r>
              <a:r>
                <a:rPr lang="zh-CN" altLang="en-US" sz="1400" dirty="0">
                  <a:latin typeface="+mn-ea"/>
                  <a:cs typeface="Heiti SC Light" charset="-122"/>
                </a:rPr>
                <a:t>：发起“挑战赛”，采用视频、发送微博、微信留言投稿的方式，邀请受众采用推荐的方式，验证身边的水是否“健康”，除自来水外，还可以是矿泉水、湖水、河水</a:t>
              </a:r>
              <a:endParaRPr lang="en-US" altLang="zh-CN" sz="1400" dirty="0">
                <a:latin typeface="+mn-ea"/>
                <a:cs typeface="Heiti SC Light" charset="-122"/>
              </a:endParaRPr>
            </a:p>
          </p:txBody>
        </p:sp>
        <p:sp>
          <p:nvSpPr>
            <p:cNvPr id="18" name="矩形 17">
              <a:extLst>
                <a:ext uri="{FF2B5EF4-FFF2-40B4-BE49-F238E27FC236}">
                  <a16:creationId xmlns:a16="http://schemas.microsoft.com/office/drawing/2014/main" id="{3B13D44C-8F88-4462-BA0B-2D7E9FC7EE31}"/>
                </a:ext>
              </a:extLst>
            </p:cNvPr>
            <p:cNvSpPr/>
            <p:nvPr/>
          </p:nvSpPr>
          <p:spPr>
            <a:xfrm>
              <a:off x="3575407" y="3657312"/>
              <a:ext cx="7992706" cy="2393032"/>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9" name="矩形 18">
              <a:extLst>
                <a:ext uri="{FF2B5EF4-FFF2-40B4-BE49-F238E27FC236}">
                  <a16:creationId xmlns:a16="http://schemas.microsoft.com/office/drawing/2014/main" id="{3084A9A1-CEB0-4A1F-ACAD-E2CE0D0E30C7}"/>
                </a:ext>
              </a:extLst>
            </p:cNvPr>
            <p:cNvSpPr/>
            <p:nvPr/>
          </p:nvSpPr>
          <p:spPr>
            <a:xfrm>
              <a:off x="3083442" y="3503973"/>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怎么做？</a:t>
              </a:r>
            </a:p>
          </p:txBody>
        </p:sp>
      </p:grpSp>
      <p:grpSp>
        <p:nvGrpSpPr>
          <p:cNvPr id="20" name="组合 19">
            <a:extLst>
              <a:ext uri="{FF2B5EF4-FFF2-40B4-BE49-F238E27FC236}">
                <a16:creationId xmlns:a16="http://schemas.microsoft.com/office/drawing/2014/main" id="{6819A95B-8819-45D4-B714-1D683CA959C9}"/>
              </a:ext>
            </a:extLst>
          </p:cNvPr>
          <p:cNvGrpSpPr/>
          <p:nvPr/>
        </p:nvGrpSpPr>
        <p:grpSpPr>
          <a:xfrm>
            <a:off x="3083442" y="5716196"/>
            <a:ext cx="8484671" cy="603454"/>
            <a:chOff x="3083442" y="5228845"/>
            <a:chExt cx="8484671" cy="603454"/>
          </a:xfrm>
        </p:grpSpPr>
        <p:sp>
          <p:nvSpPr>
            <p:cNvPr id="21" name="文本框 20">
              <a:extLst>
                <a:ext uri="{FF2B5EF4-FFF2-40B4-BE49-F238E27FC236}">
                  <a16:creationId xmlns:a16="http://schemas.microsoft.com/office/drawing/2014/main" id="{616268B6-AE23-4A2E-90E9-5B2F01A37EFB}"/>
                </a:ext>
              </a:extLst>
            </p:cNvPr>
            <p:cNvSpPr txBox="1"/>
            <p:nvPr/>
          </p:nvSpPr>
          <p:spPr>
            <a:xfrm>
              <a:off x="3673096" y="5524521"/>
              <a:ext cx="2268570" cy="307777"/>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水基金自媒体渠道为主</a:t>
              </a:r>
              <a:endParaRPr lang="en-US" altLang="zh-CN" sz="1400" dirty="0">
                <a:latin typeface="+mn-ea"/>
                <a:cs typeface="Heiti SC Light" charset="-122"/>
              </a:endParaRPr>
            </a:p>
          </p:txBody>
        </p:sp>
        <p:sp>
          <p:nvSpPr>
            <p:cNvPr id="22" name="矩形 21">
              <a:extLst>
                <a:ext uri="{FF2B5EF4-FFF2-40B4-BE49-F238E27FC236}">
                  <a16:creationId xmlns:a16="http://schemas.microsoft.com/office/drawing/2014/main" id="{BFB1F8C5-AC83-4012-A1F8-148E5B45B9D7}"/>
                </a:ext>
              </a:extLst>
            </p:cNvPr>
            <p:cNvSpPr/>
            <p:nvPr/>
          </p:nvSpPr>
          <p:spPr>
            <a:xfrm>
              <a:off x="3575407" y="5365339"/>
              <a:ext cx="7992706" cy="46696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3" name="矩形 22">
              <a:extLst>
                <a:ext uri="{FF2B5EF4-FFF2-40B4-BE49-F238E27FC236}">
                  <a16:creationId xmlns:a16="http://schemas.microsoft.com/office/drawing/2014/main" id="{AB60A7DA-BA2A-414E-BB5D-01A86537899A}"/>
                </a:ext>
              </a:extLst>
            </p:cNvPr>
            <p:cNvSpPr/>
            <p:nvPr/>
          </p:nvSpPr>
          <p:spPr>
            <a:xfrm>
              <a:off x="3083442" y="5228845"/>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在哪里？</a:t>
              </a:r>
            </a:p>
          </p:txBody>
        </p:sp>
      </p:grpSp>
    </p:spTree>
    <p:extLst>
      <p:ext uri="{BB962C8B-B14F-4D97-AF65-F5344CB8AC3E}">
        <p14:creationId xmlns:p14="http://schemas.microsoft.com/office/powerpoint/2010/main" val="229293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a:xfrm>
            <a:off x="601434" y="438604"/>
            <a:ext cx="9487788" cy="460800"/>
          </a:xfrm>
        </p:spPr>
        <p:txBody>
          <a:bodyPr>
            <a:normAutofit/>
          </a:bodyPr>
          <a:lstStyle/>
          <a:p>
            <a:r>
              <a:rPr lang="en-US" altLang="zh-CN" dirty="0"/>
              <a:t>#</a:t>
            </a:r>
            <a:r>
              <a:rPr lang="zh-CN" altLang="en-US" dirty="0"/>
              <a:t>水邻居系列活动（春夏秋）</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64</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grpSp>
        <p:nvGrpSpPr>
          <p:cNvPr id="6" name="组合 5">
            <a:extLst>
              <a:ext uri="{FF2B5EF4-FFF2-40B4-BE49-F238E27FC236}">
                <a16:creationId xmlns:a16="http://schemas.microsoft.com/office/drawing/2014/main" id="{F40244EA-0B78-4E3D-BF0C-B38CB27E4792}"/>
              </a:ext>
            </a:extLst>
          </p:cNvPr>
          <p:cNvGrpSpPr/>
          <p:nvPr/>
        </p:nvGrpSpPr>
        <p:grpSpPr>
          <a:xfrm>
            <a:off x="3083442" y="987454"/>
            <a:ext cx="8484671" cy="1167218"/>
            <a:chOff x="3083442" y="987454"/>
            <a:chExt cx="8484671" cy="1167218"/>
          </a:xfrm>
        </p:grpSpPr>
        <p:sp>
          <p:nvSpPr>
            <p:cNvPr id="8" name="矩形 7">
              <a:extLst>
                <a:ext uri="{FF2B5EF4-FFF2-40B4-BE49-F238E27FC236}">
                  <a16:creationId xmlns:a16="http://schemas.microsoft.com/office/drawing/2014/main" id="{67E8B498-C250-4D04-B2A0-5A98851A6B8F}"/>
                </a:ext>
              </a:extLst>
            </p:cNvPr>
            <p:cNvSpPr/>
            <p:nvPr/>
          </p:nvSpPr>
          <p:spPr>
            <a:xfrm>
              <a:off x="3575407" y="1141803"/>
              <a:ext cx="7992706" cy="1012869"/>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9" name="矩形 8">
              <a:extLst>
                <a:ext uri="{FF2B5EF4-FFF2-40B4-BE49-F238E27FC236}">
                  <a16:creationId xmlns:a16="http://schemas.microsoft.com/office/drawing/2014/main" id="{A153231B-860F-4D28-940F-644A8F575000}"/>
                </a:ext>
              </a:extLst>
            </p:cNvPr>
            <p:cNvSpPr/>
            <p:nvPr/>
          </p:nvSpPr>
          <p:spPr>
            <a:xfrm>
              <a:off x="3083442" y="987454"/>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为什么？</a:t>
              </a:r>
            </a:p>
          </p:txBody>
        </p:sp>
        <p:sp>
          <p:nvSpPr>
            <p:cNvPr id="10" name="文本框 9">
              <a:extLst>
                <a:ext uri="{FF2B5EF4-FFF2-40B4-BE49-F238E27FC236}">
                  <a16:creationId xmlns:a16="http://schemas.microsoft.com/office/drawing/2014/main" id="{9FCBB535-87A5-4241-9A1D-0AF24C560CDC}"/>
                </a:ext>
              </a:extLst>
            </p:cNvPr>
            <p:cNvSpPr txBox="1"/>
            <p:nvPr/>
          </p:nvSpPr>
          <p:spPr>
            <a:xfrm>
              <a:off x="3673096" y="1459745"/>
              <a:ext cx="4063933" cy="523220"/>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通过</a:t>
              </a:r>
              <a:r>
                <a:rPr lang="zh-CN" altLang="en-US" sz="1400" b="1" dirty="0">
                  <a:latin typeface="+mn-ea"/>
                  <a:cs typeface="Heiti SC Light" charset="-122"/>
                </a:rPr>
                <a:t>有趣</a:t>
              </a:r>
              <a:r>
                <a:rPr lang="zh-CN" altLang="en-US" sz="1400" dirty="0">
                  <a:latin typeface="+mn-ea"/>
                  <a:cs typeface="Heiti SC Light" charset="-122"/>
                </a:rPr>
                <a:t>的视频或文字，吸引受众关注水基金</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充分利用当地资源，营造</a:t>
              </a:r>
              <a:r>
                <a:rPr lang="zh-CN" altLang="en-US" sz="1400" b="1" dirty="0">
                  <a:latin typeface="+mn-ea"/>
                  <a:cs typeface="Heiti SC Light" charset="-122"/>
                </a:rPr>
                <a:t>美好</a:t>
              </a:r>
              <a:r>
                <a:rPr lang="zh-CN" altLang="en-US" sz="1400" dirty="0">
                  <a:latin typeface="+mn-ea"/>
                  <a:cs typeface="Heiti SC Light" charset="-122"/>
                </a:rPr>
                <a:t>生活氛围</a:t>
              </a:r>
              <a:endParaRPr lang="en-US" altLang="zh-CN" sz="1400" dirty="0">
                <a:latin typeface="+mn-ea"/>
                <a:cs typeface="Heiti SC Light" charset="-122"/>
              </a:endParaRPr>
            </a:p>
          </p:txBody>
        </p:sp>
      </p:grpSp>
      <p:grpSp>
        <p:nvGrpSpPr>
          <p:cNvPr id="11" name="组合 10">
            <a:extLst>
              <a:ext uri="{FF2B5EF4-FFF2-40B4-BE49-F238E27FC236}">
                <a16:creationId xmlns:a16="http://schemas.microsoft.com/office/drawing/2014/main" id="{1680A900-72E2-4960-8BED-CE244A1ED1B2}"/>
              </a:ext>
            </a:extLst>
          </p:cNvPr>
          <p:cNvGrpSpPr/>
          <p:nvPr/>
        </p:nvGrpSpPr>
        <p:grpSpPr>
          <a:xfrm>
            <a:off x="3083442" y="2250063"/>
            <a:ext cx="8484671" cy="1144621"/>
            <a:chOff x="3083442" y="2272491"/>
            <a:chExt cx="8484671" cy="1144621"/>
          </a:xfrm>
        </p:grpSpPr>
        <p:sp>
          <p:nvSpPr>
            <p:cNvPr id="12" name="矩形 11">
              <a:extLst>
                <a:ext uri="{FF2B5EF4-FFF2-40B4-BE49-F238E27FC236}">
                  <a16:creationId xmlns:a16="http://schemas.microsoft.com/office/drawing/2014/main" id="{8899E53D-B1DB-4827-A94E-A2D2421B0CD9}"/>
                </a:ext>
              </a:extLst>
            </p:cNvPr>
            <p:cNvSpPr/>
            <p:nvPr/>
          </p:nvSpPr>
          <p:spPr>
            <a:xfrm>
              <a:off x="3575407" y="2404243"/>
              <a:ext cx="7992706" cy="1012869"/>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3" name="文本框 12">
              <a:extLst>
                <a:ext uri="{FF2B5EF4-FFF2-40B4-BE49-F238E27FC236}">
                  <a16:creationId xmlns:a16="http://schemas.microsoft.com/office/drawing/2014/main" id="{674C3657-FEE6-4C72-A3DC-287DFB347D68}"/>
                </a:ext>
              </a:extLst>
            </p:cNvPr>
            <p:cNvSpPr txBox="1"/>
            <p:nvPr/>
          </p:nvSpPr>
          <p:spPr>
            <a:xfrm>
              <a:off x="3676943" y="2731451"/>
              <a:ext cx="4376519" cy="523220"/>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千岛湖很美，比你想象的更美</a:t>
              </a:r>
              <a:r>
                <a:rPr lang="en-US" altLang="zh-CN" sz="1400" dirty="0">
                  <a:latin typeface="+mn-ea"/>
                  <a:cs typeface="Heiti SC Light" charset="-122"/>
                </a:rPr>
                <a:t>——</a:t>
              </a:r>
              <a:r>
                <a:rPr lang="zh-CN" altLang="en-US" sz="1400" dirty="0">
                  <a:latin typeface="+mn-ea"/>
                  <a:cs typeface="Heiti SC Light" charset="-122"/>
                </a:rPr>
                <a:t>也更有趣</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“水邻居”</a:t>
              </a:r>
              <a:r>
                <a:rPr lang="en-US" altLang="zh-CN" sz="1400" dirty="0">
                  <a:latin typeface="+mn-ea"/>
                  <a:cs typeface="Heiti SC Light" charset="-122"/>
                </a:rPr>
                <a:t>+</a:t>
              </a:r>
              <a:r>
                <a:rPr lang="zh-CN" altLang="en-US" sz="1400" dirty="0">
                  <a:latin typeface="+mn-ea"/>
                  <a:cs typeface="Heiti SC Light" charset="-122"/>
                </a:rPr>
                <a:t>“美好乡村”，能碰撞出什么火花？</a:t>
              </a:r>
              <a:endParaRPr lang="en-US" altLang="zh-CN" sz="1400" dirty="0">
                <a:latin typeface="+mn-ea"/>
                <a:cs typeface="Heiti SC Light" charset="-122"/>
              </a:endParaRPr>
            </a:p>
          </p:txBody>
        </p:sp>
        <p:sp>
          <p:nvSpPr>
            <p:cNvPr id="14" name="矩形 13">
              <a:extLst>
                <a:ext uri="{FF2B5EF4-FFF2-40B4-BE49-F238E27FC236}">
                  <a16:creationId xmlns:a16="http://schemas.microsoft.com/office/drawing/2014/main" id="{D21FB4E2-50F0-4A68-BF38-42F82ADA6125}"/>
                </a:ext>
              </a:extLst>
            </p:cNvPr>
            <p:cNvSpPr/>
            <p:nvPr/>
          </p:nvSpPr>
          <p:spPr>
            <a:xfrm>
              <a:off x="3083442" y="2272491"/>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说什么？</a:t>
              </a:r>
            </a:p>
          </p:txBody>
        </p:sp>
      </p:grpSp>
      <p:grpSp>
        <p:nvGrpSpPr>
          <p:cNvPr id="15" name="组合 14">
            <a:extLst>
              <a:ext uri="{FF2B5EF4-FFF2-40B4-BE49-F238E27FC236}">
                <a16:creationId xmlns:a16="http://schemas.microsoft.com/office/drawing/2014/main" id="{F4E3AC9C-1C55-468C-B27E-19F10D3F19FB}"/>
              </a:ext>
            </a:extLst>
          </p:cNvPr>
          <p:cNvGrpSpPr/>
          <p:nvPr/>
        </p:nvGrpSpPr>
        <p:grpSpPr>
          <a:xfrm>
            <a:off x="3083442" y="3490075"/>
            <a:ext cx="8484671" cy="1786026"/>
            <a:chOff x="3083442" y="3503973"/>
            <a:chExt cx="8484671" cy="1786026"/>
          </a:xfrm>
        </p:grpSpPr>
        <p:sp>
          <p:nvSpPr>
            <p:cNvPr id="16" name="文本框 15">
              <a:extLst>
                <a:ext uri="{FF2B5EF4-FFF2-40B4-BE49-F238E27FC236}">
                  <a16:creationId xmlns:a16="http://schemas.microsoft.com/office/drawing/2014/main" id="{6C02D098-D77F-4654-8DD0-AD2174004F5A}"/>
                </a:ext>
              </a:extLst>
            </p:cNvPr>
            <p:cNvSpPr txBox="1"/>
            <p:nvPr/>
          </p:nvSpPr>
          <p:spPr>
            <a:xfrm>
              <a:off x="3673096" y="3812671"/>
              <a:ext cx="7895017" cy="1400383"/>
            </a:xfrm>
            <a:prstGeom prst="rect">
              <a:avLst/>
            </a:prstGeom>
            <a:noFill/>
          </p:spPr>
          <p:txBody>
            <a:bodyPr wrap="square" rtlCol="0">
              <a:spAutoFit/>
            </a:bodyPr>
            <a:lstStyle/>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结合当地重要节日、特殊时节的元素进行传播，主要采用短视频或直播的形式，向受众展示“水邻居”</a:t>
              </a:r>
              <a:r>
                <a:rPr lang="en-US" altLang="zh-CN" sz="1400" dirty="0">
                  <a:latin typeface="+mn-ea"/>
                  <a:cs typeface="Heiti SC Light" charset="-122"/>
                </a:rPr>
                <a:t>+</a:t>
              </a:r>
              <a:r>
                <a:rPr lang="zh-CN" altLang="en-US" sz="1400" dirty="0">
                  <a:latin typeface="+mn-ea"/>
                  <a:cs typeface="Heiti SC Light" charset="-122"/>
                </a:rPr>
                <a:t>“美好乡村”的生活</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在周末或节假日举办相应主题的“大赛”，提高受众参与度和趣味性</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如：春天</a:t>
              </a:r>
              <a:r>
                <a:rPr lang="en-US" altLang="zh-CN" sz="1400" dirty="0">
                  <a:latin typeface="+mn-ea"/>
                  <a:cs typeface="Heiti SC Light" charset="-122"/>
                </a:rPr>
                <a:t>——</a:t>
              </a:r>
              <a:r>
                <a:rPr lang="zh-CN" altLang="en-US" sz="1400" dirty="0">
                  <a:latin typeface="+mn-ea"/>
                  <a:cs typeface="Heiti SC Light" charset="-122"/>
                </a:rPr>
                <a:t>炒茶叶大赛，夏天</a:t>
              </a:r>
              <a:r>
                <a:rPr lang="en-US" altLang="zh-CN" sz="1400" dirty="0">
                  <a:latin typeface="+mn-ea"/>
                  <a:cs typeface="Heiti SC Light" charset="-122"/>
                </a:rPr>
                <a:t>——</a:t>
              </a:r>
              <a:r>
                <a:rPr lang="zh-CN" altLang="en-US" sz="1400" dirty="0">
                  <a:latin typeface="+mn-ea"/>
                  <a:cs typeface="Heiti SC Light" charset="-122"/>
                </a:rPr>
                <a:t>冰镇西瓜，秋天</a:t>
              </a:r>
              <a:r>
                <a:rPr lang="en-US" altLang="zh-CN" sz="1400" dirty="0">
                  <a:latin typeface="+mn-ea"/>
                  <a:cs typeface="Heiti SC Light" charset="-122"/>
                </a:rPr>
                <a:t>——</a:t>
              </a:r>
              <a:r>
                <a:rPr lang="zh-CN" altLang="en-US" sz="1400" dirty="0">
                  <a:latin typeface="+mn-ea"/>
                  <a:cs typeface="Heiti SC Light" charset="-122"/>
                </a:rPr>
                <a:t>水稻收割</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除视频形式外，可同步推出图文宣传，或辅之总结性文字</a:t>
              </a:r>
              <a:endParaRPr lang="en-US" altLang="zh-CN" sz="1400" dirty="0">
                <a:latin typeface="+mn-ea"/>
                <a:cs typeface="Heiti SC Light" charset="-122"/>
              </a:endParaRPr>
            </a:p>
          </p:txBody>
        </p:sp>
        <p:sp>
          <p:nvSpPr>
            <p:cNvPr id="17" name="矩形 16">
              <a:extLst>
                <a:ext uri="{FF2B5EF4-FFF2-40B4-BE49-F238E27FC236}">
                  <a16:creationId xmlns:a16="http://schemas.microsoft.com/office/drawing/2014/main" id="{AF728863-6053-47A1-90FE-6DA3837B5974}"/>
                </a:ext>
              </a:extLst>
            </p:cNvPr>
            <p:cNvSpPr/>
            <p:nvPr/>
          </p:nvSpPr>
          <p:spPr>
            <a:xfrm>
              <a:off x="3575407" y="3657312"/>
              <a:ext cx="7992706" cy="1632687"/>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8" name="矩形 17">
              <a:extLst>
                <a:ext uri="{FF2B5EF4-FFF2-40B4-BE49-F238E27FC236}">
                  <a16:creationId xmlns:a16="http://schemas.microsoft.com/office/drawing/2014/main" id="{A108B3A1-440A-4B07-943A-4D0AAA033B07}"/>
                </a:ext>
              </a:extLst>
            </p:cNvPr>
            <p:cNvSpPr/>
            <p:nvPr/>
          </p:nvSpPr>
          <p:spPr>
            <a:xfrm>
              <a:off x="3083442" y="3503973"/>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怎么做？</a:t>
              </a:r>
            </a:p>
          </p:txBody>
        </p:sp>
      </p:grpSp>
      <p:grpSp>
        <p:nvGrpSpPr>
          <p:cNvPr id="19" name="组合 18">
            <a:extLst>
              <a:ext uri="{FF2B5EF4-FFF2-40B4-BE49-F238E27FC236}">
                <a16:creationId xmlns:a16="http://schemas.microsoft.com/office/drawing/2014/main" id="{024FAE1D-F6FB-4BB1-9824-725FF51F0C2D}"/>
              </a:ext>
            </a:extLst>
          </p:cNvPr>
          <p:cNvGrpSpPr/>
          <p:nvPr/>
        </p:nvGrpSpPr>
        <p:grpSpPr>
          <a:xfrm>
            <a:off x="3083442" y="5378812"/>
            <a:ext cx="8484671" cy="818896"/>
            <a:chOff x="3083442" y="5228845"/>
            <a:chExt cx="8484671" cy="818896"/>
          </a:xfrm>
        </p:grpSpPr>
        <p:sp>
          <p:nvSpPr>
            <p:cNvPr id="20" name="文本框 19">
              <a:extLst>
                <a:ext uri="{FF2B5EF4-FFF2-40B4-BE49-F238E27FC236}">
                  <a16:creationId xmlns:a16="http://schemas.microsoft.com/office/drawing/2014/main" id="{BA147AF1-7373-472F-83E3-B8D5B6311136}"/>
                </a:ext>
              </a:extLst>
            </p:cNvPr>
            <p:cNvSpPr txBox="1"/>
            <p:nvPr/>
          </p:nvSpPr>
          <p:spPr>
            <a:xfrm>
              <a:off x="3673096" y="5524521"/>
              <a:ext cx="3525324" cy="523220"/>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水基金自媒体渠道为主，当地媒体为辅</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线下实地参访</a:t>
              </a:r>
              <a:endParaRPr lang="en-US" altLang="zh-CN" sz="1400" dirty="0">
                <a:latin typeface="+mn-ea"/>
                <a:cs typeface="Heiti SC Light" charset="-122"/>
              </a:endParaRPr>
            </a:p>
          </p:txBody>
        </p:sp>
        <p:sp>
          <p:nvSpPr>
            <p:cNvPr id="21" name="矩形 20">
              <a:extLst>
                <a:ext uri="{FF2B5EF4-FFF2-40B4-BE49-F238E27FC236}">
                  <a16:creationId xmlns:a16="http://schemas.microsoft.com/office/drawing/2014/main" id="{6D19E828-C928-429E-AE3B-31E9D630AB26}"/>
                </a:ext>
              </a:extLst>
            </p:cNvPr>
            <p:cNvSpPr/>
            <p:nvPr/>
          </p:nvSpPr>
          <p:spPr>
            <a:xfrm>
              <a:off x="3575407" y="5365338"/>
              <a:ext cx="7992706" cy="682403"/>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2" name="矩形 21">
              <a:extLst>
                <a:ext uri="{FF2B5EF4-FFF2-40B4-BE49-F238E27FC236}">
                  <a16:creationId xmlns:a16="http://schemas.microsoft.com/office/drawing/2014/main" id="{65C27B57-BCA1-4711-8E3B-5A0C53BA8BDB}"/>
                </a:ext>
              </a:extLst>
            </p:cNvPr>
            <p:cNvSpPr/>
            <p:nvPr/>
          </p:nvSpPr>
          <p:spPr>
            <a:xfrm>
              <a:off x="3083442" y="5228845"/>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在哪里？</a:t>
              </a:r>
            </a:p>
          </p:txBody>
        </p:sp>
      </p:grpSp>
      <p:pic>
        <p:nvPicPr>
          <p:cNvPr id="23" name="图片 22">
            <a:extLst>
              <a:ext uri="{FF2B5EF4-FFF2-40B4-BE49-F238E27FC236}">
                <a16:creationId xmlns:a16="http://schemas.microsoft.com/office/drawing/2014/main" id="{632C04E7-BDDC-4FCD-9627-14EEE8BCB7E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459"/>
          <a:stretch/>
        </p:blipFill>
        <p:spPr>
          <a:xfrm>
            <a:off x="601259" y="987453"/>
            <a:ext cx="2434041" cy="5377061"/>
          </a:xfrm>
          <a:prstGeom prst="rect">
            <a:avLst/>
          </a:prstGeom>
        </p:spPr>
      </p:pic>
    </p:spTree>
    <p:extLst>
      <p:ext uri="{BB962C8B-B14F-4D97-AF65-F5344CB8AC3E}">
        <p14:creationId xmlns:p14="http://schemas.microsoft.com/office/powerpoint/2010/main" val="314614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p:txBody>
          <a:bodyPr/>
          <a:lstStyle/>
          <a:p>
            <a:r>
              <a:rPr lang="en-US" altLang="zh-CN" dirty="0"/>
              <a:t>#</a:t>
            </a:r>
            <a:r>
              <a:rPr lang="zh-CN" altLang="en-US" dirty="0"/>
              <a:t>千岛端午夏日祭（端午节）</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65</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grpSp>
        <p:nvGrpSpPr>
          <p:cNvPr id="8" name="组合 7">
            <a:extLst>
              <a:ext uri="{FF2B5EF4-FFF2-40B4-BE49-F238E27FC236}">
                <a16:creationId xmlns:a16="http://schemas.microsoft.com/office/drawing/2014/main" id="{4ABFC163-698A-4C08-8AF8-B2872748017E}"/>
              </a:ext>
            </a:extLst>
          </p:cNvPr>
          <p:cNvGrpSpPr/>
          <p:nvPr/>
        </p:nvGrpSpPr>
        <p:grpSpPr>
          <a:xfrm>
            <a:off x="3083442" y="987454"/>
            <a:ext cx="8507125" cy="1013880"/>
            <a:chOff x="3083442" y="987454"/>
            <a:chExt cx="8507125" cy="1013880"/>
          </a:xfrm>
        </p:grpSpPr>
        <p:sp>
          <p:nvSpPr>
            <p:cNvPr id="9" name="矩形 8">
              <a:extLst>
                <a:ext uri="{FF2B5EF4-FFF2-40B4-BE49-F238E27FC236}">
                  <a16:creationId xmlns:a16="http://schemas.microsoft.com/office/drawing/2014/main" id="{ABAB1974-355E-4E88-B5B1-5A679FBE2280}"/>
                </a:ext>
              </a:extLst>
            </p:cNvPr>
            <p:cNvSpPr/>
            <p:nvPr/>
          </p:nvSpPr>
          <p:spPr>
            <a:xfrm>
              <a:off x="3575407" y="1141804"/>
              <a:ext cx="7992706" cy="85953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0" name="矩形 9">
              <a:extLst>
                <a:ext uri="{FF2B5EF4-FFF2-40B4-BE49-F238E27FC236}">
                  <a16:creationId xmlns:a16="http://schemas.microsoft.com/office/drawing/2014/main" id="{AA57B686-7D9F-4EDD-A05E-932461E02F27}"/>
                </a:ext>
              </a:extLst>
            </p:cNvPr>
            <p:cNvSpPr/>
            <p:nvPr/>
          </p:nvSpPr>
          <p:spPr>
            <a:xfrm>
              <a:off x="3083442" y="987454"/>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为什么？</a:t>
              </a:r>
            </a:p>
          </p:txBody>
        </p:sp>
        <p:sp>
          <p:nvSpPr>
            <p:cNvPr id="11" name="文本框 10">
              <a:extLst>
                <a:ext uri="{FF2B5EF4-FFF2-40B4-BE49-F238E27FC236}">
                  <a16:creationId xmlns:a16="http://schemas.microsoft.com/office/drawing/2014/main" id="{05D0E77A-5291-41E7-8F50-0E901C51F96E}"/>
                </a:ext>
              </a:extLst>
            </p:cNvPr>
            <p:cNvSpPr txBox="1"/>
            <p:nvPr/>
          </p:nvSpPr>
          <p:spPr>
            <a:xfrm>
              <a:off x="3673097" y="1307304"/>
              <a:ext cx="7917470" cy="523220"/>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无负担体验</a:t>
              </a:r>
              <a:r>
                <a:rPr lang="en-US" altLang="zh-CN" sz="1400" dirty="0">
                  <a:latin typeface="+mn-ea"/>
                  <a:cs typeface="Heiti SC Light" charset="-122"/>
                </a:rPr>
                <a:t>——</a:t>
              </a:r>
              <a:r>
                <a:rPr lang="zh-CN" altLang="en-US" sz="1400" dirty="0">
                  <a:latin typeface="+mn-ea"/>
                  <a:cs typeface="Heiti SC Light" charset="-122"/>
                </a:rPr>
                <a:t>满足受众“愉悦体验”的需求，同时还能有不一样的自然体验、乡村体验</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对于线下销售有较大助力</a:t>
              </a:r>
              <a:endParaRPr lang="en-US" altLang="zh-CN" sz="1400" dirty="0">
                <a:latin typeface="+mn-ea"/>
                <a:cs typeface="Heiti SC Light" charset="-122"/>
              </a:endParaRPr>
            </a:p>
          </p:txBody>
        </p:sp>
      </p:grpSp>
      <p:grpSp>
        <p:nvGrpSpPr>
          <p:cNvPr id="12" name="组合 11">
            <a:extLst>
              <a:ext uri="{FF2B5EF4-FFF2-40B4-BE49-F238E27FC236}">
                <a16:creationId xmlns:a16="http://schemas.microsoft.com/office/drawing/2014/main" id="{E55DA64F-9742-40F6-B026-A542204503D4}"/>
              </a:ext>
            </a:extLst>
          </p:cNvPr>
          <p:cNvGrpSpPr/>
          <p:nvPr/>
        </p:nvGrpSpPr>
        <p:grpSpPr>
          <a:xfrm>
            <a:off x="3083442" y="2085322"/>
            <a:ext cx="8484671" cy="894555"/>
            <a:chOff x="3083442" y="2272491"/>
            <a:chExt cx="8484671" cy="894555"/>
          </a:xfrm>
        </p:grpSpPr>
        <p:sp>
          <p:nvSpPr>
            <p:cNvPr id="13" name="矩形 12">
              <a:extLst>
                <a:ext uri="{FF2B5EF4-FFF2-40B4-BE49-F238E27FC236}">
                  <a16:creationId xmlns:a16="http://schemas.microsoft.com/office/drawing/2014/main" id="{8F24D912-BD22-49B3-A9C0-35971B4B3A9A}"/>
                </a:ext>
              </a:extLst>
            </p:cNvPr>
            <p:cNvSpPr/>
            <p:nvPr/>
          </p:nvSpPr>
          <p:spPr>
            <a:xfrm>
              <a:off x="3575407" y="2404243"/>
              <a:ext cx="7992706" cy="762803"/>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4" name="文本框 13">
              <a:extLst>
                <a:ext uri="{FF2B5EF4-FFF2-40B4-BE49-F238E27FC236}">
                  <a16:creationId xmlns:a16="http://schemas.microsoft.com/office/drawing/2014/main" id="{1C41FBF8-D11A-49D6-ABBD-EE594C460E7E}"/>
                </a:ext>
              </a:extLst>
            </p:cNvPr>
            <p:cNvSpPr txBox="1"/>
            <p:nvPr/>
          </p:nvSpPr>
          <p:spPr>
            <a:xfrm>
              <a:off x="3676943" y="2683686"/>
              <a:ext cx="5415686" cy="30777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水基金带你用不一样的方式过夏天、过端午</a:t>
              </a:r>
              <a:endParaRPr lang="en-US" altLang="zh-CN" sz="1400" dirty="0">
                <a:latin typeface="+mn-ea"/>
                <a:cs typeface="Heiti SC Light" charset="-122"/>
              </a:endParaRPr>
            </a:p>
          </p:txBody>
        </p:sp>
        <p:sp>
          <p:nvSpPr>
            <p:cNvPr id="15" name="矩形 14">
              <a:extLst>
                <a:ext uri="{FF2B5EF4-FFF2-40B4-BE49-F238E27FC236}">
                  <a16:creationId xmlns:a16="http://schemas.microsoft.com/office/drawing/2014/main" id="{6A79677C-EE4A-4E6B-8E49-A3950F2A084E}"/>
                </a:ext>
              </a:extLst>
            </p:cNvPr>
            <p:cNvSpPr/>
            <p:nvPr/>
          </p:nvSpPr>
          <p:spPr>
            <a:xfrm>
              <a:off x="3083442" y="2272491"/>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说什么？</a:t>
              </a:r>
            </a:p>
          </p:txBody>
        </p:sp>
      </p:grpSp>
      <p:grpSp>
        <p:nvGrpSpPr>
          <p:cNvPr id="16" name="组合 15">
            <a:extLst>
              <a:ext uri="{FF2B5EF4-FFF2-40B4-BE49-F238E27FC236}">
                <a16:creationId xmlns:a16="http://schemas.microsoft.com/office/drawing/2014/main" id="{643C834B-6779-4E9F-B7C9-D830ABBDA26D}"/>
              </a:ext>
            </a:extLst>
          </p:cNvPr>
          <p:cNvGrpSpPr/>
          <p:nvPr/>
        </p:nvGrpSpPr>
        <p:grpSpPr>
          <a:xfrm>
            <a:off x="3083442" y="3067328"/>
            <a:ext cx="8484671" cy="2546371"/>
            <a:chOff x="3083442" y="3503973"/>
            <a:chExt cx="8484671" cy="2546371"/>
          </a:xfrm>
        </p:grpSpPr>
        <p:sp>
          <p:nvSpPr>
            <p:cNvPr id="17" name="文本框 16">
              <a:extLst>
                <a:ext uri="{FF2B5EF4-FFF2-40B4-BE49-F238E27FC236}">
                  <a16:creationId xmlns:a16="http://schemas.microsoft.com/office/drawing/2014/main" id="{DE3399CB-485A-49F4-926A-C853405264FD}"/>
                </a:ext>
              </a:extLst>
            </p:cNvPr>
            <p:cNvSpPr txBox="1"/>
            <p:nvPr/>
          </p:nvSpPr>
          <p:spPr>
            <a:xfrm>
              <a:off x="3673096" y="4146111"/>
              <a:ext cx="7895017" cy="1400383"/>
            </a:xfrm>
            <a:prstGeom prst="rect">
              <a:avLst/>
            </a:prstGeom>
            <a:noFill/>
          </p:spPr>
          <p:txBody>
            <a:bodyPr wrap="square" rtlCol="0">
              <a:spAutoFit/>
            </a:bodyPr>
            <a:lstStyle/>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端午节的起源本身有祭奠的含义，同时结合“夏日”的美好时节，打造完美夏日休假体验</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结合水基金特有自然体验课程、基地参访、当地乡村体验，打造具有纪念意义的“夏日祭”</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“夏日祭”为期</a:t>
              </a:r>
              <a:r>
                <a:rPr lang="en-US" altLang="zh-CN" sz="1400" dirty="0">
                  <a:latin typeface="+mn-ea"/>
                  <a:cs typeface="Heiti SC Light" charset="-122"/>
                </a:rPr>
                <a:t>2~3</a:t>
              </a:r>
              <a:r>
                <a:rPr lang="zh-CN" altLang="en-US" sz="1400" dirty="0">
                  <a:latin typeface="+mn-ea"/>
                  <a:cs typeface="Heiti SC Light" charset="-122"/>
                </a:rPr>
                <a:t>天，每天的活动主体不同，可满足不同客户群体的需求；客户可选择参加一天或参加全程</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个人或企业客户均可参加</a:t>
              </a:r>
              <a:endParaRPr lang="en-US" altLang="zh-CN" sz="1400" dirty="0">
                <a:latin typeface="+mn-ea"/>
                <a:cs typeface="Heiti SC Light" charset="-122"/>
              </a:endParaRPr>
            </a:p>
          </p:txBody>
        </p:sp>
        <p:sp>
          <p:nvSpPr>
            <p:cNvPr id="18" name="矩形 17">
              <a:extLst>
                <a:ext uri="{FF2B5EF4-FFF2-40B4-BE49-F238E27FC236}">
                  <a16:creationId xmlns:a16="http://schemas.microsoft.com/office/drawing/2014/main" id="{F3A67EE4-CBAD-4F04-88C2-9073B4D4ED58}"/>
                </a:ext>
              </a:extLst>
            </p:cNvPr>
            <p:cNvSpPr/>
            <p:nvPr/>
          </p:nvSpPr>
          <p:spPr>
            <a:xfrm>
              <a:off x="3575407" y="3657312"/>
              <a:ext cx="7992706" cy="2393032"/>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9" name="矩形 18">
              <a:extLst>
                <a:ext uri="{FF2B5EF4-FFF2-40B4-BE49-F238E27FC236}">
                  <a16:creationId xmlns:a16="http://schemas.microsoft.com/office/drawing/2014/main" id="{D3986DD6-6B98-4345-82DE-E99F577397F4}"/>
                </a:ext>
              </a:extLst>
            </p:cNvPr>
            <p:cNvSpPr/>
            <p:nvPr/>
          </p:nvSpPr>
          <p:spPr>
            <a:xfrm>
              <a:off x="3083442" y="3503973"/>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怎么做？</a:t>
              </a:r>
            </a:p>
          </p:txBody>
        </p:sp>
      </p:grpSp>
      <p:grpSp>
        <p:nvGrpSpPr>
          <p:cNvPr id="20" name="组合 19">
            <a:extLst>
              <a:ext uri="{FF2B5EF4-FFF2-40B4-BE49-F238E27FC236}">
                <a16:creationId xmlns:a16="http://schemas.microsoft.com/office/drawing/2014/main" id="{7B1DC6BF-46B4-4E4B-9CE6-75AE84E7AB10}"/>
              </a:ext>
            </a:extLst>
          </p:cNvPr>
          <p:cNvGrpSpPr/>
          <p:nvPr/>
        </p:nvGrpSpPr>
        <p:grpSpPr>
          <a:xfrm>
            <a:off x="3083442" y="5716196"/>
            <a:ext cx="8484671" cy="603454"/>
            <a:chOff x="3083442" y="5228845"/>
            <a:chExt cx="8484671" cy="603454"/>
          </a:xfrm>
        </p:grpSpPr>
        <p:sp>
          <p:nvSpPr>
            <p:cNvPr id="21" name="文本框 20">
              <a:extLst>
                <a:ext uri="{FF2B5EF4-FFF2-40B4-BE49-F238E27FC236}">
                  <a16:creationId xmlns:a16="http://schemas.microsoft.com/office/drawing/2014/main" id="{CAC1CD51-00B9-4CC3-8DC1-988F5E7A5AC8}"/>
                </a:ext>
              </a:extLst>
            </p:cNvPr>
            <p:cNvSpPr txBox="1"/>
            <p:nvPr/>
          </p:nvSpPr>
          <p:spPr>
            <a:xfrm>
              <a:off x="3673096" y="5524521"/>
              <a:ext cx="6038833" cy="307777"/>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线下活动为主，水基金自有媒体、核心关联方媒体、当地政府配合宣传</a:t>
              </a:r>
              <a:endParaRPr lang="en-US" altLang="zh-CN" sz="1400" dirty="0">
                <a:latin typeface="+mn-ea"/>
                <a:cs typeface="Heiti SC Light" charset="-122"/>
              </a:endParaRPr>
            </a:p>
          </p:txBody>
        </p:sp>
        <p:sp>
          <p:nvSpPr>
            <p:cNvPr id="22" name="矩形 21">
              <a:extLst>
                <a:ext uri="{FF2B5EF4-FFF2-40B4-BE49-F238E27FC236}">
                  <a16:creationId xmlns:a16="http://schemas.microsoft.com/office/drawing/2014/main" id="{F9FB3ACB-1F65-4631-9EE8-FA5E5E677ED0}"/>
                </a:ext>
              </a:extLst>
            </p:cNvPr>
            <p:cNvSpPr/>
            <p:nvPr/>
          </p:nvSpPr>
          <p:spPr>
            <a:xfrm>
              <a:off x="3575407" y="5365339"/>
              <a:ext cx="7992706" cy="46696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3" name="矩形 22">
              <a:extLst>
                <a:ext uri="{FF2B5EF4-FFF2-40B4-BE49-F238E27FC236}">
                  <a16:creationId xmlns:a16="http://schemas.microsoft.com/office/drawing/2014/main" id="{CFD9A12F-CFEC-4A73-9D6A-A9CE7138A563}"/>
                </a:ext>
              </a:extLst>
            </p:cNvPr>
            <p:cNvSpPr/>
            <p:nvPr/>
          </p:nvSpPr>
          <p:spPr>
            <a:xfrm>
              <a:off x="3083442" y="5228845"/>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在哪里？</a:t>
              </a:r>
            </a:p>
          </p:txBody>
        </p:sp>
      </p:grpSp>
      <p:pic>
        <p:nvPicPr>
          <p:cNvPr id="6" name="图片 5">
            <a:extLst>
              <a:ext uri="{FF2B5EF4-FFF2-40B4-BE49-F238E27FC236}">
                <a16:creationId xmlns:a16="http://schemas.microsoft.com/office/drawing/2014/main" id="{D8D792B8-5A85-4758-A6E4-61647FE0E25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87375" y="981075"/>
            <a:ext cx="2447925" cy="5390072"/>
          </a:xfrm>
          <a:prstGeom prst="rect">
            <a:avLst/>
          </a:prstGeom>
        </p:spPr>
      </p:pic>
    </p:spTree>
    <p:extLst>
      <p:ext uri="{BB962C8B-B14F-4D97-AF65-F5344CB8AC3E}">
        <p14:creationId xmlns:p14="http://schemas.microsoft.com/office/powerpoint/2010/main" val="179744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6921D-958E-491C-B15B-21B2E68A3ABF}"/>
              </a:ext>
            </a:extLst>
          </p:cNvPr>
          <p:cNvSpPr>
            <a:spLocks noGrp="1"/>
          </p:cNvSpPr>
          <p:nvPr>
            <p:ph type="title"/>
          </p:nvPr>
        </p:nvSpPr>
        <p:spPr/>
        <p:txBody>
          <a:bodyPr/>
          <a:lstStyle/>
          <a:p>
            <a:r>
              <a:rPr lang="en-US" altLang="zh-CN" dirty="0"/>
              <a:t>#</a:t>
            </a:r>
            <a:r>
              <a:rPr lang="zh-CN" altLang="en-US" dirty="0"/>
              <a:t>年度总结：水足迹我今年走了多</a:t>
            </a:r>
            <a:r>
              <a:rPr lang="en-US" altLang="zh-CN" dirty="0"/>
              <a:t>”</a:t>
            </a:r>
            <a:r>
              <a:rPr lang="zh-CN" altLang="en-US" dirty="0"/>
              <a:t>远</a:t>
            </a:r>
            <a:r>
              <a:rPr lang="en-US" altLang="zh-CN" dirty="0"/>
              <a:t>”</a:t>
            </a:r>
            <a:endParaRPr lang="ca-ES" dirty="0"/>
          </a:p>
        </p:txBody>
      </p:sp>
      <p:sp>
        <p:nvSpPr>
          <p:cNvPr id="3" name="灯片编号占位符 2">
            <a:extLst>
              <a:ext uri="{FF2B5EF4-FFF2-40B4-BE49-F238E27FC236}">
                <a16:creationId xmlns:a16="http://schemas.microsoft.com/office/drawing/2014/main" id="{53F95CE4-CEED-457D-9E04-9D6BEAA8271E}"/>
              </a:ext>
            </a:extLst>
          </p:cNvPr>
          <p:cNvSpPr>
            <a:spLocks noGrp="1"/>
          </p:cNvSpPr>
          <p:nvPr>
            <p:ph type="sldNum" sz="quarter" idx="14"/>
          </p:nvPr>
        </p:nvSpPr>
        <p:spPr/>
        <p:txBody>
          <a:bodyPr/>
          <a:lstStyle/>
          <a:p>
            <a:fld id="{E6049C3D-CCF1-41B9-A681-D61E0CAE4A17}" type="slidenum">
              <a:rPr lang="en-US" altLang="zh-CN" smtClean="0"/>
              <a:pPr/>
              <a:t>66</a:t>
            </a:fld>
            <a:endParaRPr lang="en-US" dirty="0"/>
          </a:p>
        </p:txBody>
      </p:sp>
      <p:sp>
        <p:nvSpPr>
          <p:cNvPr id="4" name="文本占位符 3">
            <a:extLst>
              <a:ext uri="{FF2B5EF4-FFF2-40B4-BE49-F238E27FC236}">
                <a16:creationId xmlns:a16="http://schemas.microsoft.com/office/drawing/2014/main" id="{A0CE07A5-E1F4-462A-87F8-BFB74A9FEA3D}"/>
              </a:ext>
            </a:extLst>
          </p:cNvPr>
          <p:cNvSpPr>
            <a:spLocks noGrp="1"/>
          </p:cNvSpPr>
          <p:nvPr>
            <p:ph type="body" sz="quarter" idx="15"/>
          </p:nvPr>
        </p:nvSpPr>
        <p:spPr/>
        <p:txBody>
          <a:bodyPr/>
          <a:lstStyle/>
          <a:p>
            <a:endParaRPr lang="ca-ES"/>
          </a:p>
        </p:txBody>
      </p:sp>
      <p:grpSp>
        <p:nvGrpSpPr>
          <p:cNvPr id="8" name="组合 7">
            <a:extLst>
              <a:ext uri="{FF2B5EF4-FFF2-40B4-BE49-F238E27FC236}">
                <a16:creationId xmlns:a16="http://schemas.microsoft.com/office/drawing/2014/main" id="{E83CDF75-2533-4904-9BD6-7ED078461514}"/>
              </a:ext>
            </a:extLst>
          </p:cNvPr>
          <p:cNvGrpSpPr/>
          <p:nvPr/>
        </p:nvGrpSpPr>
        <p:grpSpPr>
          <a:xfrm>
            <a:off x="3083442" y="987454"/>
            <a:ext cx="8507125" cy="1013880"/>
            <a:chOff x="3083442" y="987454"/>
            <a:chExt cx="8507125" cy="1013880"/>
          </a:xfrm>
        </p:grpSpPr>
        <p:sp>
          <p:nvSpPr>
            <p:cNvPr id="9" name="矩形 8">
              <a:extLst>
                <a:ext uri="{FF2B5EF4-FFF2-40B4-BE49-F238E27FC236}">
                  <a16:creationId xmlns:a16="http://schemas.microsoft.com/office/drawing/2014/main" id="{13FC0955-AD3B-45ED-8B81-F1A8A8F76FA7}"/>
                </a:ext>
              </a:extLst>
            </p:cNvPr>
            <p:cNvSpPr/>
            <p:nvPr/>
          </p:nvSpPr>
          <p:spPr>
            <a:xfrm>
              <a:off x="3575407" y="1141804"/>
              <a:ext cx="7992706" cy="85953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0" name="矩形 9">
              <a:extLst>
                <a:ext uri="{FF2B5EF4-FFF2-40B4-BE49-F238E27FC236}">
                  <a16:creationId xmlns:a16="http://schemas.microsoft.com/office/drawing/2014/main" id="{E583AC52-EACB-44E4-84C5-F4B0A275F82C}"/>
                </a:ext>
              </a:extLst>
            </p:cNvPr>
            <p:cNvSpPr/>
            <p:nvPr/>
          </p:nvSpPr>
          <p:spPr>
            <a:xfrm>
              <a:off x="3083442" y="987454"/>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为什么？</a:t>
              </a:r>
            </a:p>
          </p:txBody>
        </p:sp>
        <p:sp>
          <p:nvSpPr>
            <p:cNvPr id="11" name="文本框 10">
              <a:extLst>
                <a:ext uri="{FF2B5EF4-FFF2-40B4-BE49-F238E27FC236}">
                  <a16:creationId xmlns:a16="http://schemas.microsoft.com/office/drawing/2014/main" id="{98752437-C353-49A5-B6A8-9A5B1C576E71}"/>
                </a:ext>
              </a:extLst>
            </p:cNvPr>
            <p:cNvSpPr txBox="1"/>
            <p:nvPr/>
          </p:nvSpPr>
          <p:spPr>
            <a:xfrm>
              <a:off x="3673097" y="1347172"/>
              <a:ext cx="7917470" cy="523220"/>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宣传新概念“水足迹”的同时，塑造“专业”形象</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通过结果页面的转发，触发“病毒式传播”</a:t>
              </a:r>
              <a:endParaRPr lang="en-US" altLang="zh-CN" sz="1400" dirty="0">
                <a:latin typeface="+mn-ea"/>
                <a:cs typeface="Heiti SC Light" charset="-122"/>
              </a:endParaRPr>
            </a:p>
          </p:txBody>
        </p:sp>
      </p:grpSp>
      <p:grpSp>
        <p:nvGrpSpPr>
          <p:cNvPr id="12" name="组合 11">
            <a:extLst>
              <a:ext uri="{FF2B5EF4-FFF2-40B4-BE49-F238E27FC236}">
                <a16:creationId xmlns:a16="http://schemas.microsoft.com/office/drawing/2014/main" id="{76F4AB13-EDBF-4A72-9729-1A2AAACD5557}"/>
              </a:ext>
            </a:extLst>
          </p:cNvPr>
          <p:cNvGrpSpPr/>
          <p:nvPr/>
        </p:nvGrpSpPr>
        <p:grpSpPr>
          <a:xfrm>
            <a:off x="3083442" y="2306120"/>
            <a:ext cx="8484671" cy="894555"/>
            <a:chOff x="3083442" y="2272491"/>
            <a:chExt cx="8484671" cy="894555"/>
          </a:xfrm>
        </p:grpSpPr>
        <p:sp>
          <p:nvSpPr>
            <p:cNvPr id="13" name="矩形 12">
              <a:extLst>
                <a:ext uri="{FF2B5EF4-FFF2-40B4-BE49-F238E27FC236}">
                  <a16:creationId xmlns:a16="http://schemas.microsoft.com/office/drawing/2014/main" id="{F7D91044-2FF0-4090-9B85-44D557BE5961}"/>
                </a:ext>
              </a:extLst>
            </p:cNvPr>
            <p:cNvSpPr/>
            <p:nvPr/>
          </p:nvSpPr>
          <p:spPr>
            <a:xfrm>
              <a:off x="3575407" y="2404243"/>
              <a:ext cx="7992706" cy="762803"/>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4" name="文本框 13">
              <a:extLst>
                <a:ext uri="{FF2B5EF4-FFF2-40B4-BE49-F238E27FC236}">
                  <a16:creationId xmlns:a16="http://schemas.microsoft.com/office/drawing/2014/main" id="{F5095FCA-64AA-4440-8DD8-96A756D5649B}"/>
                </a:ext>
              </a:extLst>
            </p:cNvPr>
            <p:cNvSpPr txBox="1"/>
            <p:nvPr/>
          </p:nvSpPr>
          <p:spPr>
            <a:xfrm>
              <a:off x="3676943" y="2601021"/>
              <a:ext cx="4423006" cy="523220"/>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你知道这个重要的指标</a:t>
              </a:r>
              <a:r>
                <a:rPr lang="en-US" altLang="zh-CN" sz="1400" dirty="0">
                  <a:latin typeface="+mn-ea"/>
                  <a:cs typeface="Heiti SC Light" charset="-122"/>
                </a:rPr>
                <a:t>——</a:t>
              </a:r>
              <a:r>
                <a:rPr lang="zh-CN" altLang="en-US" sz="1400" dirty="0">
                  <a:latin typeface="+mn-ea"/>
                  <a:cs typeface="Heiti SC Light" charset="-122"/>
                </a:rPr>
                <a:t>水足迹吗？</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dirty="0">
                  <a:latin typeface="+mn-ea"/>
                  <a:cs typeface="Heiti SC Light" charset="-122"/>
                </a:rPr>
                <a:t>了解自己的年度“水足迹”，为水保护贡献一份力</a:t>
              </a:r>
              <a:endParaRPr lang="en-US" altLang="zh-CN" sz="1400" dirty="0">
                <a:latin typeface="+mn-ea"/>
                <a:cs typeface="Heiti SC Light" charset="-122"/>
              </a:endParaRPr>
            </a:p>
          </p:txBody>
        </p:sp>
        <p:sp>
          <p:nvSpPr>
            <p:cNvPr id="15" name="矩形 14">
              <a:extLst>
                <a:ext uri="{FF2B5EF4-FFF2-40B4-BE49-F238E27FC236}">
                  <a16:creationId xmlns:a16="http://schemas.microsoft.com/office/drawing/2014/main" id="{3A64ED52-EA26-4060-BAC7-4DC7A037DF35}"/>
                </a:ext>
              </a:extLst>
            </p:cNvPr>
            <p:cNvSpPr/>
            <p:nvPr/>
          </p:nvSpPr>
          <p:spPr>
            <a:xfrm>
              <a:off x="3083442" y="2272491"/>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说什么？</a:t>
              </a:r>
            </a:p>
          </p:txBody>
        </p:sp>
      </p:grpSp>
      <p:grpSp>
        <p:nvGrpSpPr>
          <p:cNvPr id="16" name="组合 15">
            <a:extLst>
              <a:ext uri="{FF2B5EF4-FFF2-40B4-BE49-F238E27FC236}">
                <a16:creationId xmlns:a16="http://schemas.microsoft.com/office/drawing/2014/main" id="{21C75FCF-7B85-4E20-8D0F-2B76EA2874CB}"/>
              </a:ext>
            </a:extLst>
          </p:cNvPr>
          <p:cNvGrpSpPr/>
          <p:nvPr/>
        </p:nvGrpSpPr>
        <p:grpSpPr>
          <a:xfrm>
            <a:off x="3083442" y="3505461"/>
            <a:ext cx="8484671" cy="1905950"/>
            <a:chOff x="3083442" y="3503973"/>
            <a:chExt cx="8484671" cy="1905950"/>
          </a:xfrm>
        </p:grpSpPr>
        <p:sp>
          <p:nvSpPr>
            <p:cNvPr id="17" name="文本框 16">
              <a:extLst>
                <a:ext uri="{FF2B5EF4-FFF2-40B4-BE49-F238E27FC236}">
                  <a16:creationId xmlns:a16="http://schemas.microsoft.com/office/drawing/2014/main" id="{021B69F2-69D8-45D6-8FEF-F3DB8D86B344}"/>
                </a:ext>
              </a:extLst>
            </p:cNvPr>
            <p:cNvSpPr txBox="1"/>
            <p:nvPr/>
          </p:nvSpPr>
          <p:spPr>
            <a:xfrm>
              <a:off x="3673096" y="3922577"/>
              <a:ext cx="7895017" cy="1323439"/>
            </a:xfrm>
            <a:prstGeom prst="rect">
              <a:avLst/>
            </a:prstGeom>
            <a:noFill/>
          </p:spPr>
          <p:txBody>
            <a:bodyPr wrap="square" rtlCol="0">
              <a:spAutoFit/>
            </a:bodyPr>
            <a:lstStyle/>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在年底发起活动</a:t>
              </a:r>
              <a:r>
                <a:rPr lang="en-US" altLang="zh-CN" sz="1400" i="1" dirty="0">
                  <a:latin typeface="+mn-ea"/>
                  <a:cs typeface="Heiti SC Light" charset="-122"/>
                </a:rPr>
                <a:t>#</a:t>
              </a:r>
              <a:r>
                <a:rPr lang="zh-CN" altLang="en-US" sz="1400" i="1" dirty="0">
                  <a:latin typeface="+mn-ea"/>
                  <a:cs typeface="Heiti SC Light" charset="-122"/>
                </a:rPr>
                <a:t>年度总结：水足迹，我今年走了多远</a:t>
              </a:r>
              <a:r>
                <a:rPr lang="zh-CN" altLang="en-US" sz="1400" dirty="0">
                  <a:latin typeface="+mn-ea"/>
                  <a:cs typeface="Heiti SC Light" charset="-122"/>
                </a:rPr>
                <a:t>，通过</a:t>
              </a:r>
              <a:r>
                <a:rPr lang="en-US" altLang="zh-CN" sz="1400" dirty="0">
                  <a:latin typeface="+mn-ea"/>
                  <a:cs typeface="Heiti SC Light" charset="-122"/>
                </a:rPr>
                <a:t>h5</a:t>
              </a:r>
              <a:r>
                <a:rPr lang="zh-CN" altLang="en-US" sz="1400" dirty="0">
                  <a:latin typeface="+mn-ea"/>
                  <a:cs typeface="Heiti SC Light" charset="-122"/>
                </a:rPr>
                <a:t>的形式，让受众简单填写问题后，获知自己今年的“水足迹”，由于“水足迹”的新奇性及数据“出乎意料”，促使受众转发</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要点：填写问卷所花时间短，结果分享界面有趣、有设计感</a:t>
              </a:r>
              <a:endParaRPr lang="en-US" altLang="zh-CN" sz="1400" dirty="0">
                <a:latin typeface="+mn-ea"/>
                <a:cs typeface="Heiti SC Light" charset="-122"/>
              </a:endParaRPr>
            </a:p>
            <a:p>
              <a:pPr marL="285750" indent="-285750">
                <a:spcBef>
                  <a:spcPts val="600"/>
                </a:spcBef>
                <a:buClr>
                  <a:srgbClr val="2D97C8"/>
                </a:buClr>
                <a:buFont typeface="Arial" panose="020B0604020202020204" pitchFamily="34" charset="0"/>
                <a:buChar char="•"/>
              </a:pPr>
              <a:r>
                <a:rPr lang="zh-CN" altLang="en-US" sz="1400" dirty="0">
                  <a:latin typeface="+mn-ea"/>
                  <a:cs typeface="Heiti SC Light" charset="-122"/>
                </a:rPr>
                <a:t>活动前后，需有相关“水足迹”相关专业文章造势，配以漫画、视频等形式为佳</a:t>
              </a:r>
              <a:endParaRPr lang="en-US" altLang="zh-CN" sz="1400" dirty="0">
                <a:latin typeface="+mn-ea"/>
                <a:cs typeface="Heiti SC Light" charset="-122"/>
              </a:endParaRPr>
            </a:p>
          </p:txBody>
        </p:sp>
        <p:sp>
          <p:nvSpPr>
            <p:cNvPr id="18" name="矩形 17">
              <a:extLst>
                <a:ext uri="{FF2B5EF4-FFF2-40B4-BE49-F238E27FC236}">
                  <a16:creationId xmlns:a16="http://schemas.microsoft.com/office/drawing/2014/main" id="{3B13D44C-8F88-4462-BA0B-2D7E9FC7EE31}"/>
                </a:ext>
              </a:extLst>
            </p:cNvPr>
            <p:cNvSpPr/>
            <p:nvPr/>
          </p:nvSpPr>
          <p:spPr>
            <a:xfrm>
              <a:off x="3575407" y="3657312"/>
              <a:ext cx="7992706" cy="1752611"/>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9" name="矩形 18">
              <a:extLst>
                <a:ext uri="{FF2B5EF4-FFF2-40B4-BE49-F238E27FC236}">
                  <a16:creationId xmlns:a16="http://schemas.microsoft.com/office/drawing/2014/main" id="{3084A9A1-CEB0-4A1F-ACAD-E2CE0D0E30C7}"/>
                </a:ext>
              </a:extLst>
            </p:cNvPr>
            <p:cNvSpPr/>
            <p:nvPr/>
          </p:nvSpPr>
          <p:spPr>
            <a:xfrm>
              <a:off x="3083442" y="3503973"/>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怎么做？</a:t>
              </a:r>
            </a:p>
          </p:txBody>
        </p:sp>
      </p:grpSp>
      <p:grpSp>
        <p:nvGrpSpPr>
          <p:cNvPr id="20" name="组合 19">
            <a:extLst>
              <a:ext uri="{FF2B5EF4-FFF2-40B4-BE49-F238E27FC236}">
                <a16:creationId xmlns:a16="http://schemas.microsoft.com/office/drawing/2014/main" id="{6819A95B-8819-45D4-B714-1D683CA959C9}"/>
              </a:ext>
            </a:extLst>
          </p:cNvPr>
          <p:cNvGrpSpPr/>
          <p:nvPr/>
        </p:nvGrpSpPr>
        <p:grpSpPr>
          <a:xfrm>
            <a:off x="3083442" y="5716196"/>
            <a:ext cx="8484671" cy="603454"/>
            <a:chOff x="3083442" y="5228845"/>
            <a:chExt cx="8484671" cy="603454"/>
          </a:xfrm>
        </p:grpSpPr>
        <p:sp>
          <p:nvSpPr>
            <p:cNvPr id="21" name="文本框 20">
              <a:extLst>
                <a:ext uri="{FF2B5EF4-FFF2-40B4-BE49-F238E27FC236}">
                  <a16:creationId xmlns:a16="http://schemas.microsoft.com/office/drawing/2014/main" id="{616268B6-AE23-4A2E-90E9-5B2F01A37EFB}"/>
                </a:ext>
              </a:extLst>
            </p:cNvPr>
            <p:cNvSpPr txBox="1"/>
            <p:nvPr/>
          </p:nvSpPr>
          <p:spPr>
            <a:xfrm>
              <a:off x="3673096" y="5524521"/>
              <a:ext cx="4063933" cy="307777"/>
            </a:xfrm>
            <a:prstGeom prst="rect">
              <a:avLst/>
            </a:prstGeom>
            <a:noFill/>
          </p:spPr>
          <p:txBody>
            <a:bodyPr wrap="none" rtlCol="0">
              <a:spAutoFit/>
            </a:bodyPr>
            <a:lstStyle/>
            <a:p>
              <a:pPr marL="285750" indent="-285750">
                <a:buClr>
                  <a:srgbClr val="2D97C8"/>
                </a:buClr>
                <a:buFont typeface="Arial" panose="020B0604020202020204" pitchFamily="34" charset="0"/>
                <a:buChar char="•"/>
              </a:pPr>
              <a:r>
                <a:rPr lang="zh-CN" altLang="en-US" sz="1400" dirty="0">
                  <a:latin typeface="+mn-ea"/>
                  <a:cs typeface="Heiti SC Light" charset="-122"/>
                </a:rPr>
                <a:t>水基金自媒体渠道为主，核心关联方协助宣传</a:t>
              </a:r>
              <a:endParaRPr lang="en-US" altLang="zh-CN" sz="1400" dirty="0">
                <a:latin typeface="+mn-ea"/>
                <a:cs typeface="Heiti SC Light" charset="-122"/>
              </a:endParaRPr>
            </a:p>
          </p:txBody>
        </p:sp>
        <p:sp>
          <p:nvSpPr>
            <p:cNvPr id="22" name="矩形 21">
              <a:extLst>
                <a:ext uri="{FF2B5EF4-FFF2-40B4-BE49-F238E27FC236}">
                  <a16:creationId xmlns:a16="http://schemas.microsoft.com/office/drawing/2014/main" id="{BFB1F8C5-AC83-4012-A1F8-148E5B45B9D7}"/>
                </a:ext>
              </a:extLst>
            </p:cNvPr>
            <p:cNvSpPr/>
            <p:nvPr/>
          </p:nvSpPr>
          <p:spPr>
            <a:xfrm>
              <a:off x="3575407" y="5365339"/>
              <a:ext cx="7992706" cy="46696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23" name="矩形 22">
              <a:extLst>
                <a:ext uri="{FF2B5EF4-FFF2-40B4-BE49-F238E27FC236}">
                  <a16:creationId xmlns:a16="http://schemas.microsoft.com/office/drawing/2014/main" id="{AB60A7DA-BA2A-414E-BB5D-01A86537899A}"/>
                </a:ext>
              </a:extLst>
            </p:cNvPr>
            <p:cNvSpPr/>
            <p:nvPr/>
          </p:nvSpPr>
          <p:spPr>
            <a:xfrm>
              <a:off x="3083442" y="5228845"/>
              <a:ext cx="1334445" cy="308698"/>
            </a:xfrm>
            <a:prstGeom prst="rect">
              <a:avLst/>
            </a:prstGeom>
            <a:solidFill>
              <a:srgbClr val="2D97C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在哪里？</a:t>
              </a:r>
            </a:p>
          </p:txBody>
        </p:sp>
      </p:grpSp>
      <p:pic>
        <p:nvPicPr>
          <p:cNvPr id="6" name="图片 5">
            <a:extLst>
              <a:ext uri="{FF2B5EF4-FFF2-40B4-BE49-F238E27FC236}">
                <a16:creationId xmlns:a16="http://schemas.microsoft.com/office/drawing/2014/main" id="{EF88790C-5ECE-4EE6-B5EE-DD51984946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5810" y="981074"/>
            <a:ext cx="2454904" cy="5311851"/>
          </a:xfrm>
          <a:prstGeom prst="rect">
            <a:avLst/>
          </a:prstGeom>
        </p:spPr>
      </p:pic>
    </p:spTree>
    <p:extLst>
      <p:ext uri="{BB962C8B-B14F-4D97-AF65-F5344CB8AC3E}">
        <p14:creationId xmlns:p14="http://schemas.microsoft.com/office/powerpoint/2010/main" val="320914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3</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4838342"/>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400" dirty="0">
                <a:solidFill>
                  <a:schemeClr val="accent3">
                    <a:lumMod val="40000"/>
                    <a:lumOff val="60000"/>
                  </a:schemeClr>
                </a:solidFill>
              </a:rPr>
              <a:t>传播建议的基础</a:t>
            </a:r>
            <a:endParaRPr lang="en-US" altLang="zh-CN" sz="2400" dirty="0">
              <a:solidFill>
                <a:schemeClr val="accent3">
                  <a:lumMod val="40000"/>
                  <a:lumOff val="60000"/>
                </a:schemeClr>
              </a:solidFill>
            </a:endParaRPr>
          </a:p>
          <a:p>
            <a:pPr lvl="0">
              <a:spcAft>
                <a:spcPts val="1200"/>
              </a:spcAft>
            </a:pPr>
            <a:r>
              <a:rPr lang="zh-CN" altLang="en-US" sz="2800" dirty="0"/>
              <a:t>短期传播建议</a:t>
            </a:r>
            <a:endParaRPr lang="en-US" altLang="zh-CN" sz="2800" dirty="0"/>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对外传播</a:t>
            </a:r>
            <a:endParaRPr lang="en-US" altLang="zh-CN" sz="2600" b="1"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日常传播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节点传播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b="1" dirty="0">
                <a:solidFill>
                  <a:schemeClr val="tx1">
                    <a:lumMod val="65000"/>
                    <a:lumOff val="35000"/>
                  </a:schemeClr>
                </a:solidFill>
              </a:rPr>
              <a:t>对外合作</a:t>
            </a: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对内传播</a:t>
            </a:r>
          </a:p>
        </p:txBody>
      </p:sp>
    </p:spTree>
    <p:extLst>
      <p:ext uri="{BB962C8B-B14F-4D97-AF65-F5344CB8AC3E}">
        <p14:creationId xmlns:p14="http://schemas.microsoft.com/office/powerpoint/2010/main" val="264148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528" name="think-cell 幻灯片" r:id="rId4" imgW="0" imgH="0" progId="TCLayout.ActiveDocument.1">
                  <p:embed/>
                </p:oleObj>
              </mc:Choice>
              <mc:Fallback>
                <p:oleObj name="think-cell 幻灯片" r:id="rId4" imgW="0" imgH="0" progId="TCLayout.ActiveDocument.1">
                  <p:embed/>
                  <p:pic>
                    <p:nvPicPr>
                      <p:cNvPr id="3" name="对象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1433" y="438604"/>
            <a:ext cx="10966679" cy="460800"/>
          </a:xfrm>
        </p:spPr>
        <p:txBody>
          <a:bodyPr/>
          <a:lstStyle/>
          <a:p>
            <a:r>
              <a:rPr lang="zh-CN" altLang="en-US" dirty="0"/>
              <a:t>对外合作建议包含三个方面，具体合作需与合作对象协商后敲定细节</a:t>
            </a:r>
          </a:p>
        </p:txBody>
      </p:sp>
      <p:sp>
        <p:nvSpPr>
          <p:cNvPr id="6" name="灯片编号占位符 5"/>
          <p:cNvSpPr>
            <a:spLocks noGrp="1"/>
          </p:cNvSpPr>
          <p:nvPr>
            <p:ph type="sldNum" sz="quarter" idx="14"/>
          </p:nvPr>
        </p:nvSpPr>
        <p:spPr/>
        <p:txBody>
          <a:bodyPr/>
          <a:lstStyle/>
          <a:p>
            <a:fld id="{E6049C3D-CCF1-41B9-A681-D61E0CAE4A17}" type="slidenum">
              <a:rPr lang="en-US" altLang="zh-CN" smtClean="0"/>
              <a:t>68</a:t>
            </a:fld>
            <a:endParaRPr lang="en-US" dirty="0"/>
          </a:p>
        </p:txBody>
      </p:sp>
      <p:sp>
        <p:nvSpPr>
          <p:cNvPr id="19" name="文本占位符 18"/>
          <p:cNvSpPr>
            <a:spLocks noGrp="1"/>
          </p:cNvSpPr>
          <p:nvPr>
            <p:ph type="body" sz="quarter" idx="15"/>
          </p:nvPr>
        </p:nvSpPr>
        <p:spPr/>
        <p:txBody>
          <a:bodyPr/>
          <a:lstStyle/>
          <a:p>
            <a:endParaRPr lang="zh-CN" altLang="en-US"/>
          </a:p>
        </p:txBody>
      </p:sp>
      <p:sp>
        <p:nvSpPr>
          <p:cNvPr id="7" name="等腰三角形 6">
            <a:extLst>
              <a:ext uri="{FF2B5EF4-FFF2-40B4-BE49-F238E27FC236}">
                <a16:creationId xmlns:a16="http://schemas.microsoft.com/office/drawing/2014/main" id="{F6DD1F40-DB9B-4B5D-B171-587B455FF6B2}"/>
              </a:ext>
            </a:extLst>
          </p:cNvPr>
          <p:cNvSpPr/>
          <p:nvPr/>
        </p:nvSpPr>
        <p:spPr>
          <a:xfrm>
            <a:off x="4560444" y="2186548"/>
            <a:ext cx="2812653" cy="2424701"/>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8" name="文本框 7">
            <a:extLst>
              <a:ext uri="{FF2B5EF4-FFF2-40B4-BE49-F238E27FC236}">
                <a16:creationId xmlns:a16="http://schemas.microsoft.com/office/drawing/2014/main" id="{D6D563FF-AFCA-43B7-B4D9-A152520EEC22}"/>
              </a:ext>
            </a:extLst>
          </p:cNvPr>
          <p:cNvSpPr txBox="1"/>
          <p:nvPr/>
        </p:nvSpPr>
        <p:spPr>
          <a:xfrm>
            <a:off x="5361476" y="1823954"/>
            <a:ext cx="1210588" cy="400110"/>
          </a:xfrm>
          <a:prstGeom prst="rect">
            <a:avLst/>
          </a:prstGeom>
          <a:noFill/>
        </p:spPr>
        <p:txBody>
          <a:bodyPr wrap="none" rtlCol="0">
            <a:spAutoFit/>
          </a:bodyPr>
          <a:lstStyle/>
          <a:p>
            <a:pPr>
              <a:buClr>
                <a:srgbClr val="2D97C8"/>
              </a:buClr>
            </a:pPr>
            <a:r>
              <a:rPr lang="zh-CN" altLang="en-US" sz="2000" b="1" dirty="0">
                <a:solidFill>
                  <a:srgbClr val="2D97C8"/>
                </a:solidFill>
                <a:latin typeface="+mn-ea"/>
                <a:cs typeface="Heiti SC Light" charset="-122"/>
              </a:rPr>
              <a:t>企业合作</a:t>
            </a:r>
            <a:endParaRPr lang="ca-ES" sz="2000" b="1" dirty="0">
              <a:solidFill>
                <a:srgbClr val="2D97C8"/>
              </a:solidFill>
              <a:latin typeface="+mn-ea"/>
              <a:cs typeface="Heiti SC Light" charset="-122"/>
            </a:endParaRPr>
          </a:p>
        </p:txBody>
      </p:sp>
      <p:sp>
        <p:nvSpPr>
          <p:cNvPr id="9" name="文本框 8">
            <a:extLst>
              <a:ext uri="{FF2B5EF4-FFF2-40B4-BE49-F238E27FC236}">
                <a16:creationId xmlns:a16="http://schemas.microsoft.com/office/drawing/2014/main" id="{C6EC6DC3-6480-4126-A0B8-7FF1F4146256}"/>
              </a:ext>
            </a:extLst>
          </p:cNvPr>
          <p:cNvSpPr txBox="1"/>
          <p:nvPr/>
        </p:nvSpPr>
        <p:spPr>
          <a:xfrm>
            <a:off x="3320365" y="4452669"/>
            <a:ext cx="1321196" cy="400110"/>
          </a:xfrm>
          <a:prstGeom prst="rect">
            <a:avLst/>
          </a:prstGeom>
          <a:noFill/>
        </p:spPr>
        <p:txBody>
          <a:bodyPr wrap="none" rtlCol="0">
            <a:spAutoFit/>
          </a:bodyPr>
          <a:lstStyle/>
          <a:p>
            <a:pPr>
              <a:buClr>
                <a:srgbClr val="2D97C8"/>
              </a:buClr>
            </a:pPr>
            <a:r>
              <a:rPr lang="en-US" altLang="zh-CN" sz="2000" b="1" dirty="0">
                <a:solidFill>
                  <a:srgbClr val="2D97C8"/>
                </a:solidFill>
                <a:latin typeface="+mn-ea"/>
                <a:cs typeface="Heiti SC Light" charset="-122"/>
              </a:rPr>
              <a:t>NGO</a:t>
            </a:r>
            <a:r>
              <a:rPr lang="zh-CN" altLang="en-US" sz="2000" b="1" dirty="0">
                <a:solidFill>
                  <a:srgbClr val="2D97C8"/>
                </a:solidFill>
                <a:latin typeface="+mn-ea"/>
                <a:cs typeface="Heiti SC Light" charset="-122"/>
              </a:rPr>
              <a:t>合作</a:t>
            </a:r>
            <a:endParaRPr lang="ca-ES" sz="2000" b="1" dirty="0">
              <a:solidFill>
                <a:srgbClr val="2D97C8"/>
              </a:solidFill>
              <a:latin typeface="+mn-ea"/>
              <a:cs typeface="Heiti SC Light" charset="-122"/>
            </a:endParaRPr>
          </a:p>
        </p:txBody>
      </p:sp>
      <p:sp>
        <p:nvSpPr>
          <p:cNvPr id="10" name="文本框 9">
            <a:extLst>
              <a:ext uri="{FF2B5EF4-FFF2-40B4-BE49-F238E27FC236}">
                <a16:creationId xmlns:a16="http://schemas.microsoft.com/office/drawing/2014/main" id="{C433BE72-5A88-4123-A7CA-3E58F25C71FE}"/>
              </a:ext>
            </a:extLst>
          </p:cNvPr>
          <p:cNvSpPr txBox="1"/>
          <p:nvPr/>
        </p:nvSpPr>
        <p:spPr>
          <a:xfrm>
            <a:off x="7373097" y="4452669"/>
            <a:ext cx="1210588" cy="400110"/>
          </a:xfrm>
          <a:prstGeom prst="rect">
            <a:avLst/>
          </a:prstGeom>
          <a:noFill/>
        </p:spPr>
        <p:txBody>
          <a:bodyPr wrap="none" rtlCol="0">
            <a:spAutoFit/>
          </a:bodyPr>
          <a:lstStyle/>
          <a:p>
            <a:pPr>
              <a:buClr>
                <a:srgbClr val="2D97C8"/>
              </a:buClr>
            </a:pPr>
            <a:r>
              <a:rPr lang="zh-CN" altLang="en-US" sz="2000" b="1" dirty="0">
                <a:solidFill>
                  <a:srgbClr val="2D97C8"/>
                </a:solidFill>
                <a:latin typeface="+mn-ea"/>
                <a:cs typeface="Heiti SC Light" charset="-122"/>
              </a:rPr>
              <a:t>媒体合作</a:t>
            </a:r>
            <a:endParaRPr lang="ca-ES" sz="2000" b="1" dirty="0">
              <a:solidFill>
                <a:srgbClr val="2D97C8"/>
              </a:solidFill>
              <a:latin typeface="+mn-ea"/>
              <a:cs typeface="Heiti SC Light" charset="-122"/>
            </a:endParaRPr>
          </a:p>
        </p:txBody>
      </p:sp>
      <p:sp>
        <p:nvSpPr>
          <p:cNvPr id="11" name="文本框 10">
            <a:extLst>
              <a:ext uri="{FF2B5EF4-FFF2-40B4-BE49-F238E27FC236}">
                <a16:creationId xmlns:a16="http://schemas.microsoft.com/office/drawing/2014/main" id="{16469F79-A357-4FE3-A8C2-1B410794DB90}"/>
              </a:ext>
            </a:extLst>
          </p:cNvPr>
          <p:cNvSpPr txBox="1"/>
          <p:nvPr/>
        </p:nvSpPr>
        <p:spPr>
          <a:xfrm>
            <a:off x="4258610" y="1453367"/>
            <a:ext cx="3416320" cy="307777"/>
          </a:xfrm>
          <a:prstGeom prst="rect">
            <a:avLst/>
          </a:prstGeom>
          <a:noFill/>
        </p:spPr>
        <p:txBody>
          <a:bodyPr wrap="none" rtlCol="0">
            <a:spAutoFit/>
          </a:bodyPr>
          <a:lstStyle/>
          <a:p>
            <a:pPr>
              <a:buClr>
                <a:srgbClr val="2D97C8"/>
              </a:buClr>
            </a:pPr>
            <a:r>
              <a:rPr lang="zh-CN" altLang="en-US" sz="1400" dirty="0">
                <a:latin typeface="+mn-ea"/>
                <a:cs typeface="Heiti SC Light" charset="-122"/>
              </a:rPr>
              <a:t>与不同类型的企业，有怎样的合作方式？</a:t>
            </a:r>
            <a:endParaRPr lang="ca-ES" sz="1400" dirty="0">
              <a:latin typeface="+mn-ea"/>
              <a:cs typeface="Heiti SC Light" charset="-122"/>
            </a:endParaRPr>
          </a:p>
        </p:txBody>
      </p:sp>
      <p:sp>
        <p:nvSpPr>
          <p:cNvPr id="12" name="文本框 11">
            <a:extLst>
              <a:ext uri="{FF2B5EF4-FFF2-40B4-BE49-F238E27FC236}">
                <a16:creationId xmlns:a16="http://schemas.microsoft.com/office/drawing/2014/main" id="{51BABE4A-34DA-496B-9B4C-AE8FAFCA16FC}"/>
              </a:ext>
            </a:extLst>
          </p:cNvPr>
          <p:cNvSpPr txBox="1"/>
          <p:nvPr/>
        </p:nvSpPr>
        <p:spPr>
          <a:xfrm>
            <a:off x="718861" y="4456691"/>
            <a:ext cx="2667855" cy="523220"/>
          </a:xfrm>
          <a:prstGeom prst="rect">
            <a:avLst/>
          </a:prstGeom>
          <a:noFill/>
        </p:spPr>
        <p:txBody>
          <a:bodyPr wrap="square" rtlCol="0">
            <a:spAutoFit/>
          </a:bodyPr>
          <a:lstStyle/>
          <a:p>
            <a:pPr algn="r">
              <a:buClr>
                <a:srgbClr val="2D97C8"/>
              </a:buClr>
            </a:pPr>
            <a:r>
              <a:rPr lang="zh-CN" altLang="en-US" sz="1400" dirty="0">
                <a:latin typeface="+mn-ea"/>
                <a:cs typeface="Heiti SC Light" charset="-122"/>
              </a:rPr>
              <a:t>与同类</a:t>
            </a:r>
            <a:r>
              <a:rPr lang="en-US" altLang="zh-CN" sz="1400" dirty="0">
                <a:latin typeface="+mn-ea"/>
                <a:cs typeface="Heiti SC Light" charset="-122"/>
              </a:rPr>
              <a:t>NGO</a:t>
            </a:r>
            <a:r>
              <a:rPr lang="zh-CN" altLang="en-US" sz="1400" dirty="0">
                <a:latin typeface="+mn-ea"/>
                <a:cs typeface="Heiti SC Light" charset="-122"/>
              </a:rPr>
              <a:t>如何合作，以充分利用彼此资源？</a:t>
            </a:r>
            <a:endParaRPr lang="ca-ES" sz="1400" dirty="0">
              <a:latin typeface="+mn-ea"/>
              <a:cs typeface="Heiti SC Light" charset="-122"/>
            </a:endParaRPr>
          </a:p>
        </p:txBody>
      </p:sp>
      <p:sp>
        <p:nvSpPr>
          <p:cNvPr id="13" name="文本框 12">
            <a:extLst>
              <a:ext uri="{FF2B5EF4-FFF2-40B4-BE49-F238E27FC236}">
                <a16:creationId xmlns:a16="http://schemas.microsoft.com/office/drawing/2014/main" id="{5626CB94-81C8-4565-9818-70A58AD4C4BA}"/>
              </a:ext>
            </a:extLst>
          </p:cNvPr>
          <p:cNvSpPr txBox="1"/>
          <p:nvPr/>
        </p:nvSpPr>
        <p:spPr>
          <a:xfrm>
            <a:off x="8546825" y="4452669"/>
            <a:ext cx="2471467"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与哪些外部线上、线下媒体合作？如何合作？</a:t>
            </a:r>
            <a:endParaRPr lang="ca-ES" sz="1400" dirty="0">
              <a:latin typeface="+mn-ea"/>
              <a:cs typeface="Heiti SC Light" charset="-122"/>
            </a:endParaRPr>
          </a:p>
        </p:txBody>
      </p:sp>
      <p:sp>
        <p:nvSpPr>
          <p:cNvPr id="14" name="文本框 13">
            <a:extLst>
              <a:ext uri="{FF2B5EF4-FFF2-40B4-BE49-F238E27FC236}">
                <a16:creationId xmlns:a16="http://schemas.microsoft.com/office/drawing/2014/main" id="{2458044A-B1D5-4C3D-A359-4293A3AD0A47}"/>
              </a:ext>
            </a:extLst>
          </p:cNvPr>
          <p:cNvSpPr txBox="1"/>
          <p:nvPr/>
        </p:nvSpPr>
        <p:spPr>
          <a:xfrm>
            <a:off x="5412772" y="3748027"/>
            <a:ext cx="1107996" cy="369332"/>
          </a:xfrm>
          <a:prstGeom prst="rect">
            <a:avLst/>
          </a:prstGeom>
          <a:noFill/>
        </p:spPr>
        <p:txBody>
          <a:bodyPr wrap="none" rtlCol="0">
            <a:spAutoFit/>
          </a:bodyPr>
          <a:lstStyle/>
          <a:p>
            <a:pPr>
              <a:buClr>
                <a:srgbClr val="2D97C8"/>
              </a:buClr>
            </a:pPr>
            <a:r>
              <a:rPr lang="zh-CN" altLang="en-US" b="1" dirty="0">
                <a:solidFill>
                  <a:schemeClr val="tx1">
                    <a:lumMod val="65000"/>
                    <a:lumOff val="35000"/>
                  </a:schemeClr>
                </a:solidFill>
                <a:latin typeface="+mn-ea"/>
                <a:cs typeface="Heiti SC Light" charset="-122"/>
              </a:rPr>
              <a:t>对外合作</a:t>
            </a:r>
            <a:endParaRPr lang="ca-ES" b="1" dirty="0">
              <a:solidFill>
                <a:schemeClr val="tx1">
                  <a:lumMod val="65000"/>
                  <a:lumOff val="35000"/>
                </a:schemeClr>
              </a:solidFill>
              <a:latin typeface="+mn-ea"/>
              <a:cs typeface="Heiti SC Light" charset="-122"/>
            </a:endParaRPr>
          </a:p>
        </p:txBody>
      </p:sp>
      <p:sp>
        <p:nvSpPr>
          <p:cNvPr id="15" name="Freeform 61">
            <a:extLst>
              <a:ext uri="{FF2B5EF4-FFF2-40B4-BE49-F238E27FC236}">
                <a16:creationId xmlns:a16="http://schemas.microsoft.com/office/drawing/2014/main" id="{3F746E3C-6C09-4F2B-9AE3-FCFA7B4575C4}"/>
              </a:ext>
            </a:extLst>
          </p:cNvPr>
          <p:cNvSpPr>
            <a:spLocks noEditPoints="1"/>
          </p:cNvSpPr>
          <p:nvPr/>
        </p:nvSpPr>
        <p:spPr bwMode="auto">
          <a:xfrm>
            <a:off x="5692347" y="3054081"/>
            <a:ext cx="548847" cy="400111"/>
          </a:xfrm>
          <a:custGeom>
            <a:avLst/>
            <a:gdLst>
              <a:gd name="T0" fmla="*/ 176 w 264"/>
              <a:gd name="T1" fmla="*/ 8 h 192"/>
              <a:gd name="T2" fmla="*/ 176 w 264"/>
              <a:gd name="T3" fmla="*/ 170 h 192"/>
              <a:gd name="T4" fmla="*/ 165 w 264"/>
              <a:gd name="T5" fmla="*/ 173 h 192"/>
              <a:gd name="T6" fmla="*/ 66 w 264"/>
              <a:gd name="T7" fmla="*/ 127 h 192"/>
              <a:gd name="T8" fmla="*/ 86 w 264"/>
              <a:gd name="T9" fmla="*/ 192 h 192"/>
              <a:gd name="T10" fmla="*/ 56 w 264"/>
              <a:gd name="T11" fmla="*/ 192 h 192"/>
              <a:gd name="T12" fmla="*/ 36 w 264"/>
              <a:gd name="T13" fmla="*/ 126 h 192"/>
              <a:gd name="T14" fmla="*/ 0 w 264"/>
              <a:gd name="T15" fmla="*/ 89 h 192"/>
              <a:gd name="T16" fmla="*/ 37 w 264"/>
              <a:gd name="T17" fmla="*/ 52 h 192"/>
              <a:gd name="T18" fmla="*/ 165 w 264"/>
              <a:gd name="T19" fmla="*/ 5 h 192"/>
              <a:gd name="T20" fmla="*/ 176 w 264"/>
              <a:gd name="T21" fmla="*/ 8 h 192"/>
              <a:gd name="T22" fmla="*/ 227 w 264"/>
              <a:gd name="T23" fmla="*/ 97 h 192"/>
              <a:gd name="T24" fmla="*/ 214 w 264"/>
              <a:gd name="T25" fmla="*/ 138 h 192"/>
              <a:gd name="T26" fmla="*/ 206 w 264"/>
              <a:gd name="T27" fmla="*/ 142 h 192"/>
              <a:gd name="T28" fmla="*/ 196 w 264"/>
              <a:gd name="T29" fmla="*/ 132 h 192"/>
              <a:gd name="T30" fmla="*/ 198 w 264"/>
              <a:gd name="T31" fmla="*/ 126 h 192"/>
              <a:gd name="T32" fmla="*/ 207 w 264"/>
              <a:gd name="T33" fmla="*/ 97 h 192"/>
              <a:gd name="T34" fmla="*/ 198 w 264"/>
              <a:gd name="T35" fmla="*/ 68 h 192"/>
              <a:gd name="T36" fmla="*/ 196 w 264"/>
              <a:gd name="T37" fmla="*/ 62 h 192"/>
              <a:gd name="T38" fmla="*/ 206 w 264"/>
              <a:gd name="T39" fmla="*/ 52 h 192"/>
              <a:gd name="T40" fmla="*/ 214 w 264"/>
              <a:gd name="T41" fmla="*/ 56 h 192"/>
              <a:gd name="T42" fmla="*/ 227 w 264"/>
              <a:gd name="T43" fmla="*/ 97 h 192"/>
              <a:gd name="T44" fmla="*/ 220 w 264"/>
              <a:gd name="T45" fmla="*/ 38 h 192"/>
              <a:gd name="T46" fmla="*/ 215 w 264"/>
              <a:gd name="T47" fmla="*/ 30 h 192"/>
              <a:gd name="T48" fmla="*/ 225 w 264"/>
              <a:gd name="T49" fmla="*/ 19 h 192"/>
              <a:gd name="T50" fmla="*/ 232 w 264"/>
              <a:gd name="T51" fmla="*/ 22 h 192"/>
              <a:gd name="T52" fmla="*/ 264 w 264"/>
              <a:gd name="T53" fmla="*/ 97 h 192"/>
              <a:gd name="T54" fmla="*/ 232 w 264"/>
              <a:gd name="T55" fmla="*/ 172 h 192"/>
              <a:gd name="T56" fmla="*/ 225 w 264"/>
              <a:gd name="T57" fmla="*/ 174 h 192"/>
              <a:gd name="T58" fmla="*/ 215 w 264"/>
              <a:gd name="T59" fmla="*/ 164 h 192"/>
              <a:gd name="T60" fmla="*/ 220 w 264"/>
              <a:gd name="T61" fmla="*/ 156 h 192"/>
              <a:gd name="T62" fmla="*/ 244 w 264"/>
              <a:gd name="T63" fmla="*/ 97 h 192"/>
              <a:gd name="T64" fmla="*/ 220 w 264"/>
              <a:gd name="T65" fmla="*/ 3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192">
                <a:moveTo>
                  <a:pt x="176" y="8"/>
                </a:moveTo>
                <a:cubicBezTo>
                  <a:pt x="176" y="170"/>
                  <a:pt x="176" y="170"/>
                  <a:pt x="176" y="170"/>
                </a:cubicBezTo>
                <a:cubicBezTo>
                  <a:pt x="176" y="176"/>
                  <a:pt x="168" y="178"/>
                  <a:pt x="165" y="173"/>
                </a:cubicBezTo>
                <a:cubicBezTo>
                  <a:pt x="147" y="145"/>
                  <a:pt x="129" y="130"/>
                  <a:pt x="66" y="127"/>
                </a:cubicBezTo>
                <a:cubicBezTo>
                  <a:pt x="86" y="192"/>
                  <a:pt x="86" y="192"/>
                  <a:pt x="86" y="192"/>
                </a:cubicBezTo>
                <a:cubicBezTo>
                  <a:pt x="56" y="192"/>
                  <a:pt x="56" y="192"/>
                  <a:pt x="56" y="192"/>
                </a:cubicBezTo>
                <a:cubicBezTo>
                  <a:pt x="36" y="126"/>
                  <a:pt x="36" y="126"/>
                  <a:pt x="36" y="126"/>
                </a:cubicBezTo>
                <a:cubicBezTo>
                  <a:pt x="16" y="125"/>
                  <a:pt x="0" y="109"/>
                  <a:pt x="0" y="89"/>
                </a:cubicBezTo>
                <a:cubicBezTo>
                  <a:pt x="0" y="69"/>
                  <a:pt x="17" y="52"/>
                  <a:pt x="37" y="52"/>
                </a:cubicBezTo>
                <a:cubicBezTo>
                  <a:pt x="124" y="52"/>
                  <a:pt x="144" y="37"/>
                  <a:pt x="165" y="5"/>
                </a:cubicBezTo>
                <a:cubicBezTo>
                  <a:pt x="168" y="0"/>
                  <a:pt x="176" y="2"/>
                  <a:pt x="176" y="8"/>
                </a:cubicBezTo>
                <a:close/>
                <a:moveTo>
                  <a:pt x="227" y="97"/>
                </a:moveTo>
                <a:cubicBezTo>
                  <a:pt x="227" y="112"/>
                  <a:pt x="222" y="127"/>
                  <a:pt x="214" y="138"/>
                </a:cubicBezTo>
                <a:cubicBezTo>
                  <a:pt x="214" y="138"/>
                  <a:pt x="211" y="142"/>
                  <a:pt x="206" y="142"/>
                </a:cubicBezTo>
                <a:cubicBezTo>
                  <a:pt x="200" y="142"/>
                  <a:pt x="196" y="137"/>
                  <a:pt x="196" y="132"/>
                </a:cubicBezTo>
                <a:cubicBezTo>
                  <a:pt x="196" y="128"/>
                  <a:pt x="198" y="126"/>
                  <a:pt x="198" y="126"/>
                </a:cubicBezTo>
                <a:cubicBezTo>
                  <a:pt x="201" y="120"/>
                  <a:pt x="207" y="112"/>
                  <a:pt x="207" y="97"/>
                </a:cubicBezTo>
                <a:cubicBezTo>
                  <a:pt x="207" y="82"/>
                  <a:pt x="201" y="74"/>
                  <a:pt x="198" y="68"/>
                </a:cubicBezTo>
                <a:cubicBezTo>
                  <a:pt x="198" y="68"/>
                  <a:pt x="196" y="66"/>
                  <a:pt x="196" y="62"/>
                </a:cubicBezTo>
                <a:cubicBezTo>
                  <a:pt x="196" y="57"/>
                  <a:pt x="200" y="52"/>
                  <a:pt x="206" y="52"/>
                </a:cubicBezTo>
                <a:cubicBezTo>
                  <a:pt x="211" y="52"/>
                  <a:pt x="214" y="56"/>
                  <a:pt x="214" y="56"/>
                </a:cubicBezTo>
                <a:cubicBezTo>
                  <a:pt x="222" y="67"/>
                  <a:pt x="227" y="81"/>
                  <a:pt x="227" y="97"/>
                </a:cubicBezTo>
                <a:close/>
                <a:moveTo>
                  <a:pt x="220" y="38"/>
                </a:moveTo>
                <a:cubicBezTo>
                  <a:pt x="220" y="38"/>
                  <a:pt x="215" y="35"/>
                  <a:pt x="215" y="30"/>
                </a:cubicBezTo>
                <a:cubicBezTo>
                  <a:pt x="215" y="24"/>
                  <a:pt x="220" y="19"/>
                  <a:pt x="225" y="19"/>
                </a:cubicBezTo>
                <a:cubicBezTo>
                  <a:pt x="229" y="19"/>
                  <a:pt x="232" y="22"/>
                  <a:pt x="232" y="22"/>
                </a:cubicBezTo>
                <a:cubicBezTo>
                  <a:pt x="244" y="31"/>
                  <a:pt x="264" y="55"/>
                  <a:pt x="264" y="97"/>
                </a:cubicBezTo>
                <a:cubicBezTo>
                  <a:pt x="264" y="139"/>
                  <a:pt x="244" y="163"/>
                  <a:pt x="232" y="172"/>
                </a:cubicBezTo>
                <a:cubicBezTo>
                  <a:pt x="232" y="172"/>
                  <a:pt x="229" y="174"/>
                  <a:pt x="225" y="174"/>
                </a:cubicBezTo>
                <a:cubicBezTo>
                  <a:pt x="220" y="174"/>
                  <a:pt x="215" y="170"/>
                  <a:pt x="215" y="164"/>
                </a:cubicBezTo>
                <a:cubicBezTo>
                  <a:pt x="215" y="159"/>
                  <a:pt x="220" y="156"/>
                  <a:pt x="220" y="156"/>
                </a:cubicBezTo>
                <a:cubicBezTo>
                  <a:pt x="234" y="145"/>
                  <a:pt x="244" y="124"/>
                  <a:pt x="244" y="97"/>
                </a:cubicBezTo>
                <a:cubicBezTo>
                  <a:pt x="244" y="70"/>
                  <a:pt x="234" y="49"/>
                  <a:pt x="220" y="38"/>
                </a:cubicBezTo>
                <a:close/>
              </a:path>
            </a:pathLst>
          </a:custGeom>
          <a:solidFill>
            <a:srgbClr val="2D97C8"/>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spTree>
    <p:extLst>
      <p:ext uri="{BB962C8B-B14F-4D97-AF65-F5344CB8AC3E}">
        <p14:creationId xmlns:p14="http://schemas.microsoft.com/office/powerpoint/2010/main" val="135386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88" name="think-cell 幻灯片" r:id="rId4" imgW="0" imgH="0" progId="TCLayout.ActiveDocument.1">
                  <p:embed/>
                </p:oleObj>
              </mc:Choice>
              <mc:Fallback>
                <p:oleObj name="think-cell 幻灯片" r:id="rId4" imgW="0" imgH="0" progId="TCLayout.ActiveDocument.1">
                  <p:embed/>
                  <p:pic>
                    <p:nvPicPr>
                      <p:cNvPr id="3" name="对象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1433" y="438604"/>
            <a:ext cx="10966679" cy="460800"/>
          </a:xfrm>
        </p:spPr>
        <p:txBody>
          <a:bodyPr/>
          <a:lstStyle/>
          <a:p>
            <a:r>
              <a:rPr lang="zh-CN" altLang="en-US" dirty="0"/>
              <a:t>对外合作建议包含三个方面</a:t>
            </a:r>
          </a:p>
        </p:txBody>
      </p:sp>
      <p:sp>
        <p:nvSpPr>
          <p:cNvPr id="6" name="灯片编号占位符 5"/>
          <p:cNvSpPr>
            <a:spLocks noGrp="1"/>
          </p:cNvSpPr>
          <p:nvPr>
            <p:ph type="sldNum" sz="quarter" idx="14"/>
          </p:nvPr>
        </p:nvSpPr>
        <p:spPr/>
        <p:txBody>
          <a:bodyPr/>
          <a:lstStyle/>
          <a:p>
            <a:fld id="{E6049C3D-CCF1-41B9-A681-D61E0CAE4A17}" type="slidenum">
              <a:rPr lang="en-US" altLang="zh-CN" smtClean="0"/>
              <a:t>69</a:t>
            </a:fld>
            <a:endParaRPr lang="en-US" dirty="0"/>
          </a:p>
        </p:txBody>
      </p:sp>
      <p:sp>
        <p:nvSpPr>
          <p:cNvPr id="19" name="文本占位符 18"/>
          <p:cNvSpPr>
            <a:spLocks noGrp="1"/>
          </p:cNvSpPr>
          <p:nvPr>
            <p:ph type="body" sz="quarter" idx="15"/>
          </p:nvPr>
        </p:nvSpPr>
        <p:spPr/>
        <p:txBody>
          <a:bodyPr/>
          <a:lstStyle/>
          <a:p>
            <a:endParaRPr lang="zh-CN" altLang="en-US"/>
          </a:p>
        </p:txBody>
      </p:sp>
      <p:sp>
        <p:nvSpPr>
          <p:cNvPr id="7" name="等腰三角形 6">
            <a:extLst>
              <a:ext uri="{FF2B5EF4-FFF2-40B4-BE49-F238E27FC236}">
                <a16:creationId xmlns:a16="http://schemas.microsoft.com/office/drawing/2014/main" id="{F6DD1F40-DB9B-4B5D-B171-587B455FF6B2}"/>
              </a:ext>
            </a:extLst>
          </p:cNvPr>
          <p:cNvSpPr/>
          <p:nvPr/>
        </p:nvSpPr>
        <p:spPr>
          <a:xfrm>
            <a:off x="4560444" y="2186548"/>
            <a:ext cx="2812653" cy="2424701"/>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8" name="文本框 7">
            <a:extLst>
              <a:ext uri="{FF2B5EF4-FFF2-40B4-BE49-F238E27FC236}">
                <a16:creationId xmlns:a16="http://schemas.microsoft.com/office/drawing/2014/main" id="{D6D563FF-AFCA-43B7-B4D9-A152520EEC22}"/>
              </a:ext>
            </a:extLst>
          </p:cNvPr>
          <p:cNvSpPr txBox="1"/>
          <p:nvPr/>
        </p:nvSpPr>
        <p:spPr>
          <a:xfrm>
            <a:off x="5361476" y="1823954"/>
            <a:ext cx="1210588" cy="400110"/>
          </a:xfrm>
          <a:prstGeom prst="rect">
            <a:avLst/>
          </a:prstGeom>
          <a:noFill/>
        </p:spPr>
        <p:txBody>
          <a:bodyPr wrap="none" rtlCol="0">
            <a:spAutoFit/>
          </a:bodyPr>
          <a:lstStyle/>
          <a:p>
            <a:pPr>
              <a:buClr>
                <a:srgbClr val="2D97C8"/>
              </a:buClr>
            </a:pPr>
            <a:r>
              <a:rPr lang="zh-CN" altLang="en-US" sz="2000" b="1" dirty="0">
                <a:solidFill>
                  <a:srgbClr val="2D97C8"/>
                </a:solidFill>
                <a:latin typeface="+mn-ea"/>
                <a:cs typeface="Heiti SC Light" charset="-122"/>
              </a:rPr>
              <a:t>企业合作</a:t>
            </a:r>
            <a:endParaRPr lang="ca-ES" sz="2000" b="1" dirty="0">
              <a:solidFill>
                <a:srgbClr val="2D97C8"/>
              </a:solidFill>
              <a:latin typeface="+mn-ea"/>
              <a:cs typeface="Heiti SC Light" charset="-122"/>
            </a:endParaRPr>
          </a:p>
        </p:txBody>
      </p:sp>
      <p:sp>
        <p:nvSpPr>
          <p:cNvPr id="9" name="文本框 8">
            <a:extLst>
              <a:ext uri="{FF2B5EF4-FFF2-40B4-BE49-F238E27FC236}">
                <a16:creationId xmlns:a16="http://schemas.microsoft.com/office/drawing/2014/main" id="{C6EC6DC3-6480-4126-A0B8-7FF1F4146256}"/>
              </a:ext>
            </a:extLst>
          </p:cNvPr>
          <p:cNvSpPr txBox="1"/>
          <p:nvPr/>
        </p:nvSpPr>
        <p:spPr>
          <a:xfrm>
            <a:off x="3320365" y="4452669"/>
            <a:ext cx="1321196" cy="400110"/>
          </a:xfrm>
          <a:prstGeom prst="rect">
            <a:avLst/>
          </a:prstGeom>
          <a:noFill/>
        </p:spPr>
        <p:txBody>
          <a:bodyPr wrap="none" rtlCol="0">
            <a:spAutoFit/>
          </a:bodyPr>
          <a:lstStyle/>
          <a:p>
            <a:pPr>
              <a:buClr>
                <a:srgbClr val="2D97C8"/>
              </a:buClr>
            </a:pPr>
            <a:r>
              <a:rPr lang="en-US" altLang="zh-CN" sz="2000" b="1" dirty="0">
                <a:solidFill>
                  <a:srgbClr val="2D97C8"/>
                </a:solidFill>
                <a:latin typeface="+mn-ea"/>
                <a:cs typeface="Heiti SC Light" charset="-122"/>
              </a:rPr>
              <a:t>NGO</a:t>
            </a:r>
            <a:r>
              <a:rPr lang="zh-CN" altLang="en-US" sz="2000" b="1" dirty="0">
                <a:solidFill>
                  <a:srgbClr val="2D97C8"/>
                </a:solidFill>
                <a:latin typeface="+mn-ea"/>
                <a:cs typeface="Heiti SC Light" charset="-122"/>
              </a:rPr>
              <a:t>合作</a:t>
            </a:r>
            <a:endParaRPr lang="ca-ES" sz="2000" b="1" dirty="0">
              <a:solidFill>
                <a:srgbClr val="2D97C8"/>
              </a:solidFill>
              <a:latin typeface="+mn-ea"/>
              <a:cs typeface="Heiti SC Light" charset="-122"/>
            </a:endParaRPr>
          </a:p>
        </p:txBody>
      </p:sp>
      <p:sp>
        <p:nvSpPr>
          <p:cNvPr id="10" name="文本框 9">
            <a:extLst>
              <a:ext uri="{FF2B5EF4-FFF2-40B4-BE49-F238E27FC236}">
                <a16:creationId xmlns:a16="http://schemas.microsoft.com/office/drawing/2014/main" id="{C433BE72-5A88-4123-A7CA-3E58F25C71FE}"/>
              </a:ext>
            </a:extLst>
          </p:cNvPr>
          <p:cNvSpPr txBox="1"/>
          <p:nvPr/>
        </p:nvSpPr>
        <p:spPr>
          <a:xfrm>
            <a:off x="7373097" y="4452669"/>
            <a:ext cx="1210588" cy="400110"/>
          </a:xfrm>
          <a:prstGeom prst="rect">
            <a:avLst/>
          </a:prstGeom>
          <a:noFill/>
        </p:spPr>
        <p:txBody>
          <a:bodyPr wrap="none" rtlCol="0">
            <a:spAutoFit/>
          </a:bodyPr>
          <a:lstStyle/>
          <a:p>
            <a:pPr>
              <a:buClr>
                <a:srgbClr val="2D97C8"/>
              </a:buClr>
            </a:pPr>
            <a:r>
              <a:rPr lang="zh-CN" altLang="en-US" sz="2000" b="1" dirty="0">
                <a:solidFill>
                  <a:srgbClr val="2D97C8"/>
                </a:solidFill>
                <a:latin typeface="+mn-ea"/>
                <a:cs typeface="Heiti SC Light" charset="-122"/>
              </a:rPr>
              <a:t>媒体合作</a:t>
            </a:r>
            <a:endParaRPr lang="ca-ES" sz="2000" b="1" dirty="0">
              <a:solidFill>
                <a:srgbClr val="2D97C8"/>
              </a:solidFill>
              <a:latin typeface="+mn-ea"/>
              <a:cs typeface="Heiti SC Light" charset="-122"/>
            </a:endParaRPr>
          </a:p>
        </p:txBody>
      </p:sp>
      <p:sp>
        <p:nvSpPr>
          <p:cNvPr id="11" name="文本框 10">
            <a:extLst>
              <a:ext uri="{FF2B5EF4-FFF2-40B4-BE49-F238E27FC236}">
                <a16:creationId xmlns:a16="http://schemas.microsoft.com/office/drawing/2014/main" id="{16469F79-A357-4FE3-A8C2-1B410794DB90}"/>
              </a:ext>
            </a:extLst>
          </p:cNvPr>
          <p:cNvSpPr txBox="1"/>
          <p:nvPr/>
        </p:nvSpPr>
        <p:spPr>
          <a:xfrm>
            <a:off x="4258610" y="1453367"/>
            <a:ext cx="3416320" cy="307777"/>
          </a:xfrm>
          <a:prstGeom prst="rect">
            <a:avLst/>
          </a:prstGeom>
          <a:noFill/>
        </p:spPr>
        <p:txBody>
          <a:bodyPr wrap="none" rtlCol="0">
            <a:spAutoFit/>
          </a:bodyPr>
          <a:lstStyle/>
          <a:p>
            <a:pPr>
              <a:buClr>
                <a:srgbClr val="2D97C8"/>
              </a:buClr>
            </a:pPr>
            <a:r>
              <a:rPr lang="zh-CN" altLang="en-US" sz="1400" dirty="0">
                <a:latin typeface="+mn-ea"/>
                <a:cs typeface="Heiti SC Light" charset="-122"/>
              </a:rPr>
              <a:t>与不同类型的企业，有怎样的合作方式？</a:t>
            </a:r>
            <a:endParaRPr lang="ca-ES" sz="1400" dirty="0">
              <a:latin typeface="+mn-ea"/>
              <a:cs typeface="Heiti SC Light" charset="-122"/>
            </a:endParaRPr>
          </a:p>
        </p:txBody>
      </p:sp>
      <p:sp>
        <p:nvSpPr>
          <p:cNvPr id="12" name="文本框 11">
            <a:extLst>
              <a:ext uri="{FF2B5EF4-FFF2-40B4-BE49-F238E27FC236}">
                <a16:creationId xmlns:a16="http://schemas.microsoft.com/office/drawing/2014/main" id="{51BABE4A-34DA-496B-9B4C-AE8FAFCA16FC}"/>
              </a:ext>
            </a:extLst>
          </p:cNvPr>
          <p:cNvSpPr txBox="1"/>
          <p:nvPr/>
        </p:nvSpPr>
        <p:spPr>
          <a:xfrm>
            <a:off x="718861" y="4456691"/>
            <a:ext cx="2667855" cy="523220"/>
          </a:xfrm>
          <a:prstGeom prst="rect">
            <a:avLst/>
          </a:prstGeom>
          <a:noFill/>
        </p:spPr>
        <p:txBody>
          <a:bodyPr wrap="square" rtlCol="0">
            <a:spAutoFit/>
          </a:bodyPr>
          <a:lstStyle/>
          <a:p>
            <a:pPr algn="r">
              <a:buClr>
                <a:srgbClr val="2D97C8"/>
              </a:buClr>
            </a:pPr>
            <a:r>
              <a:rPr lang="zh-CN" altLang="en-US" sz="1400" dirty="0">
                <a:latin typeface="+mn-ea"/>
                <a:cs typeface="Heiti SC Light" charset="-122"/>
              </a:rPr>
              <a:t>与同类</a:t>
            </a:r>
            <a:r>
              <a:rPr lang="en-US" altLang="zh-CN" sz="1400" dirty="0">
                <a:latin typeface="+mn-ea"/>
                <a:cs typeface="Heiti SC Light" charset="-122"/>
              </a:rPr>
              <a:t>NGO</a:t>
            </a:r>
            <a:r>
              <a:rPr lang="zh-CN" altLang="en-US" sz="1400" dirty="0">
                <a:latin typeface="+mn-ea"/>
                <a:cs typeface="Heiti SC Light" charset="-122"/>
              </a:rPr>
              <a:t>如何合作，以充分利用彼此资源？</a:t>
            </a:r>
            <a:endParaRPr lang="ca-ES" sz="1400" dirty="0">
              <a:latin typeface="+mn-ea"/>
              <a:cs typeface="Heiti SC Light" charset="-122"/>
            </a:endParaRPr>
          </a:p>
        </p:txBody>
      </p:sp>
      <p:sp>
        <p:nvSpPr>
          <p:cNvPr id="13" name="文本框 12">
            <a:extLst>
              <a:ext uri="{FF2B5EF4-FFF2-40B4-BE49-F238E27FC236}">
                <a16:creationId xmlns:a16="http://schemas.microsoft.com/office/drawing/2014/main" id="{5626CB94-81C8-4565-9818-70A58AD4C4BA}"/>
              </a:ext>
            </a:extLst>
          </p:cNvPr>
          <p:cNvSpPr txBox="1"/>
          <p:nvPr/>
        </p:nvSpPr>
        <p:spPr>
          <a:xfrm>
            <a:off x="8546825" y="4452669"/>
            <a:ext cx="2471467"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与哪些外部线上、线下媒体合作？如何合作？</a:t>
            </a:r>
            <a:endParaRPr lang="ca-ES" sz="1400" dirty="0">
              <a:latin typeface="+mn-ea"/>
              <a:cs typeface="Heiti SC Light" charset="-122"/>
            </a:endParaRPr>
          </a:p>
        </p:txBody>
      </p:sp>
      <p:sp>
        <p:nvSpPr>
          <p:cNvPr id="14" name="文本框 13">
            <a:extLst>
              <a:ext uri="{FF2B5EF4-FFF2-40B4-BE49-F238E27FC236}">
                <a16:creationId xmlns:a16="http://schemas.microsoft.com/office/drawing/2014/main" id="{2458044A-B1D5-4C3D-A359-4293A3AD0A47}"/>
              </a:ext>
            </a:extLst>
          </p:cNvPr>
          <p:cNvSpPr txBox="1"/>
          <p:nvPr/>
        </p:nvSpPr>
        <p:spPr>
          <a:xfrm>
            <a:off x="5412772" y="3748027"/>
            <a:ext cx="1107996" cy="369332"/>
          </a:xfrm>
          <a:prstGeom prst="rect">
            <a:avLst/>
          </a:prstGeom>
          <a:noFill/>
        </p:spPr>
        <p:txBody>
          <a:bodyPr wrap="none" rtlCol="0">
            <a:spAutoFit/>
          </a:bodyPr>
          <a:lstStyle/>
          <a:p>
            <a:pPr>
              <a:buClr>
                <a:srgbClr val="2D97C8"/>
              </a:buClr>
            </a:pPr>
            <a:r>
              <a:rPr lang="zh-CN" altLang="en-US" b="1" dirty="0">
                <a:solidFill>
                  <a:schemeClr val="tx1">
                    <a:lumMod val="65000"/>
                    <a:lumOff val="35000"/>
                  </a:schemeClr>
                </a:solidFill>
                <a:latin typeface="+mn-ea"/>
                <a:cs typeface="Heiti SC Light" charset="-122"/>
              </a:rPr>
              <a:t>对外合作</a:t>
            </a:r>
            <a:endParaRPr lang="ca-ES" b="1" dirty="0">
              <a:solidFill>
                <a:schemeClr val="tx1">
                  <a:lumMod val="65000"/>
                  <a:lumOff val="35000"/>
                </a:schemeClr>
              </a:solidFill>
              <a:latin typeface="+mn-ea"/>
              <a:cs typeface="Heiti SC Light" charset="-122"/>
            </a:endParaRPr>
          </a:p>
        </p:txBody>
      </p:sp>
      <p:sp>
        <p:nvSpPr>
          <p:cNvPr id="15" name="Freeform 61">
            <a:extLst>
              <a:ext uri="{FF2B5EF4-FFF2-40B4-BE49-F238E27FC236}">
                <a16:creationId xmlns:a16="http://schemas.microsoft.com/office/drawing/2014/main" id="{3F746E3C-6C09-4F2B-9AE3-FCFA7B4575C4}"/>
              </a:ext>
            </a:extLst>
          </p:cNvPr>
          <p:cNvSpPr>
            <a:spLocks noEditPoints="1"/>
          </p:cNvSpPr>
          <p:nvPr/>
        </p:nvSpPr>
        <p:spPr bwMode="auto">
          <a:xfrm>
            <a:off x="5692347" y="3054081"/>
            <a:ext cx="548847" cy="400111"/>
          </a:xfrm>
          <a:custGeom>
            <a:avLst/>
            <a:gdLst>
              <a:gd name="T0" fmla="*/ 176 w 264"/>
              <a:gd name="T1" fmla="*/ 8 h 192"/>
              <a:gd name="T2" fmla="*/ 176 w 264"/>
              <a:gd name="T3" fmla="*/ 170 h 192"/>
              <a:gd name="T4" fmla="*/ 165 w 264"/>
              <a:gd name="T5" fmla="*/ 173 h 192"/>
              <a:gd name="T6" fmla="*/ 66 w 264"/>
              <a:gd name="T7" fmla="*/ 127 h 192"/>
              <a:gd name="T8" fmla="*/ 86 w 264"/>
              <a:gd name="T9" fmla="*/ 192 h 192"/>
              <a:gd name="T10" fmla="*/ 56 w 264"/>
              <a:gd name="T11" fmla="*/ 192 h 192"/>
              <a:gd name="T12" fmla="*/ 36 w 264"/>
              <a:gd name="T13" fmla="*/ 126 h 192"/>
              <a:gd name="T14" fmla="*/ 0 w 264"/>
              <a:gd name="T15" fmla="*/ 89 h 192"/>
              <a:gd name="T16" fmla="*/ 37 w 264"/>
              <a:gd name="T17" fmla="*/ 52 h 192"/>
              <a:gd name="T18" fmla="*/ 165 w 264"/>
              <a:gd name="T19" fmla="*/ 5 h 192"/>
              <a:gd name="T20" fmla="*/ 176 w 264"/>
              <a:gd name="T21" fmla="*/ 8 h 192"/>
              <a:gd name="T22" fmla="*/ 227 w 264"/>
              <a:gd name="T23" fmla="*/ 97 h 192"/>
              <a:gd name="T24" fmla="*/ 214 w 264"/>
              <a:gd name="T25" fmla="*/ 138 h 192"/>
              <a:gd name="T26" fmla="*/ 206 w 264"/>
              <a:gd name="T27" fmla="*/ 142 h 192"/>
              <a:gd name="T28" fmla="*/ 196 w 264"/>
              <a:gd name="T29" fmla="*/ 132 h 192"/>
              <a:gd name="T30" fmla="*/ 198 w 264"/>
              <a:gd name="T31" fmla="*/ 126 h 192"/>
              <a:gd name="T32" fmla="*/ 207 w 264"/>
              <a:gd name="T33" fmla="*/ 97 h 192"/>
              <a:gd name="T34" fmla="*/ 198 w 264"/>
              <a:gd name="T35" fmla="*/ 68 h 192"/>
              <a:gd name="T36" fmla="*/ 196 w 264"/>
              <a:gd name="T37" fmla="*/ 62 h 192"/>
              <a:gd name="T38" fmla="*/ 206 w 264"/>
              <a:gd name="T39" fmla="*/ 52 h 192"/>
              <a:gd name="T40" fmla="*/ 214 w 264"/>
              <a:gd name="T41" fmla="*/ 56 h 192"/>
              <a:gd name="T42" fmla="*/ 227 w 264"/>
              <a:gd name="T43" fmla="*/ 97 h 192"/>
              <a:gd name="T44" fmla="*/ 220 w 264"/>
              <a:gd name="T45" fmla="*/ 38 h 192"/>
              <a:gd name="T46" fmla="*/ 215 w 264"/>
              <a:gd name="T47" fmla="*/ 30 h 192"/>
              <a:gd name="T48" fmla="*/ 225 w 264"/>
              <a:gd name="T49" fmla="*/ 19 h 192"/>
              <a:gd name="T50" fmla="*/ 232 w 264"/>
              <a:gd name="T51" fmla="*/ 22 h 192"/>
              <a:gd name="T52" fmla="*/ 264 w 264"/>
              <a:gd name="T53" fmla="*/ 97 h 192"/>
              <a:gd name="T54" fmla="*/ 232 w 264"/>
              <a:gd name="T55" fmla="*/ 172 h 192"/>
              <a:gd name="T56" fmla="*/ 225 w 264"/>
              <a:gd name="T57" fmla="*/ 174 h 192"/>
              <a:gd name="T58" fmla="*/ 215 w 264"/>
              <a:gd name="T59" fmla="*/ 164 h 192"/>
              <a:gd name="T60" fmla="*/ 220 w 264"/>
              <a:gd name="T61" fmla="*/ 156 h 192"/>
              <a:gd name="T62" fmla="*/ 244 w 264"/>
              <a:gd name="T63" fmla="*/ 97 h 192"/>
              <a:gd name="T64" fmla="*/ 220 w 264"/>
              <a:gd name="T65" fmla="*/ 3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192">
                <a:moveTo>
                  <a:pt x="176" y="8"/>
                </a:moveTo>
                <a:cubicBezTo>
                  <a:pt x="176" y="170"/>
                  <a:pt x="176" y="170"/>
                  <a:pt x="176" y="170"/>
                </a:cubicBezTo>
                <a:cubicBezTo>
                  <a:pt x="176" y="176"/>
                  <a:pt x="168" y="178"/>
                  <a:pt x="165" y="173"/>
                </a:cubicBezTo>
                <a:cubicBezTo>
                  <a:pt x="147" y="145"/>
                  <a:pt x="129" y="130"/>
                  <a:pt x="66" y="127"/>
                </a:cubicBezTo>
                <a:cubicBezTo>
                  <a:pt x="86" y="192"/>
                  <a:pt x="86" y="192"/>
                  <a:pt x="86" y="192"/>
                </a:cubicBezTo>
                <a:cubicBezTo>
                  <a:pt x="56" y="192"/>
                  <a:pt x="56" y="192"/>
                  <a:pt x="56" y="192"/>
                </a:cubicBezTo>
                <a:cubicBezTo>
                  <a:pt x="36" y="126"/>
                  <a:pt x="36" y="126"/>
                  <a:pt x="36" y="126"/>
                </a:cubicBezTo>
                <a:cubicBezTo>
                  <a:pt x="16" y="125"/>
                  <a:pt x="0" y="109"/>
                  <a:pt x="0" y="89"/>
                </a:cubicBezTo>
                <a:cubicBezTo>
                  <a:pt x="0" y="69"/>
                  <a:pt x="17" y="52"/>
                  <a:pt x="37" y="52"/>
                </a:cubicBezTo>
                <a:cubicBezTo>
                  <a:pt x="124" y="52"/>
                  <a:pt x="144" y="37"/>
                  <a:pt x="165" y="5"/>
                </a:cubicBezTo>
                <a:cubicBezTo>
                  <a:pt x="168" y="0"/>
                  <a:pt x="176" y="2"/>
                  <a:pt x="176" y="8"/>
                </a:cubicBezTo>
                <a:close/>
                <a:moveTo>
                  <a:pt x="227" y="97"/>
                </a:moveTo>
                <a:cubicBezTo>
                  <a:pt x="227" y="112"/>
                  <a:pt x="222" y="127"/>
                  <a:pt x="214" y="138"/>
                </a:cubicBezTo>
                <a:cubicBezTo>
                  <a:pt x="214" y="138"/>
                  <a:pt x="211" y="142"/>
                  <a:pt x="206" y="142"/>
                </a:cubicBezTo>
                <a:cubicBezTo>
                  <a:pt x="200" y="142"/>
                  <a:pt x="196" y="137"/>
                  <a:pt x="196" y="132"/>
                </a:cubicBezTo>
                <a:cubicBezTo>
                  <a:pt x="196" y="128"/>
                  <a:pt x="198" y="126"/>
                  <a:pt x="198" y="126"/>
                </a:cubicBezTo>
                <a:cubicBezTo>
                  <a:pt x="201" y="120"/>
                  <a:pt x="207" y="112"/>
                  <a:pt x="207" y="97"/>
                </a:cubicBezTo>
                <a:cubicBezTo>
                  <a:pt x="207" y="82"/>
                  <a:pt x="201" y="74"/>
                  <a:pt x="198" y="68"/>
                </a:cubicBezTo>
                <a:cubicBezTo>
                  <a:pt x="198" y="68"/>
                  <a:pt x="196" y="66"/>
                  <a:pt x="196" y="62"/>
                </a:cubicBezTo>
                <a:cubicBezTo>
                  <a:pt x="196" y="57"/>
                  <a:pt x="200" y="52"/>
                  <a:pt x="206" y="52"/>
                </a:cubicBezTo>
                <a:cubicBezTo>
                  <a:pt x="211" y="52"/>
                  <a:pt x="214" y="56"/>
                  <a:pt x="214" y="56"/>
                </a:cubicBezTo>
                <a:cubicBezTo>
                  <a:pt x="222" y="67"/>
                  <a:pt x="227" y="81"/>
                  <a:pt x="227" y="97"/>
                </a:cubicBezTo>
                <a:close/>
                <a:moveTo>
                  <a:pt x="220" y="38"/>
                </a:moveTo>
                <a:cubicBezTo>
                  <a:pt x="220" y="38"/>
                  <a:pt x="215" y="35"/>
                  <a:pt x="215" y="30"/>
                </a:cubicBezTo>
                <a:cubicBezTo>
                  <a:pt x="215" y="24"/>
                  <a:pt x="220" y="19"/>
                  <a:pt x="225" y="19"/>
                </a:cubicBezTo>
                <a:cubicBezTo>
                  <a:pt x="229" y="19"/>
                  <a:pt x="232" y="22"/>
                  <a:pt x="232" y="22"/>
                </a:cubicBezTo>
                <a:cubicBezTo>
                  <a:pt x="244" y="31"/>
                  <a:pt x="264" y="55"/>
                  <a:pt x="264" y="97"/>
                </a:cubicBezTo>
                <a:cubicBezTo>
                  <a:pt x="264" y="139"/>
                  <a:pt x="244" y="163"/>
                  <a:pt x="232" y="172"/>
                </a:cubicBezTo>
                <a:cubicBezTo>
                  <a:pt x="232" y="172"/>
                  <a:pt x="229" y="174"/>
                  <a:pt x="225" y="174"/>
                </a:cubicBezTo>
                <a:cubicBezTo>
                  <a:pt x="220" y="174"/>
                  <a:pt x="215" y="170"/>
                  <a:pt x="215" y="164"/>
                </a:cubicBezTo>
                <a:cubicBezTo>
                  <a:pt x="215" y="159"/>
                  <a:pt x="220" y="156"/>
                  <a:pt x="220" y="156"/>
                </a:cubicBezTo>
                <a:cubicBezTo>
                  <a:pt x="234" y="145"/>
                  <a:pt x="244" y="124"/>
                  <a:pt x="244" y="97"/>
                </a:cubicBezTo>
                <a:cubicBezTo>
                  <a:pt x="244" y="70"/>
                  <a:pt x="234" y="49"/>
                  <a:pt x="220" y="38"/>
                </a:cubicBezTo>
                <a:close/>
              </a:path>
            </a:pathLst>
          </a:custGeom>
          <a:solidFill>
            <a:srgbClr val="2D97C8"/>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sp>
        <p:nvSpPr>
          <p:cNvPr id="16" name="矩形 15">
            <a:extLst>
              <a:ext uri="{FF2B5EF4-FFF2-40B4-BE49-F238E27FC236}">
                <a16:creationId xmlns:a16="http://schemas.microsoft.com/office/drawing/2014/main" id="{5E420467-7292-475B-8ABA-31356CD53BE2}"/>
              </a:ext>
            </a:extLst>
          </p:cNvPr>
          <p:cNvSpPr/>
          <p:nvPr/>
        </p:nvSpPr>
        <p:spPr>
          <a:xfrm>
            <a:off x="718861" y="2186549"/>
            <a:ext cx="10246885" cy="297260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28423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7DEA2-F209-4D37-847F-90FB91678EFE}"/>
              </a:ext>
            </a:extLst>
          </p:cNvPr>
          <p:cNvSpPr>
            <a:spLocks noGrp="1"/>
          </p:cNvSpPr>
          <p:nvPr>
            <p:ph type="title"/>
          </p:nvPr>
        </p:nvSpPr>
        <p:spPr/>
        <p:txBody>
          <a:bodyPr/>
          <a:lstStyle/>
          <a:p>
            <a:r>
              <a:rPr lang="zh-CN" altLang="en-US" dirty="0"/>
              <a:t>水基金整体传播策略</a:t>
            </a:r>
            <a:endParaRPr lang="ca-ES" dirty="0"/>
          </a:p>
        </p:txBody>
      </p:sp>
      <p:sp>
        <p:nvSpPr>
          <p:cNvPr id="3" name="灯片编号占位符 2">
            <a:extLst>
              <a:ext uri="{FF2B5EF4-FFF2-40B4-BE49-F238E27FC236}">
                <a16:creationId xmlns:a16="http://schemas.microsoft.com/office/drawing/2014/main" id="{2DDB8F09-7E07-41F9-8FD8-C2A6B113135A}"/>
              </a:ext>
            </a:extLst>
          </p:cNvPr>
          <p:cNvSpPr>
            <a:spLocks noGrp="1"/>
          </p:cNvSpPr>
          <p:nvPr>
            <p:ph type="sldNum" sz="quarter" idx="14"/>
          </p:nvPr>
        </p:nvSpPr>
        <p:spPr/>
        <p:txBody>
          <a:bodyPr/>
          <a:lstStyle/>
          <a:p>
            <a:fld id="{E6049C3D-CCF1-41B9-A681-D61E0CAE4A17}" type="slidenum">
              <a:rPr lang="en-US" altLang="zh-CN" smtClean="0"/>
              <a:pPr/>
              <a:t>7</a:t>
            </a:fld>
            <a:endParaRPr lang="en-US" dirty="0"/>
          </a:p>
        </p:txBody>
      </p:sp>
      <p:sp>
        <p:nvSpPr>
          <p:cNvPr id="4" name="文本占位符 3">
            <a:extLst>
              <a:ext uri="{FF2B5EF4-FFF2-40B4-BE49-F238E27FC236}">
                <a16:creationId xmlns:a16="http://schemas.microsoft.com/office/drawing/2014/main" id="{85EB1827-9998-4B97-BECB-2ECDDB1E6768}"/>
              </a:ext>
            </a:extLst>
          </p:cNvPr>
          <p:cNvSpPr>
            <a:spLocks noGrp="1"/>
          </p:cNvSpPr>
          <p:nvPr>
            <p:ph type="body" sz="quarter" idx="15"/>
          </p:nvPr>
        </p:nvSpPr>
        <p:spPr/>
        <p:txBody>
          <a:bodyPr/>
          <a:lstStyle/>
          <a:p>
            <a:endParaRPr lang="ca-ES"/>
          </a:p>
        </p:txBody>
      </p:sp>
      <p:sp>
        <p:nvSpPr>
          <p:cNvPr id="8" name="矩形 7">
            <a:extLst>
              <a:ext uri="{FF2B5EF4-FFF2-40B4-BE49-F238E27FC236}">
                <a16:creationId xmlns:a16="http://schemas.microsoft.com/office/drawing/2014/main" id="{5C597304-4660-4429-BBF5-5DBF8E1AD2D0}"/>
              </a:ext>
            </a:extLst>
          </p:cNvPr>
          <p:cNvSpPr/>
          <p:nvPr/>
        </p:nvSpPr>
        <p:spPr>
          <a:xfrm>
            <a:off x="1179231" y="1933926"/>
            <a:ext cx="9807581" cy="316114"/>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业务目标</a:t>
            </a:r>
            <a:endParaRPr lang="en-US" altLang="zh-CN" sz="1400" b="1" dirty="0">
              <a:solidFill>
                <a:schemeClr val="accent2">
                  <a:lumMod val="75000"/>
                </a:schemeClr>
              </a:solidFill>
            </a:endParaRPr>
          </a:p>
        </p:txBody>
      </p:sp>
      <p:sp>
        <p:nvSpPr>
          <p:cNvPr id="19" name="等腰三角形 18">
            <a:extLst>
              <a:ext uri="{FF2B5EF4-FFF2-40B4-BE49-F238E27FC236}">
                <a16:creationId xmlns:a16="http://schemas.microsoft.com/office/drawing/2014/main" id="{5F58D220-D038-4273-A18D-7FF4386CB15F}"/>
              </a:ext>
            </a:extLst>
          </p:cNvPr>
          <p:cNvSpPr/>
          <p:nvPr/>
        </p:nvSpPr>
        <p:spPr>
          <a:xfrm>
            <a:off x="1179231" y="1035795"/>
            <a:ext cx="9809611" cy="7807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accent2">
                  <a:lumMod val="75000"/>
                </a:schemeClr>
              </a:solidFill>
            </a:endParaRPr>
          </a:p>
        </p:txBody>
      </p:sp>
      <p:sp>
        <p:nvSpPr>
          <p:cNvPr id="20" name="TextBox 3">
            <a:extLst>
              <a:ext uri="{FF2B5EF4-FFF2-40B4-BE49-F238E27FC236}">
                <a16:creationId xmlns:a16="http://schemas.microsoft.com/office/drawing/2014/main" id="{E55352B9-17E2-4CB9-AE89-AF6508ADD36A}"/>
              </a:ext>
            </a:extLst>
          </p:cNvPr>
          <p:cNvSpPr txBox="1"/>
          <p:nvPr/>
        </p:nvSpPr>
        <p:spPr>
          <a:xfrm>
            <a:off x="3809560" y="1366195"/>
            <a:ext cx="4348518" cy="369332"/>
          </a:xfrm>
          <a:prstGeom prst="rect">
            <a:avLst/>
          </a:prstGeom>
          <a:noFill/>
        </p:spPr>
        <p:txBody>
          <a:bodyPr wrap="square" rtlCol="0">
            <a:spAutoFit/>
          </a:bodyPr>
          <a:lstStyle/>
          <a:p>
            <a:pPr algn="ctr">
              <a:buClr>
                <a:srgbClr val="2D97C8"/>
              </a:buClr>
            </a:pPr>
            <a:r>
              <a:rPr lang="zh-CN" altLang="en-US" b="1" dirty="0">
                <a:solidFill>
                  <a:schemeClr val="bg1"/>
                </a:solidFill>
              </a:rPr>
              <a:t>投资自然，将杯中一点甜传承几代人</a:t>
            </a:r>
          </a:p>
        </p:txBody>
      </p:sp>
      <p:sp>
        <p:nvSpPr>
          <p:cNvPr id="21" name="Rechteck 28">
            <a:extLst>
              <a:ext uri="{FF2B5EF4-FFF2-40B4-BE49-F238E27FC236}">
                <a16:creationId xmlns:a16="http://schemas.microsoft.com/office/drawing/2014/main" id="{B432F5EC-3DE4-4E12-BEFE-AB3AA6C902DF}"/>
              </a:ext>
            </a:extLst>
          </p:cNvPr>
          <p:cNvSpPr/>
          <p:nvPr/>
        </p:nvSpPr>
        <p:spPr bwMode="gray">
          <a:xfrm>
            <a:off x="7899200"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2" name="Rechteck 28">
            <a:extLst>
              <a:ext uri="{FF2B5EF4-FFF2-40B4-BE49-F238E27FC236}">
                <a16:creationId xmlns:a16="http://schemas.microsoft.com/office/drawing/2014/main" id="{61CBD8EF-1031-48FD-ACDC-878872B04B97}"/>
              </a:ext>
            </a:extLst>
          </p:cNvPr>
          <p:cNvSpPr/>
          <p:nvPr/>
        </p:nvSpPr>
        <p:spPr bwMode="gray">
          <a:xfrm>
            <a:off x="884396" y="6274119"/>
            <a:ext cx="10494804" cy="145277"/>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3" name="Rechteck 28">
            <a:extLst>
              <a:ext uri="{FF2B5EF4-FFF2-40B4-BE49-F238E27FC236}">
                <a16:creationId xmlns:a16="http://schemas.microsoft.com/office/drawing/2014/main" id="{F2914E11-C593-4C8A-AA4A-D2D2BF4ED117}"/>
              </a:ext>
            </a:extLst>
          </p:cNvPr>
          <p:cNvSpPr/>
          <p:nvPr/>
        </p:nvSpPr>
        <p:spPr bwMode="gray">
          <a:xfrm>
            <a:off x="4537184"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4" name="Rechteck 28">
            <a:extLst>
              <a:ext uri="{FF2B5EF4-FFF2-40B4-BE49-F238E27FC236}">
                <a16:creationId xmlns:a16="http://schemas.microsoft.com/office/drawing/2014/main" id="{3FA895F0-2AFE-4030-A351-052107E0E2AF}"/>
              </a:ext>
            </a:extLst>
          </p:cNvPr>
          <p:cNvSpPr/>
          <p:nvPr/>
        </p:nvSpPr>
        <p:spPr bwMode="gray">
          <a:xfrm>
            <a:off x="1179231" y="6115347"/>
            <a:ext cx="3089641" cy="117991"/>
          </a:xfrm>
          <a:prstGeom prst="rect">
            <a:avLst/>
          </a:prstGeom>
          <a:solidFill>
            <a:schemeClr val="bg1">
              <a:lumMod val="85000"/>
            </a:schemeClr>
          </a:solidFill>
          <a:ln w="12700">
            <a:noFill/>
            <a:round/>
            <a:headEnd/>
            <a:tailEnd/>
          </a:ln>
        </p:spPr>
        <p:txBody>
          <a:bodyPr rtlCol="0" anchor="ctr"/>
          <a:lstStyle/>
          <a:p>
            <a:pPr algn="ctr"/>
            <a:endParaRPr lang="en-US" dirty="0"/>
          </a:p>
        </p:txBody>
      </p:sp>
      <p:sp>
        <p:nvSpPr>
          <p:cNvPr id="29" name="矩形 28">
            <a:extLst>
              <a:ext uri="{FF2B5EF4-FFF2-40B4-BE49-F238E27FC236}">
                <a16:creationId xmlns:a16="http://schemas.microsoft.com/office/drawing/2014/main" id="{BA989928-C812-4F09-A4B5-28824BAD7E32}"/>
              </a:ext>
            </a:extLst>
          </p:cNvPr>
          <p:cNvSpPr/>
          <p:nvPr/>
        </p:nvSpPr>
        <p:spPr>
          <a:xfrm>
            <a:off x="1177201" y="2372414"/>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强化优势与特色</a:t>
            </a:r>
          </a:p>
          <a:p>
            <a:pPr algn="ctr"/>
            <a:r>
              <a:rPr lang="zh-CN" altLang="en-US" sz="1200" b="1" dirty="0">
                <a:solidFill>
                  <a:schemeClr val="tx1"/>
                </a:solidFill>
              </a:rPr>
              <a:t>初步验证商业模式</a:t>
            </a:r>
          </a:p>
        </p:txBody>
      </p:sp>
      <p:sp>
        <p:nvSpPr>
          <p:cNvPr id="30" name="矩形 29">
            <a:extLst>
              <a:ext uri="{FF2B5EF4-FFF2-40B4-BE49-F238E27FC236}">
                <a16:creationId xmlns:a16="http://schemas.microsoft.com/office/drawing/2014/main" id="{A931F3A7-4BA3-437F-A194-0E6C04BA3F70}"/>
              </a:ext>
            </a:extLst>
          </p:cNvPr>
          <p:cNvSpPr/>
          <p:nvPr/>
        </p:nvSpPr>
        <p:spPr>
          <a:xfrm>
            <a:off x="4537185" y="2372414"/>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拓展创新</a:t>
            </a:r>
          </a:p>
          <a:p>
            <a:pPr algn="ctr"/>
            <a:r>
              <a:rPr lang="zh-CN" altLang="en-US" sz="1200" b="1" dirty="0">
                <a:solidFill>
                  <a:schemeClr val="tx1"/>
                </a:solidFill>
              </a:rPr>
              <a:t>形成成熟模式</a:t>
            </a:r>
          </a:p>
        </p:txBody>
      </p:sp>
      <p:sp>
        <p:nvSpPr>
          <p:cNvPr id="31" name="矩形 30">
            <a:extLst>
              <a:ext uri="{FF2B5EF4-FFF2-40B4-BE49-F238E27FC236}">
                <a16:creationId xmlns:a16="http://schemas.microsoft.com/office/drawing/2014/main" id="{788CF5B9-47FC-46B6-A835-F214C52C68EB}"/>
              </a:ext>
            </a:extLst>
          </p:cNvPr>
          <p:cNvSpPr/>
          <p:nvPr/>
        </p:nvSpPr>
        <p:spPr>
          <a:xfrm>
            <a:off x="7897171" y="2372414"/>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全面推广</a:t>
            </a:r>
          </a:p>
          <a:p>
            <a:pPr algn="ctr"/>
            <a:r>
              <a:rPr lang="zh-CN" altLang="en-US" sz="1200" b="1" dirty="0">
                <a:solidFill>
                  <a:schemeClr val="tx1"/>
                </a:solidFill>
              </a:rPr>
              <a:t>形成可复制模式</a:t>
            </a:r>
          </a:p>
        </p:txBody>
      </p:sp>
      <p:sp>
        <p:nvSpPr>
          <p:cNvPr id="32" name="矩形 31">
            <a:extLst>
              <a:ext uri="{FF2B5EF4-FFF2-40B4-BE49-F238E27FC236}">
                <a16:creationId xmlns:a16="http://schemas.microsoft.com/office/drawing/2014/main" id="{634B459D-83C5-43F5-A563-DB11D313AE10}"/>
              </a:ext>
            </a:extLst>
          </p:cNvPr>
          <p:cNvSpPr/>
          <p:nvPr/>
        </p:nvSpPr>
        <p:spPr>
          <a:xfrm>
            <a:off x="1179231" y="3092215"/>
            <a:ext cx="9807581" cy="316114"/>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品牌传播目标</a:t>
            </a:r>
            <a:endParaRPr lang="en-US" altLang="zh-CN" sz="1400" b="1" dirty="0">
              <a:solidFill>
                <a:schemeClr val="accent2">
                  <a:lumMod val="75000"/>
                </a:schemeClr>
              </a:solidFill>
            </a:endParaRPr>
          </a:p>
        </p:txBody>
      </p:sp>
      <p:sp>
        <p:nvSpPr>
          <p:cNvPr id="33" name="矩形 32">
            <a:extLst>
              <a:ext uri="{FF2B5EF4-FFF2-40B4-BE49-F238E27FC236}">
                <a16:creationId xmlns:a16="http://schemas.microsoft.com/office/drawing/2014/main" id="{7928D74D-4860-45F9-8E26-59DD8FC53B6B}"/>
              </a:ext>
            </a:extLst>
          </p:cNvPr>
          <p:cNvSpPr/>
          <p:nvPr/>
        </p:nvSpPr>
        <p:spPr>
          <a:xfrm>
            <a:off x="1177201" y="3530703"/>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与千岛湖强关联，增加差异化</a:t>
            </a:r>
          </a:p>
          <a:p>
            <a:pPr algn="ctr"/>
            <a:r>
              <a:rPr lang="zh-CN" altLang="en-US" sz="1200" dirty="0">
                <a:solidFill>
                  <a:schemeClr val="tx1"/>
                </a:solidFill>
              </a:rPr>
              <a:t>相关性、存在性、差异性</a:t>
            </a:r>
          </a:p>
        </p:txBody>
      </p:sp>
      <p:sp>
        <p:nvSpPr>
          <p:cNvPr id="34" name="矩形 33">
            <a:extLst>
              <a:ext uri="{FF2B5EF4-FFF2-40B4-BE49-F238E27FC236}">
                <a16:creationId xmlns:a16="http://schemas.microsoft.com/office/drawing/2014/main" id="{334A4EAC-A6E1-4026-82F3-5ABF9944133A}"/>
              </a:ext>
            </a:extLst>
          </p:cNvPr>
          <p:cNvSpPr/>
          <p:nvPr/>
        </p:nvSpPr>
        <p:spPr>
          <a:xfrm>
            <a:off x="4537185" y="3530703"/>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多元化产品落实，制造口碑效应</a:t>
            </a:r>
          </a:p>
          <a:p>
            <a:pPr algn="ctr"/>
            <a:r>
              <a:rPr lang="zh-CN" altLang="en-US" sz="1200" dirty="0">
                <a:solidFill>
                  <a:schemeClr val="tx1"/>
                </a:solidFill>
              </a:rPr>
              <a:t>真实性、一致性、差异性</a:t>
            </a:r>
          </a:p>
        </p:txBody>
      </p:sp>
      <p:sp>
        <p:nvSpPr>
          <p:cNvPr id="35" name="矩形 34">
            <a:extLst>
              <a:ext uri="{FF2B5EF4-FFF2-40B4-BE49-F238E27FC236}">
                <a16:creationId xmlns:a16="http://schemas.microsoft.com/office/drawing/2014/main" id="{1A22D414-9835-4EA9-9580-97A70E3DED72}"/>
              </a:ext>
            </a:extLst>
          </p:cNvPr>
          <p:cNvSpPr/>
          <p:nvPr/>
        </p:nvSpPr>
        <p:spPr>
          <a:xfrm>
            <a:off x="7897171" y="3530703"/>
            <a:ext cx="3089641" cy="597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增强品牌理解，建立可复制的品牌形象</a:t>
            </a:r>
            <a:endParaRPr lang="en-US" altLang="zh-CN" sz="1200" b="1" dirty="0">
              <a:solidFill>
                <a:schemeClr val="tx1"/>
              </a:solidFill>
            </a:endParaRPr>
          </a:p>
          <a:p>
            <a:pPr algn="ctr"/>
            <a:r>
              <a:rPr lang="zh-CN" altLang="en-US" sz="1200" dirty="0">
                <a:solidFill>
                  <a:schemeClr val="tx1"/>
                </a:solidFill>
              </a:rPr>
              <a:t>理解性、一致性、差异性</a:t>
            </a:r>
          </a:p>
        </p:txBody>
      </p:sp>
      <p:sp>
        <p:nvSpPr>
          <p:cNvPr id="39" name="矩形 38">
            <a:extLst>
              <a:ext uri="{FF2B5EF4-FFF2-40B4-BE49-F238E27FC236}">
                <a16:creationId xmlns:a16="http://schemas.microsoft.com/office/drawing/2014/main" id="{27444B49-6EEC-47C2-AE5D-FBB837AD7FBA}"/>
              </a:ext>
            </a:extLst>
          </p:cNvPr>
          <p:cNvSpPr/>
          <p:nvPr/>
        </p:nvSpPr>
        <p:spPr>
          <a:xfrm>
            <a:off x="1179231" y="4250504"/>
            <a:ext cx="9807581" cy="316114"/>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2">
                    <a:lumMod val="75000"/>
                  </a:schemeClr>
                </a:solidFill>
              </a:rPr>
              <a:t>传播重点</a:t>
            </a:r>
            <a:endParaRPr lang="en-US" altLang="zh-CN" sz="1400" b="1" dirty="0">
              <a:solidFill>
                <a:schemeClr val="accent2">
                  <a:lumMod val="75000"/>
                </a:schemeClr>
              </a:solidFill>
            </a:endParaRPr>
          </a:p>
        </p:txBody>
      </p:sp>
      <p:sp>
        <p:nvSpPr>
          <p:cNvPr id="40" name="矩形 39">
            <a:extLst>
              <a:ext uri="{FF2B5EF4-FFF2-40B4-BE49-F238E27FC236}">
                <a16:creationId xmlns:a16="http://schemas.microsoft.com/office/drawing/2014/main" id="{E51AC39D-0C20-4B78-A4EC-2845AFE628C1}"/>
              </a:ext>
            </a:extLst>
          </p:cNvPr>
          <p:cNvSpPr/>
          <p:nvPr/>
        </p:nvSpPr>
        <p:spPr>
          <a:xfrm>
            <a:off x="1177201" y="4688991"/>
            <a:ext cx="3089641" cy="12748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zh-CN" altLang="en-US" sz="1200" dirty="0">
                <a:solidFill>
                  <a:schemeClr val="tx1"/>
                </a:solidFill>
              </a:rPr>
              <a:t>强化内容，加强日常传播</a:t>
            </a:r>
            <a:endParaRPr lang="en-US" altLang="zh-CN" sz="1200" dirty="0">
              <a:solidFill>
                <a:schemeClr val="tx1"/>
              </a:solidFill>
            </a:endParaRPr>
          </a:p>
          <a:p>
            <a:pPr marL="171450" indent="-171450">
              <a:buFont typeface="Arial" panose="020B0604020202020204" pitchFamily="34" charset="0"/>
              <a:buChar char="•"/>
            </a:pPr>
            <a:r>
              <a:rPr lang="zh-CN" altLang="en-US" sz="1200" dirty="0">
                <a:solidFill>
                  <a:schemeClr val="tx1"/>
                </a:solidFill>
              </a:rPr>
              <a:t>增加差异化内容，初步建立“携手同行</a:t>
            </a:r>
            <a:r>
              <a:rPr lang="en-US" altLang="zh-CN" sz="1200" dirty="0">
                <a:solidFill>
                  <a:schemeClr val="tx1"/>
                </a:solidFill>
              </a:rPr>
              <a:t>+</a:t>
            </a:r>
            <a:r>
              <a:rPr lang="zh-CN" altLang="en-US" sz="1200" dirty="0">
                <a:solidFill>
                  <a:schemeClr val="tx1"/>
                </a:solidFill>
              </a:rPr>
              <a:t>实施者”的品牌形象</a:t>
            </a:r>
          </a:p>
          <a:p>
            <a:pPr marL="171450" indent="-171450">
              <a:buFont typeface="Arial" panose="020B0604020202020204" pitchFamily="34" charset="0"/>
              <a:buChar char="•"/>
            </a:pPr>
            <a:r>
              <a:rPr lang="zh-CN" altLang="en-US" sz="1200" dirty="0">
                <a:solidFill>
                  <a:schemeClr val="tx1"/>
                </a:solidFill>
              </a:rPr>
              <a:t>在内容上与最具影响力的文化标志建立关联，增强存在性及相关性</a:t>
            </a:r>
            <a:endParaRPr lang="en-US" altLang="zh-CN" sz="1200" dirty="0">
              <a:solidFill>
                <a:schemeClr val="tx1"/>
              </a:solidFill>
            </a:endParaRPr>
          </a:p>
        </p:txBody>
      </p:sp>
      <p:sp>
        <p:nvSpPr>
          <p:cNvPr id="41" name="矩形 40">
            <a:extLst>
              <a:ext uri="{FF2B5EF4-FFF2-40B4-BE49-F238E27FC236}">
                <a16:creationId xmlns:a16="http://schemas.microsoft.com/office/drawing/2014/main" id="{1EA4A9C6-F5A0-4F5B-95C9-8F06308FA785}"/>
              </a:ext>
            </a:extLst>
          </p:cNvPr>
          <p:cNvSpPr/>
          <p:nvPr/>
        </p:nvSpPr>
        <p:spPr>
          <a:xfrm>
            <a:off x="4537185" y="4688991"/>
            <a:ext cx="3089641" cy="12748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zh-CN" altLang="en-US" sz="1200" dirty="0">
                <a:solidFill>
                  <a:schemeClr val="tx1"/>
                </a:solidFill>
              </a:rPr>
              <a:t>传播范围拓展多个地区</a:t>
            </a:r>
          </a:p>
          <a:p>
            <a:pPr marL="171450" indent="-171450">
              <a:buFont typeface="Arial" panose="020B0604020202020204" pitchFamily="34" charset="0"/>
              <a:buChar char="•"/>
            </a:pPr>
            <a:r>
              <a:rPr lang="zh-CN" altLang="en-US" sz="1200" dirty="0">
                <a:solidFill>
                  <a:schemeClr val="tx1"/>
                </a:solidFill>
              </a:rPr>
              <a:t>基于成熟的商业模式和产品优势，加强品牌传达信息与产品</a:t>
            </a:r>
            <a:r>
              <a:rPr lang="en-US" altLang="zh-CN" sz="1200" dirty="0">
                <a:solidFill>
                  <a:schemeClr val="tx1"/>
                </a:solidFill>
              </a:rPr>
              <a:t>/</a:t>
            </a:r>
            <a:r>
              <a:rPr lang="zh-CN" altLang="en-US" sz="1200" dirty="0">
                <a:solidFill>
                  <a:schemeClr val="tx1"/>
                </a:solidFill>
              </a:rPr>
              <a:t>服务之间的关联</a:t>
            </a:r>
          </a:p>
          <a:p>
            <a:pPr marL="171450" indent="-171450">
              <a:buFont typeface="Arial" panose="020B0604020202020204" pitchFamily="34" charset="0"/>
              <a:buChar char="•"/>
            </a:pPr>
            <a:r>
              <a:rPr lang="zh-CN" altLang="en-US" sz="1200" dirty="0">
                <a:solidFill>
                  <a:schemeClr val="tx1"/>
                </a:solidFill>
              </a:rPr>
              <a:t>通过不同渠道传达的信息和形象相互统一，创造口碑</a:t>
            </a:r>
            <a:endParaRPr lang="en-US" altLang="zh-CN" sz="1200" dirty="0">
              <a:solidFill>
                <a:schemeClr val="tx1"/>
              </a:solidFill>
            </a:endParaRPr>
          </a:p>
          <a:p>
            <a:pPr marL="171450" indent="-171450">
              <a:buFont typeface="Arial" panose="020B0604020202020204" pitchFamily="34" charset="0"/>
              <a:buChar char="•"/>
            </a:pPr>
            <a:r>
              <a:rPr lang="zh-CN" altLang="en-US" sz="1200" dirty="0">
                <a:solidFill>
                  <a:schemeClr val="tx1"/>
                </a:solidFill>
              </a:rPr>
              <a:t>架设官网，形成持续影响力</a:t>
            </a:r>
            <a:endParaRPr lang="en-US" altLang="zh-CN" sz="1200" dirty="0">
              <a:solidFill>
                <a:schemeClr val="tx1"/>
              </a:solidFill>
            </a:endParaRPr>
          </a:p>
        </p:txBody>
      </p:sp>
      <p:sp>
        <p:nvSpPr>
          <p:cNvPr id="42" name="矩形 41">
            <a:extLst>
              <a:ext uri="{FF2B5EF4-FFF2-40B4-BE49-F238E27FC236}">
                <a16:creationId xmlns:a16="http://schemas.microsoft.com/office/drawing/2014/main" id="{EA1F19D8-A0DB-4784-8ECF-227D16EBE58D}"/>
              </a:ext>
            </a:extLst>
          </p:cNvPr>
          <p:cNvSpPr/>
          <p:nvPr/>
        </p:nvSpPr>
        <p:spPr>
          <a:xfrm>
            <a:off x="7897171" y="4688991"/>
            <a:ext cx="3089641" cy="12748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zh-CN" altLang="en-US" sz="1200" dirty="0">
                <a:solidFill>
                  <a:schemeClr val="tx1"/>
                </a:solidFill>
              </a:rPr>
              <a:t>加强受众对于品牌的认同与理解</a:t>
            </a:r>
          </a:p>
          <a:p>
            <a:pPr marL="171450" indent="-171450">
              <a:buFont typeface="Arial" panose="020B0604020202020204" pitchFamily="34" charset="0"/>
              <a:buChar char="•"/>
            </a:pPr>
            <a:r>
              <a:rPr lang="zh-CN" altLang="en-US" sz="1200" dirty="0">
                <a:solidFill>
                  <a:schemeClr val="tx1"/>
                </a:solidFill>
              </a:rPr>
              <a:t>将提取的品牌形象关键元素赋予新项目，需注意整体的一致性和各子品牌之间的协同</a:t>
            </a:r>
          </a:p>
        </p:txBody>
      </p:sp>
      <p:sp>
        <p:nvSpPr>
          <p:cNvPr id="5" name="矩形 4">
            <a:extLst>
              <a:ext uri="{FF2B5EF4-FFF2-40B4-BE49-F238E27FC236}">
                <a16:creationId xmlns:a16="http://schemas.microsoft.com/office/drawing/2014/main" id="{03BF42D4-6A23-4F8A-8F11-6B16E3FBAF3C}"/>
              </a:ext>
            </a:extLst>
          </p:cNvPr>
          <p:cNvSpPr/>
          <p:nvPr/>
        </p:nvSpPr>
        <p:spPr>
          <a:xfrm>
            <a:off x="965772" y="1869898"/>
            <a:ext cx="3431568" cy="420213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6" name="文本框 5">
            <a:extLst>
              <a:ext uri="{FF2B5EF4-FFF2-40B4-BE49-F238E27FC236}">
                <a16:creationId xmlns:a16="http://schemas.microsoft.com/office/drawing/2014/main" id="{95BD2AAE-9CA5-46C4-B285-94CBE06E4477}"/>
              </a:ext>
            </a:extLst>
          </p:cNvPr>
          <p:cNvSpPr txBox="1"/>
          <p:nvPr/>
        </p:nvSpPr>
        <p:spPr>
          <a:xfrm>
            <a:off x="884396" y="1838373"/>
            <a:ext cx="1620957" cy="307777"/>
          </a:xfrm>
          <a:prstGeom prst="rect">
            <a:avLst/>
          </a:prstGeom>
          <a:noFill/>
        </p:spPr>
        <p:txBody>
          <a:bodyPr wrap="none" rtlCol="0">
            <a:spAutoFit/>
          </a:bodyPr>
          <a:lstStyle/>
          <a:p>
            <a:pPr>
              <a:buClr>
                <a:srgbClr val="2D97C8"/>
              </a:buClr>
            </a:pPr>
            <a:r>
              <a:rPr lang="zh-CN" altLang="en-US" sz="1400" b="1" dirty="0">
                <a:solidFill>
                  <a:srgbClr val="FF0000"/>
                </a:solidFill>
                <a:latin typeface="+mn-ea"/>
                <a:cs typeface="Heiti SC Light" charset="-122"/>
              </a:rPr>
              <a:t>本阶段方案的核心</a:t>
            </a:r>
            <a:endParaRPr lang="ca-ES" sz="1400" b="1" dirty="0">
              <a:solidFill>
                <a:srgbClr val="FF0000"/>
              </a:solidFill>
              <a:latin typeface="+mn-ea"/>
              <a:cs typeface="Heiti SC Light" charset="-122"/>
            </a:endParaRPr>
          </a:p>
        </p:txBody>
      </p:sp>
    </p:spTree>
    <p:extLst>
      <p:ext uri="{BB962C8B-B14F-4D97-AF65-F5344CB8AC3E}">
        <p14:creationId xmlns:p14="http://schemas.microsoft.com/office/powerpoint/2010/main" val="215195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57" name="think-cell 幻灯片" r:id="rId4" imgW="0" imgH="0" progId="TCLayout.ActiveDocument.1">
                  <p:embed/>
                </p:oleObj>
              </mc:Choice>
              <mc:Fallback>
                <p:oleObj name="think-cell 幻灯片" r:id="rId4" imgW="0" imgH="0" progId="TCLayout.ActiveDocument.1">
                  <p:embed/>
                  <p:pic>
                    <p:nvPicPr>
                      <p:cNvPr id="3" name="对象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1434" y="438604"/>
            <a:ext cx="10227528" cy="460800"/>
          </a:xfrm>
        </p:spPr>
        <p:txBody>
          <a:bodyPr>
            <a:normAutofit/>
          </a:bodyPr>
          <a:lstStyle/>
          <a:p>
            <a:r>
              <a:rPr lang="zh-CN" altLang="en-US" dirty="0"/>
              <a:t>通过前期企业问卷，我们发现潜在合作企业可按意愿程度划分为三类</a:t>
            </a:r>
          </a:p>
        </p:txBody>
      </p:sp>
      <p:sp>
        <p:nvSpPr>
          <p:cNvPr id="6" name="灯片编号占位符 5"/>
          <p:cNvSpPr>
            <a:spLocks noGrp="1"/>
          </p:cNvSpPr>
          <p:nvPr>
            <p:ph type="sldNum" sz="quarter" idx="14"/>
          </p:nvPr>
        </p:nvSpPr>
        <p:spPr/>
        <p:txBody>
          <a:bodyPr/>
          <a:lstStyle/>
          <a:p>
            <a:fld id="{E6049C3D-CCF1-41B9-A681-D61E0CAE4A17}" type="slidenum">
              <a:rPr lang="en-US" altLang="zh-CN" smtClean="0"/>
              <a:t>70</a:t>
            </a:fld>
            <a:endParaRPr lang="en-US" dirty="0"/>
          </a:p>
        </p:txBody>
      </p:sp>
      <p:sp>
        <p:nvSpPr>
          <p:cNvPr id="19" name="文本占位符 18"/>
          <p:cNvSpPr>
            <a:spLocks noGrp="1"/>
          </p:cNvSpPr>
          <p:nvPr>
            <p:ph type="body" sz="quarter" idx="15"/>
          </p:nvPr>
        </p:nvSpPr>
        <p:spPr/>
        <p:txBody>
          <a:bodyPr/>
          <a:lstStyle/>
          <a:p>
            <a:endParaRPr lang="zh-CN" altLang="en-US"/>
          </a:p>
        </p:txBody>
      </p:sp>
      <p:cxnSp>
        <p:nvCxnSpPr>
          <p:cNvPr id="42" name="直接连接符 41"/>
          <p:cNvCxnSpPr/>
          <p:nvPr/>
        </p:nvCxnSpPr>
        <p:spPr>
          <a:xfrm flipH="1" flipV="1">
            <a:off x="2752421" y="3425478"/>
            <a:ext cx="1383688"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3547929" y="1281048"/>
            <a:ext cx="1729391" cy="616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合作意愿强烈</a:t>
            </a:r>
            <a:endParaRPr lang="ca-ES" b="1" dirty="0"/>
          </a:p>
        </p:txBody>
      </p:sp>
      <p:sp>
        <p:nvSpPr>
          <p:cNvPr id="22" name="矩形 21"/>
          <p:cNvSpPr/>
          <p:nvPr/>
        </p:nvSpPr>
        <p:spPr>
          <a:xfrm>
            <a:off x="3547928" y="3080456"/>
            <a:ext cx="1729391" cy="616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合作意愿模糊</a:t>
            </a:r>
            <a:endParaRPr lang="ca-ES" altLang="zh-CN" b="1" dirty="0"/>
          </a:p>
        </p:txBody>
      </p:sp>
      <p:sp>
        <p:nvSpPr>
          <p:cNvPr id="23" name="矩形 22"/>
          <p:cNvSpPr/>
          <p:nvPr/>
        </p:nvSpPr>
        <p:spPr>
          <a:xfrm>
            <a:off x="3547927" y="4921695"/>
            <a:ext cx="1729391" cy="616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明确无意愿</a:t>
            </a:r>
            <a:endParaRPr lang="ca-ES" b="1" dirty="0"/>
          </a:p>
        </p:txBody>
      </p:sp>
      <p:sp>
        <p:nvSpPr>
          <p:cNvPr id="10" name="文本框 9"/>
          <p:cNvSpPr txBox="1"/>
          <p:nvPr/>
        </p:nvSpPr>
        <p:spPr>
          <a:xfrm>
            <a:off x="600075" y="6062443"/>
            <a:ext cx="1225015" cy="215444"/>
          </a:xfrm>
          <a:prstGeom prst="rect">
            <a:avLst/>
          </a:prstGeom>
        </p:spPr>
        <p:txBody>
          <a:bodyPr wrap="square">
            <a:spAutoFit/>
          </a:bodyPr>
          <a:lstStyle>
            <a:defPPr>
              <a:defRPr lang="en-US"/>
            </a:defPPr>
            <a:lvl1pPr>
              <a:defRPr sz="800" i="1">
                <a:solidFill>
                  <a:schemeClr val="tx1">
                    <a:lumMod val="65000"/>
                    <a:lumOff val="35000"/>
                  </a:schemeClr>
                </a:solidFill>
                <a:latin typeface="+mn-ea"/>
              </a:defRPr>
            </a:lvl1pPr>
          </a:lstStyle>
          <a:p>
            <a:r>
              <a:rPr lang="en-US" altLang="zh-CN" dirty="0"/>
              <a:t>Source</a:t>
            </a:r>
            <a:r>
              <a:rPr lang="zh-CN" altLang="en-US" dirty="0"/>
              <a:t>：</a:t>
            </a:r>
            <a:r>
              <a:rPr lang="en-US" altLang="zh-CN" dirty="0"/>
              <a:t>Q8,</a:t>
            </a:r>
            <a:r>
              <a:rPr lang="zh-CN" altLang="en-US" dirty="0"/>
              <a:t> </a:t>
            </a:r>
            <a:r>
              <a:rPr lang="en-US" altLang="zh-CN" dirty="0"/>
              <a:t>Q9,</a:t>
            </a:r>
            <a:r>
              <a:rPr lang="zh-CN" altLang="en-US" dirty="0"/>
              <a:t> </a:t>
            </a:r>
            <a:r>
              <a:rPr lang="en-US" altLang="zh-CN" dirty="0"/>
              <a:t>Q11</a:t>
            </a:r>
          </a:p>
        </p:txBody>
      </p:sp>
      <p:sp>
        <p:nvSpPr>
          <p:cNvPr id="9" name="文本框 8"/>
          <p:cNvSpPr txBox="1"/>
          <p:nvPr/>
        </p:nvSpPr>
        <p:spPr>
          <a:xfrm>
            <a:off x="5344257" y="2087906"/>
            <a:ext cx="1052487" cy="338554"/>
          </a:xfrm>
          <a:prstGeom prst="rect">
            <a:avLst/>
          </a:prstGeom>
          <a:noFill/>
        </p:spPr>
        <p:txBody>
          <a:bodyPr wrap="square" rtlCol="0">
            <a:spAutoFit/>
          </a:bodyPr>
          <a:lstStyle/>
          <a:p>
            <a:pPr algn="ctr">
              <a:buClr>
                <a:srgbClr val="2D97C8"/>
              </a:buClr>
            </a:pPr>
            <a:r>
              <a:rPr lang="zh-CN" altLang="en-US" sz="1600" b="1" dirty="0">
                <a:latin typeface="+mn-ea"/>
                <a:cs typeface="Heiti SC Light" charset="-122"/>
              </a:rPr>
              <a:t>裸心集团</a:t>
            </a:r>
            <a:endParaRPr lang="ca-ES" sz="1600" b="1" dirty="0">
              <a:latin typeface="+mn-ea"/>
              <a:cs typeface="Heiti SC Light" charset="-122"/>
            </a:endParaRPr>
          </a:p>
        </p:txBody>
      </p:sp>
      <p:pic>
        <p:nvPicPr>
          <p:cNvPr id="4" name="图片 3"/>
          <p:cNvPicPr>
            <a:picLocks noChangeAspect="1"/>
          </p:cNvPicPr>
          <p:nvPr/>
        </p:nvPicPr>
        <p:blipFill>
          <a:blip r:embed="rId6">
            <a:clrChange>
              <a:clrFrom>
                <a:srgbClr val="FFFFFF"/>
              </a:clrFrom>
              <a:clrTo>
                <a:srgbClr val="FFFFFF">
                  <a:alpha val="0"/>
                </a:srgbClr>
              </a:clrTo>
            </a:clrChange>
          </a:blip>
          <a:stretch>
            <a:fillRect/>
          </a:stretch>
        </p:blipFill>
        <p:spPr>
          <a:xfrm>
            <a:off x="5297173" y="988336"/>
            <a:ext cx="1099571" cy="1099571"/>
          </a:xfrm>
          <a:prstGeom prst="rect">
            <a:avLst/>
          </a:prstGeom>
        </p:spPr>
      </p:pic>
      <p:pic>
        <p:nvPicPr>
          <p:cNvPr id="7" name="图片 6"/>
          <p:cNvPicPr>
            <a:picLocks noChangeAspect="1"/>
          </p:cNvPicPr>
          <p:nvPr/>
        </p:nvPicPr>
        <p:blipFill>
          <a:blip r:embed="rId7">
            <a:clrChange>
              <a:clrFrom>
                <a:srgbClr val="F6F6F6"/>
              </a:clrFrom>
              <a:clrTo>
                <a:srgbClr val="F6F6F6">
                  <a:alpha val="0"/>
                </a:srgbClr>
              </a:clrTo>
            </a:clrChange>
          </a:blip>
          <a:stretch>
            <a:fillRect/>
          </a:stretch>
        </p:blipFill>
        <p:spPr>
          <a:xfrm>
            <a:off x="8474499" y="1197063"/>
            <a:ext cx="1380098" cy="682117"/>
          </a:xfrm>
          <a:prstGeom prst="rect">
            <a:avLst/>
          </a:prstGeom>
        </p:spPr>
      </p:pic>
      <p:pic>
        <p:nvPicPr>
          <p:cNvPr id="13" name="图片 12"/>
          <p:cNvPicPr>
            <a:picLocks noChangeAspect="1"/>
          </p:cNvPicPr>
          <p:nvPr/>
        </p:nvPicPr>
        <p:blipFill rotWithShape="1">
          <a:blip r:embed="rId8">
            <a:clrChange>
              <a:clrFrom>
                <a:srgbClr val="FFFFFF"/>
              </a:clrFrom>
              <a:clrTo>
                <a:srgbClr val="FFFFFF">
                  <a:alpha val="0"/>
                </a:srgbClr>
              </a:clrTo>
            </a:clrChange>
          </a:blip>
          <a:srcRect t="30940" b="44696"/>
          <a:stretch>
            <a:fillRect/>
          </a:stretch>
        </p:blipFill>
        <p:spPr>
          <a:xfrm>
            <a:off x="6462977" y="1370987"/>
            <a:ext cx="1802103" cy="334269"/>
          </a:xfrm>
          <a:prstGeom prst="rect">
            <a:avLst/>
          </a:prstGeom>
        </p:spPr>
      </p:pic>
      <p:sp>
        <p:nvSpPr>
          <p:cNvPr id="17" name="文本框 16"/>
          <p:cNvSpPr txBox="1"/>
          <p:nvPr/>
        </p:nvSpPr>
        <p:spPr>
          <a:xfrm>
            <a:off x="7021120" y="2087907"/>
            <a:ext cx="1005403" cy="338554"/>
          </a:xfrm>
          <a:prstGeom prst="rect">
            <a:avLst/>
          </a:prstGeom>
          <a:noFill/>
        </p:spPr>
        <p:txBody>
          <a:bodyPr wrap="none" rtlCol="0">
            <a:spAutoFit/>
          </a:bodyPr>
          <a:lstStyle/>
          <a:p>
            <a:pPr>
              <a:buClr>
                <a:srgbClr val="2D97C8"/>
              </a:buClr>
            </a:pPr>
            <a:r>
              <a:rPr lang="zh-CN" altLang="en-US" sz="1600" b="1" dirty="0">
                <a:latin typeface="+mn-ea"/>
                <a:cs typeface="Heiti SC Light" charset="-122"/>
              </a:rPr>
              <a:t>老板电器</a:t>
            </a:r>
            <a:endParaRPr lang="ca-ES" sz="1600" b="1" dirty="0">
              <a:latin typeface="+mn-ea"/>
              <a:cs typeface="Heiti SC Light" charset="-122"/>
            </a:endParaRPr>
          </a:p>
        </p:txBody>
      </p:sp>
      <p:sp>
        <p:nvSpPr>
          <p:cNvPr id="18" name="文本框 17"/>
          <p:cNvSpPr txBox="1"/>
          <p:nvPr/>
        </p:nvSpPr>
        <p:spPr>
          <a:xfrm>
            <a:off x="8697983" y="2087907"/>
            <a:ext cx="1005403" cy="338554"/>
          </a:xfrm>
          <a:prstGeom prst="rect">
            <a:avLst/>
          </a:prstGeom>
          <a:noFill/>
        </p:spPr>
        <p:txBody>
          <a:bodyPr wrap="none" rtlCol="0">
            <a:spAutoFit/>
          </a:bodyPr>
          <a:lstStyle/>
          <a:p>
            <a:pPr>
              <a:buClr>
                <a:srgbClr val="2D97C8"/>
              </a:buClr>
            </a:pPr>
            <a:r>
              <a:rPr lang="zh-CN" altLang="en-US" sz="1600" b="1" dirty="0">
                <a:latin typeface="+mn-ea"/>
                <a:cs typeface="Heiti SC Light" charset="-122"/>
              </a:rPr>
              <a:t>九阳股份</a:t>
            </a:r>
            <a:endParaRPr lang="ca-ES" sz="1600" b="1" dirty="0">
              <a:latin typeface="+mn-ea"/>
              <a:cs typeface="Heiti SC Light" charset="-122"/>
            </a:endParaRPr>
          </a:p>
        </p:txBody>
      </p:sp>
      <p:pic>
        <p:nvPicPr>
          <p:cNvPr id="14" name="图片 13"/>
          <p:cNvPicPr>
            <a:picLocks noChangeAspect="1"/>
          </p:cNvPicPr>
          <p:nvPr/>
        </p:nvPicPr>
        <p:blipFill>
          <a:blip r:embed="rId9">
            <a:clrChange>
              <a:clrFrom>
                <a:srgbClr val="FFFFFF"/>
              </a:clrFrom>
              <a:clrTo>
                <a:srgbClr val="FFFFFF">
                  <a:alpha val="0"/>
                </a:srgbClr>
              </a:clrTo>
            </a:clrChange>
          </a:blip>
          <a:stretch>
            <a:fillRect/>
          </a:stretch>
        </p:blipFill>
        <p:spPr>
          <a:xfrm>
            <a:off x="10215995" y="1202141"/>
            <a:ext cx="1099571" cy="671960"/>
          </a:xfrm>
          <a:prstGeom prst="rect">
            <a:avLst/>
          </a:prstGeom>
        </p:spPr>
      </p:pic>
      <p:sp>
        <p:nvSpPr>
          <p:cNvPr id="21" name="文本框 20"/>
          <p:cNvSpPr txBox="1"/>
          <p:nvPr/>
        </p:nvSpPr>
        <p:spPr>
          <a:xfrm>
            <a:off x="10374845" y="2118684"/>
            <a:ext cx="950709" cy="338554"/>
          </a:xfrm>
          <a:prstGeom prst="rect">
            <a:avLst/>
          </a:prstGeom>
          <a:noFill/>
        </p:spPr>
        <p:txBody>
          <a:bodyPr wrap="none" rtlCol="0">
            <a:spAutoFit/>
          </a:bodyPr>
          <a:lstStyle/>
          <a:p>
            <a:pPr>
              <a:buClr>
                <a:srgbClr val="2D97C8"/>
              </a:buClr>
            </a:pPr>
            <a:r>
              <a:rPr lang="en-US" altLang="zh-CN" sz="1600" b="1" dirty="0">
                <a:latin typeface="+mn-ea"/>
                <a:cs typeface="Heiti SC Light" charset="-122"/>
              </a:rPr>
              <a:t>Novalis</a:t>
            </a:r>
            <a:endParaRPr lang="ca-ES" sz="1600" b="1" dirty="0">
              <a:latin typeface="+mn-ea"/>
              <a:cs typeface="Heiti SC Light" charset="-122"/>
            </a:endParaRPr>
          </a:p>
        </p:txBody>
      </p:sp>
      <p:pic>
        <p:nvPicPr>
          <p:cNvPr id="16" name="图片 15"/>
          <p:cNvPicPr>
            <a:picLocks noChangeAspect="1"/>
          </p:cNvPicPr>
          <p:nvPr/>
        </p:nvPicPr>
        <p:blipFill>
          <a:blip r:embed="rId10">
            <a:clrChange>
              <a:clrFrom>
                <a:srgbClr val="FFFFFF"/>
              </a:clrFrom>
              <a:clrTo>
                <a:srgbClr val="FFFFFF">
                  <a:alpha val="0"/>
                </a:srgbClr>
              </a:clrTo>
            </a:clrChange>
          </a:blip>
          <a:stretch>
            <a:fillRect/>
          </a:stretch>
        </p:blipFill>
        <p:spPr>
          <a:xfrm>
            <a:off x="5344257" y="3083059"/>
            <a:ext cx="1185657" cy="583344"/>
          </a:xfrm>
          <a:prstGeom prst="rect">
            <a:avLst/>
          </a:prstGeom>
        </p:spPr>
      </p:pic>
      <p:sp>
        <p:nvSpPr>
          <p:cNvPr id="24" name="文本框 23"/>
          <p:cNvSpPr txBox="1"/>
          <p:nvPr/>
        </p:nvSpPr>
        <p:spPr>
          <a:xfrm>
            <a:off x="5344257" y="3840813"/>
            <a:ext cx="1185657" cy="338554"/>
          </a:xfrm>
          <a:prstGeom prst="rect">
            <a:avLst/>
          </a:prstGeom>
          <a:noFill/>
        </p:spPr>
        <p:txBody>
          <a:bodyPr wrap="square" rtlCol="0">
            <a:spAutoFit/>
          </a:bodyPr>
          <a:lstStyle/>
          <a:p>
            <a:pPr algn="ctr">
              <a:buClr>
                <a:srgbClr val="2D97C8"/>
              </a:buClr>
            </a:pPr>
            <a:r>
              <a:rPr lang="zh-CN" altLang="en-US" sz="1600" b="1" dirty="0">
                <a:latin typeface="+mn-ea"/>
                <a:cs typeface="Heiti SC Light" charset="-122"/>
              </a:rPr>
              <a:t>汤臣倍健</a:t>
            </a:r>
            <a:endParaRPr lang="ca-ES" sz="1600" b="1" dirty="0">
              <a:latin typeface="+mn-ea"/>
              <a:cs typeface="Heiti SC Light" charset="-122"/>
            </a:endParaRPr>
          </a:p>
        </p:txBody>
      </p:sp>
      <p:pic>
        <p:nvPicPr>
          <p:cNvPr id="25" name="图片 24"/>
          <p:cNvPicPr>
            <a:picLocks noChangeAspect="1"/>
          </p:cNvPicPr>
          <p:nvPr/>
        </p:nvPicPr>
        <p:blipFill>
          <a:blip r:embed="rId11">
            <a:clrChange>
              <a:clrFrom>
                <a:srgbClr val="FFFFFF"/>
              </a:clrFrom>
              <a:clrTo>
                <a:srgbClr val="FFFFFF">
                  <a:alpha val="0"/>
                </a:srgbClr>
              </a:clrTo>
            </a:clrChange>
          </a:blip>
          <a:stretch>
            <a:fillRect/>
          </a:stretch>
        </p:blipFill>
        <p:spPr>
          <a:xfrm>
            <a:off x="7013726" y="2989096"/>
            <a:ext cx="1005404" cy="771269"/>
          </a:xfrm>
          <a:prstGeom prst="rect">
            <a:avLst/>
          </a:prstGeom>
        </p:spPr>
      </p:pic>
      <p:sp>
        <p:nvSpPr>
          <p:cNvPr id="30" name="文本框 29"/>
          <p:cNvSpPr txBox="1"/>
          <p:nvPr/>
        </p:nvSpPr>
        <p:spPr>
          <a:xfrm>
            <a:off x="6996439" y="3840813"/>
            <a:ext cx="1005403" cy="338554"/>
          </a:xfrm>
          <a:prstGeom prst="rect">
            <a:avLst/>
          </a:prstGeom>
          <a:noFill/>
        </p:spPr>
        <p:txBody>
          <a:bodyPr wrap="none" rtlCol="0">
            <a:spAutoFit/>
          </a:bodyPr>
          <a:lstStyle/>
          <a:p>
            <a:pPr>
              <a:buClr>
                <a:srgbClr val="2D97C8"/>
              </a:buClr>
            </a:pPr>
            <a:r>
              <a:rPr lang="zh-CN" altLang="en-US" sz="1600" b="1" dirty="0">
                <a:latin typeface="+mn-ea"/>
                <a:cs typeface="Heiti SC Light" charset="-122"/>
              </a:rPr>
              <a:t>大唐财富</a:t>
            </a:r>
            <a:endParaRPr lang="ca-ES" sz="1600" b="1" dirty="0">
              <a:latin typeface="+mn-ea"/>
              <a:cs typeface="Heiti SC Light" charset="-122"/>
            </a:endParaRPr>
          </a:p>
        </p:txBody>
      </p:sp>
      <p:sp>
        <p:nvSpPr>
          <p:cNvPr id="32" name="文本框 31"/>
          <p:cNvSpPr txBox="1"/>
          <p:nvPr/>
        </p:nvSpPr>
        <p:spPr>
          <a:xfrm>
            <a:off x="8468368" y="3840813"/>
            <a:ext cx="1894831" cy="338554"/>
          </a:xfrm>
          <a:prstGeom prst="rect">
            <a:avLst/>
          </a:prstGeom>
          <a:noFill/>
        </p:spPr>
        <p:txBody>
          <a:bodyPr wrap="square" rtlCol="0">
            <a:spAutoFit/>
          </a:bodyPr>
          <a:lstStyle/>
          <a:p>
            <a:pPr algn="ctr">
              <a:buClr>
                <a:srgbClr val="2D97C8"/>
              </a:buClr>
            </a:pPr>
            <a:r>
              <a:rPr lang="zh-CN" altLang="en-US" sz="1600" b="1" dirty="0">
                <a:latin typeface="+mn-ea"/>
                <a:cs typeface="Heiti SC Light" charset="-122"/>
              </a:rPr>
              <a:t>希尔顿花园酒店</a:t>
            </a:r>
            <a:endParaRPr lang="ca-ES" sz="1600" b="1" dirty="0">
              <a:latin typeface="+mn-ea"/>
              <a:cs typeface="Heiti SC Light" charset="-122"/>
            </a:endParaRPr>
          </a:p>
        </p:txBody>
      </p:sp>
      <p:pic>
        <p:nvPicPr>
          <p:cNvPr id="33" name="图片 32"/>
          <p:cNvPicPr>
            <a:picLocks noChangeAspect="1"/>
          </p:cNvPicPr>
          <p:nvPr/>
        </p:nvPicPr>
        <p:blipFill rotWithShape="1">
          <a:blip r:embed="rId12">
            <a:clrChange>
              <a:clrFrom>
                <a:srgbClr val="FFFFFF"/>
              </a:clrFrom>
              <a:clrTo>
                <a:srgbClr val="FFFFFF">
                  <a:alpha val="0"/>
                </a:srgbClr>
              </a:clrTo>
            </a:clrChange>
          </a:blip>
          <a:srcRect l="16368" t="16813" r="13523" b="17826"/>
          <a:stretch>
            <a:fillRect/>
          </a:stretch>
        </p:blipFill>
        <p:spPr>
          <a:xfrm>
            <a:off x="5297173" y="4704298"/>
            <a:ext cx="1361912" cy="1015744"/>
          </a:xfrm>
          <a:prstGeom prst="rect">
            <a:avLst/>
          </a:prstGeom>
        </p:spPr>
      </p:pic>
      <p:sp>
        <p:nvSpPr>
          <p:cNvPr id="34" name="文本框 33"/>
          <p:cNvSpPr txBox="1"/>
          <p:nvPr/>
        </p:nvSpPr>
        <p:spPr>
          <a:xfrm>
            <a:off x="5277320" y="5700387"/>
            <a:ext cx="1361911" cy="338554"/>
          </a:xfrm>
          <a:prstGeom prst="rect">
            <a:avLst/>
          </a:prstGeom>
          <a:noFill/>
        </p:spPr>
        <p:txBody>
          <a:bodyPr wrap="square" rtlCol="0">
            <a:spAutoFit/>
          </a:bodyPr>
          <a:lstStyle/>
          <a:p>
            <a:pPr algn="ctr">
              <a:buClr>
                <a:srgbClr val="2D97C8"/>
              </a:buClr>
            </a:pPr>
            <a:r>
              <a:rPr lang="zh-CN" altLang="en-US" sz="1600" b="1" dirty="0">
                <a:latin typeface="+mn-ea"/>
                <a:cs typeface="Heiti SC Light" charset="-122"/>
              </a:rPr>
              <a:t>七匹狼</a:t>
            </a:r>
            <a:endParaRPr lang="ca-ES" sz="1600" b="1" dirty="0">
              <a:latin typeface="+mn-ea"/>
              <a:cs typeface="Heiti SC Light" charset="-122"/>
            </a:endParaRPr>
          </a:p>
        </p:txBody>
      </p:sp>
      <p:grpSp>
        <p:nvGrpSpPr>
          <p:cNvPr id="26" name="组合 25"/>
          <p:cNvGrpSpPr/>
          <p:nvPr/>
        </p:nvGrpSpPr>
        <p:grpSpPr>
          <a:xfrm>
            <a:off x="561972" y="2897012"/>
            <a:ext cx="2195767" cy="1110477"/>
            <a:chOff x="681546" y="2427731"/>
            <a:chExt cx="5729936" cy="2936269"/>
          </a:xfrm>
        </p:grpSpPr>
        <p:sp>
          <p:nvSpPr>
            <p:cNvPr id="27" name="îŝľíḑê"/>
            <p:cNvSpPr/>
            <p:nvPr/>
          </p:nvSpPr>
          <p:spPr>
            <a:xfrm rot="7570713">
              <a:off x="599355" y="3693601"/>
              <a:ext cx="628781" cy="464399"/>
            </a:xfrm>
            <a:custGeom>
              <a:avLst/>
              <a:gdLst/>
              <a:ahLst/>
              <a:cxnLst>
                <a:cxn ang="0">
                  <a:pos x="wd2" y="hd2"/>
                </a:cxn>
                <a:cxn ang="5400000">
                  <a:pos x="wd2" y="hd2"/>
                </a:cxn>
                <a:cxn ang="10800000">
                  <a:pos x="wd2" y="hd2"/>
                </a:cxn>
                <a:cxn ang="16200000">
                  <a:pos x="wd2" y="hd2"/>
                </a:cxn>
              </a:cxnLst>
              <a:rect l="0" t="0" r="r" b="b"/>
              <a:pathLst>
                <a:path w="20472" h="19773" extrusionOk="0">
                  <a:moveTo>
                    <a:pt x="20408" y="216"/>
                  </a:moveTo>
                  <a:cubicBezTo>
                    <a:pt x="21036" y="1346"/>
                    <a:pt x="16992" y="6592"/>
                    <a:pt x="11374" y="11933"/>
                  </a:cubicBezTo>
                  <a:cubicBezTo>
                    <a:pt x="5756" y="17273"/>
                    <a:pt x="693" y="20686"/>
                    <a:pt x="65" y="19557"/>
                  </a:cubicBezTo>
                  <a:cubicBezTo>
                    <a:pt x="-564" y="18426"/>
                    <a:pt x="3481" y="13181"/>
                    <a:pt x="9099" y="7840"/>
                  </a:cubicBezTo>
                  <a:cubicBezTo>
                    <a:pt x="14716" y="2499"/>
                    <a:pt x="19779" y="-914"/>
                    <a:pt x="20408" y="216"/>
                  </a:cubicBezTo>
                  <a:close/>
                </a:path>
              </a:pathLst>
            </a:custGeom>
            <a:solidFill>
              <a:schemeClr val="tx2">
                <a:lumMod val="60000"/>
                <a:lumOff val="40000"/>
              </a:schemeClr>
            </a:solidFill>
            <a:ln w="12700" cap="flat">
              <a:noFill/>
              <a:miter lim="400000"/>
            </a:ln>
            <a:effectLst/>
          </p:spPr>
          <p:txBody>
            <a:bodyPr anchor="ctr"/>
            <a:lstStyle/>
            <a:p>
              <a:pPr algn="ctr"/>
              <a:endParaRPr>
                <a:solidFill>
                  <a:schemeClr val="tx1"/>
                </a:solidFill>
              </a:endParaRPr>
            </a:p>
          </p:txBody>
        </p:sp>
        <p:sp>
          <p:nvSpPr>
            <p:cNvPr id="28" name="íSļïḋé"/>
            <p:cNvSpPr/>
            <p:nvPr/>
          </p:nvSpPr>
          <p:spPr>
            <a:xfrm rot="5475139">
              <a:off x="3601736" y="2558190"/>
              <a:ext cx="2678203" cy="26782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anchor="ctr"/>
            <a:lstStyle/>
            <a:p>
              <a:pPr algn="ctr"/>
              <a:endParaRPr/>
            </a:p>
          </p:txBody>
        </p:sp>
        <p:sp>
          <p:nvSpPr>
            <p:cNvPr id="29" name="íśḷídê"/>
            <p:cNvSpPr/>
            <p:nvPr/>
          </p:nvSpPr>
          <p:spPr>
            <a:xfrm rot="7570713">
              <a:off x="2810637" y="3525388"/>
              <a:ext cx="779353" cy="797747"/>
            </a:xfrm>
            <a:custGeom>
              <a:avLst/>
              <a:gdLst/>
              <a:ahLst/>
              <a:cxnLst>
                <a:cxn ang="0">
                  <a:pos x="wd2" y="hd2"/>
                </a:cxn>
                <a:cxn ang="5400000">
                  <a:pos x="wd2" y="hd2"/>
                </a:cxn>
                <a:cxn ang="10800000">
                  <a:pos x="wd2" y="hd2"/>
                </a:cxn>
                <a:cxn ang="16200000">
                  <a:pos x="wd2" y="hd2"/>
                </a:cxn>
              </a:cxnLst>
              <a:rect l="0" t="0" r="r" b="b"/>
              <a:pathLst>
                <a:path w="21600" h="21600" extrusionOk="0">
                  <a:moveTo>
                    <a:pt x="21600" y="13275"/>
                  </a:moveTo>
                  <a:lnTo>
                    <a:pt x="9878" y="21600"/>
                  </a:lnTo>
                  <a:lnTo>
                    <a:pt x="0" y="8326"/>
                  </a:lnTo>
                  <a:lnTo>
                    <a:pt x="11723" y="0"/>
                  </a:lnTo>
                  <a:cubicBezTo>
                    <a:pt x="11723" y="0"/>
                    <a:pt x="21600" y="13275"/>
                    <a:pt x="21600" y="13275"/>
                  </a:cubicBezTo>
                  <a:close/>
                </a:path>
              </a:pathLst>
            </a:custGeom>
            <a:solidFill>
              <a:schemeClr val="tx2">
                <a:lumMod val="60000"/>
                <a:lumOff val="40000"/>
              </a:schemeClr>
            </a:solidFill>
            <a:ln w="12700" cap="flat">
              <a:noFill/>
              <a:miter lim="400000"/>
            </a:ln>
            <a:effectLst/>
          </p:spPr>
          <p:txBody>
            <a:bodyPr anchor="ctr"/>
            <a:lstStyle/>
            <a:p>
              <a:pPr algn="ctr"/>
              <a:endParaRPr/>
            </a:p>
          </p:txBody>
        </p:sp>
        <p:sp>
          <p:nvSpPr>
            <p:cNvPr id="35" name="îṥļiďe"/>
            <p:cNvSpPr/>
            <p:nvPr/>
          </p:nvSpPr>
          <p:spPr>
            <a:xfrm rot="7570713">
              <a:off x="2646569" y="3584912"/>
              <a:ext cx="761960" cy="698969"/>
            </a:xfrm>
            <a:custGeom>
              <a:avLst/>
              <a:gdLst/>
              <a:ahLst/>
              <a:cxnLst>
                <a:cxn ang="0">
                  <a:pos x="wd2" y="hd2"/>
                </a:cxn>
                <a:cxn ang="5400000">
                  <a:pos x="wd2" y="hd2"/>
                </a:cxn>
                <a:cxn ang="10800000">
                  <a:pos x="wd2" y="hd2"/>
                </a:cxn>
                <a:cxn ang="16200000">
                  <a:pos x="wd2" y="hd2"/>
                </a:cxn>
              </a:cxnLst>
              <a:rect l="0" t="0" r="r" b="b"/>
              <a:pathLst>
                <a:path w="21600" h="21600" extrusionOk="0">
                  <a:moveTo>
                    <a:pt x="21600" y="9506"/>
                  </a:moveTo>
                  <a:lnTo>
                    <a:pt x="6340" y="21600"/>
                  </a:lnTo>
                  <a:lnTo>
                    <a:pt x="0" y="12094"/>
                  </a:lnTo>
                  <a:lnTo>
                    <a:pt x="15260" y="0"/>
                  </a:lnTo>
                  <a:cubicBezTo>
                    <a:pt x="15260" y="0"/>
                    <a:pt x="21600" y="9506"/>
                    <a:pt x="21600" y="9506"/>
                  </a:cubicBezTo>
                  <a:close/>
                </a:path>
              </a:pathLst>
            </a:custGeom>
            <a:solidFill>
              <a:schemeClr val="tx2">
                <a:lumMod val="60000"/>
                <a:lumOff val="40000"/>
              </a:schemeClr>
            </a:solidFill>
            <a:ln w="12700" cap="flat">
              <a:noFill/>
              <a:miter lim="400000"/>
            </a:ln>
            <a:effectLst/>
          </p:spPr>
          <p:txBody>
            <a:bodyPr anchor="ctr"/>
            <a:lstStyle/>
            <a:p>
              <a:pPr algn="ctr"/>
              <a:endParaRPr/>
            </a:p>
          </p:txBody>
        </p:sp>
        <p:sp>
          <p:nvSpPr>
            <p:cNvPr id="36" name="iš1íḑe"/>
            <p:cNvSpPr/>
            <p:nvPr/>
          </p:nvSpPr>
          <p:spPr>
            <a:xfrm rot="7570713">
              <a:off x="1014316" y="2888227"/>
              <a:ext cx="1805867" cy="2078808"/>
            </a:xfrm>
            <a:custGeom>
              <a:avLst/>
              <a:gdLst/>
              <a:ahLst/>
              <a:cxnLst>
                <a:cxn ang="0">
                  <a:pos x="wd2" y="hd2"/>
                </a:cxn>
                <a:cxn ang="5400000">
                  <a:pos x="wd2" y="hd2"/>
                </a:cxn>
                <a:cxn ang="10800000">
                  <a:pos x="wd2" y="hd2"/>
                </a:cxn>
                <a:cxn ang="16200000">
                  <a:pos x="wd2" y="hd2"/>
                </a:cxn>
              </a:cxnLst>
              <a:rect l="0" t="0" r="r" b="b"/>
              <a:pathLst>
                <a:path w="21600" h="21600" extrusionOk="0">
                  <a:moveTo>
                    <a:pt x="21600" y="16880"/>
                  </a:moveTo>
                  <a:lnTo>
                    <a:pt x="14126" y="21600"/>
                  </a:lnTo>
                  <a:lnTo>
                    <a:pt x="0" y="4720"/>
                  </a:lnTo>
                  <a:lnTo>
                    <a:pt x="7474" y="0"/>
                  </a:lnTo>
                  <a:cubicBezTo>
                    <a:pt x="7474" y="0"/>
                    <a:pt x="21600" y="16880"/>
                    <a:pt x="21600" y="16880"/>
                  </a:cubicBezTo>
                  <a:close/>
                </a:path>
              </a:pathLst>
            </a:custGeom>
            <a:solidFill>
              <a:schemeClr val="tx2"/>
            </a:solidFill>
            <a:ln w="25400" cap="flat">
              <a:solidFill>
                <a:srgbClr val="FFFFFF"/>
              </a:solidFill>
              <a:prstDash val="solid"/>
              <a:miter lim="400000"/>
            </a:ln>
            <a:effectLst/>
          </p:spPr>
          <p:txBody>
            <a:bodyPr anchor="ctr"/>
            <a:lstStyle/>
            <a:p>
              <a:pPr algn="ctr"/>
              <a:endParaRPr/>
            </a:p>
          </p:txBody>
        </p:sp>
        <p:sp>
          <p:nvSpPr>
            <p:cNvPr id="37" name="iṥļíḓé"/>
            <p:cNvSpPr/>
            <p:nvPr/>
          </p:nvSpPr>
          <p:spPr>
            <a:xfrm rot="7570713">
              <a:off x="3475210" y="2427728"/>
              <a:ext cx="2936269" cy="2936275"/>
            </a:xfrm>
            <a:custGeom>
              <a:avLst/>
              <a:gdLst/>
              <a:ahLst/>
              <a:cxnLst>
                <a:cxn ang="0">
                  <a:pos x="wd2" y="hd2"/>
                </a:cxn>
                <a:cxn ang="5400000">
                  <a:pos x="wd2" y="hd2"/>
                </a:cxn>
                <a:cxn ang="10800000">
                  <a:pos x="wd2" y="hd2"/>
                </a:cxn>
                <a:cxn ang="16200000">
                  <a:pos x="wd2" y="hd2"/>
                </a:cxn>
              </a:cxnLst>
              <a:rect l="0" t="0" r="r" b="b"/>
              <a:pathLst>
                <a:path w="19144" h="19144" extrusionOk="0">
                  <a:moveTo>
                    <a:pt x="6609" y="17709"/>
                  </a:moveTo>
                  <a:cubicBezTo>
                    <a:pt x="2115" y="16073"/>
                    <a:pt x="-202" y="11103"/>
                    <a:pt x="1435" y="6609"/>
                  </a:cubicBezTo>
                  <a:cubicBezTo>
                    <a:pt x="3071" y="2115"/>
                    <a:pt x="8041" y="-202"/>
                    <a:pt x="12535" y="1435"/>
                  </a:cubicBezTo>
                  <a:cubicBezTo>
                    <a:pt x="17029" y="3071"/>
                    <a:pt x="19346" y="8041"/>
                    <a:pt x="17709" y="12535"/>
                  </a:cubicBezTo>
                  <a:cubicBezTo>
                    <a:pt x="16073" y="17029"/>
                    <a:pt x="11103" y="19346"/>
                    <a:pt x="6609" y="17709"/>
                  </a:cubicBezTo>
                  <a:close/>
                  <a:moveTo>
                    <a:pt x="12846" y="580"/>
                  </a:moveTo>
                  <a:cubicBezTo>
                    <a:pt x="7880" y="-1228"/>
                    <a:pt x="2388" y="1332"/>
                    <a:pt x="580" y="6298"/>
                  </a:cubicBezTo>
                  <a:cubicBezTo>
                    <a:pt x="-1228" y="11264"/>
                    <a:pt x="1332" y="16755"/>
                    <a:pt x="6298" y="18564"/>
                  </a:cubicBezTo>
                  <a:cubicBezTo>
                    <a:pt x="11264" y="20372"/>
                    <a:pt x="16755" y="17812"/>
                    <a:pt x="18564" y="12846"/>
                  </a:cubicBezTo>
                  <a:cubicBezTo>
                    <a:pt x="20372" y="7880"/>
                    <a:pt x="17812" y="2389"/>
                    <a:pt x="12846" y="580"/>
                  </a:cubicBezTo>
                  <a:close/>
                </a:path>
              </a:pathLst>
            </a:custGeom>
            <a:solidFill>
              <a:schemeClr val="tx2">
                <a:lumMod val="40000"/>
                <a:lumOff val="60000"/>
              </a:schemeClr>
            </a:solidFill>
            <a:ln w="25400" cap="flat">
              <a:solidFill>
                <a:srgbClr val="FFFFFF"/>
              </a:solidFill>
              <a:prstDash val="solid"/>
              <a:miter lim="400000"/>
            </a:ln>
            <a:effectLst/>
          </p:spPr>
          <p:txBody>
            <a:bodyPr anchor="ctr"/>
            <a:lstStyle/>
            <a:p>
              <a:pPr algn="ctr"/>
              <a:endParaRPr/>
            </a:p>
          </p:txBody>
        </p:sp>
        <p:grpSp>
          <p:nvGrpSpPr>
            <p:cNvPr id="38" name="iśḻíḓe"/>
            <p:cNvGrpSpPr/>
            <p:nvPr/>
          </p:nvGrpSpPr>
          <p:grpSpPr>
            <a:xfrm>
              <a:off x="4363362" y="3396378"/>
              <a:ext cx="1169173" cy="857393"/>
              <a:chOff x="0" y="0"/>
              <a:chExt cx="2320771" cy="1701899"/>
            </a:xfrm>
          </p:grpSpPr>
          <p:sp>
            <p:nvSpPr>
              <p:cNvPr id="39" name="iSļíḍê"/>
              <p:cNvSpPr/>
              <p:nvPr/>
            </p:nvSpPr>
            <p:spPr>
              <a:xfrm>
                <a:off x="0" y="0"/>
                <a:ext cx="2320771" cy="1701899"/>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lnTo>
                      <a:pt x="5040" y="21600"/>
                    </a:lnTo>
                    <a:cubicBezTo>
                      <a:pt x="2261" y="21600"/>
                      <a:pt x="0" y="18516"/>
                      <a:pt x="0" y="14727"/>
                    </a:cubicBezTo>
                    <a:cubicBezTo>
                      <a:pt x="0" y="11981"/>
                      <a:pt x="1192" y="9603"/>
                      <a:pt x="2902" y="8514"/>
                    </a:cubicBezTo>
                    <a:cubicBezTo>
                      <a:pt x="2891" y="8299"/>
                      <a:pt x="2880" y="8069"/>
                      <a:pt x="2880" y="7855"/>
                    </a:cubicBezTo>
                    <a:cubicBezTo>
                      <a:pt x="2880" y="3513"/>
                      <a:pt x="5456" y="0"/>
                      <a:pt x="8640" y="0"/>
                    </a:cubicBezTo>
                    <a:cubicBezTo>
                      <a:pt x="11048" y="0"/>
                      <a:pt x="13106" y="2010"/>
                      <a:pt x="13973" y="4878"/>
                    </a:cubicBezTo>
                    <a:cubicBezTo>
                      <a:pt x="14468" y="4280"/>
                      <a:pt x="15120" y="3927"/>
                      <a:pt x="15840" y="3927"/>
                    </a:cubicBezTo>
                    <a:cubicBezTo>
                      <a:pt x="17426" y="3927"/>
                      <a:pt x="18720" y="5691"/>
                      <a:pt x="18720" y="7855"/>
                    </a:cubicBezTo>
                    <a:cubicBezTo>
                      <a:pt x="18720" y="8637"/>
                      <a:pt x="18551" y="9358"/>
                      <a:pt x="18259" y="9972"/>
                    </a:cubicBezTo>
                    <a:cubicBezTo>
                      <a:pt x="20171" y="10585"/>
                      <a:pt x="21600" y="12917"/>
                      <a:pt x="21600" y="15709"/>
                    </a:cubicBezTo>
                    <a:cubicBezTo>
                      <a:pt x="21600" y="18961"/>
                      <a:pt x="19665" y="21600"/>
                      <a:pt x="17280" y="21600"/>
                    </a:cubicBezTo>
                    <a:close/>
                  </a:path>
                </a:pathLst>
              </a:custGeom>
              <a:solidFill>
                <a:schemeClr val="accent1"/>
              </a:solidFill>
              <a:ln w="12700" cap="flat">
                <a:noFill/>
                <a:miter lim="400000"/>
              </a:ln>
              <a:effectLst/>
            </p:spPr>
            <p:txBody>
              <a:bodyPr anchor="ctr"/>
              <a:lstStyle/>
              <a:p>
                <a:pPr algn="ctr"/>
                <a:endParaRPr/>
              </a:p>
            </p:txBody>
          </p:sp>
          <p:sp>
            <p:nvSpPr>
              <p:cNvPr id="40" name="iSļïde"/>
              <p:cNvSpPr/>
              <p:nvPr/>
            </p:nvSpPr>
            <p:spPr>
              <a:xfrm>
                <a:off x="991222" y="657818"/>
                <a:ext cx="338326" cy="650395"/>
              </a:xfrm>
              <a:custGeom>
                <a:avLst/>
                <a:gdLst/>
                <a:ahLst/>
                <a:cxnLst>
                  <a:cxn ang="0">
                    <a:pos x="wd2" y="hd2"/>
                  </a:cxn>
                  <a:cxn ang="5400000">
                    <a:pos x="wd2" y="hd2"/>
                  </a:cxn>
                  <a:cxn ang="10800000">
                    <a:pos x="wd2" y="hd2"/>
                  </a:cxn>
                  <a:cxn ang="16200000">
                    <a:pos x="wd2" y="hd2"/>
                  </a:cxn>
                </a:cxnLst>
                <a:rect l="0" t="0" r="r" b="b"/>
                <a:pathLst>
                  <a:path w="21535" h="21600" extrusionOk="0">
                    <a:moveTo>
                      <a:pt x="13265" y="19105"/>
                    </a:moveTo>
                    <a:lnTo>
                      <a:pt x="13265" y="21214"/>
                    </a:lnTo>
                    <a:cubicBezTo>
                      <a:pt x="13265" y="21431"/>
                      <a:pt x="12941" y="21600"/>
                      <a:pt x="12525" y="21600"/>
                    </a:cubicBezTo>
                    <a:lnTo>
                      <a:pt x="9407" y="21600"/>
                    </a:lnTo>
                    <a:cubicBezTo>
                      <a:pt x="9014" y="21600"/>
                      <a:pt x="8667" y="21431"/>
                      <a:pt x="8667" y="21214"/>
                    </a:cubicBezTo>
                    <a:lnTo>
                      <a:pt x="8667" y="19105"/>
                    </a:lnTo>
                    <a:cubicBezTo>
                      <a:pt x="3262" y="18707"/>
                      <a:pt x="305" y="17020"/>
                      <a:pt x="189" y="16947"/>
                    </a:cubicBezTo>
                    <a:cubicBezTo>
                      <a:pt x="-42" y="16803"/>
                      <a:pt x="-65" y="16598"/>
                      <a:pt x="143" y="16453"/>
                    </a:cubicBezTo>
                    <a:lnTo>
                      <a:pt x="2522" y="14826"/>
                    </a:lnTo>
                    <a:cubicBezTo>
                      <a:pt x="2638" y="14742"/>
                      <a:pt x="2846" y="14693"/>
                      <a:pt x="3054" y="14681"/>
                    </a:cubicBezTo>
                    <a:cubicBezTo>
                      <a:pt x="3262" y="14669"/>
                      <a:pt x="3470" y="14705"/>
                      <a:pt x="3608" y="14790"/>
                    </a:cubicBezTo>
                    <a:cubicBezTo>
                      <a:pt x="3654" y="14802"/>
                      <a:pt x="6889" y="16417"/>
                      <a:pt x="10978" y="16417"/>
                    </a:cubicBezTo>
                    <a:cubicBezTo>
                      <a:pt x="13242" y="16417"/>
                      <a:pt x="15690" y="15790"/>
                      <a:pt x="15690" y="14428"/>
                    </a:cubicBezTo>
                    <a:cubicBezTo>
                      <a:pt x="15690" y="13271"/>
                      <a:pt x="12964" y="12704"/>
                      <a:pt x="9846" y="12054"/>
                    </a:cubicBezTo>
                    <a:cubicBezTo>
                      <a:pt x="5687" y="11198"/>
                      <a:pt x="513" y="10113"/>
                      <a:pt x="513" y="7087"/>
                    </a:cubicBezTo>
                    <a:cubicBezTo>
                      <a:pt x="513" y="4870"/>
                      <a:pt x="3839" y="3037"/>
                      <a:pt x="8667" y="2555"/>
                    </a:cubicBezTo>
                    <a:lnTo>
                      <a:pt x="8667" y="386"/>
                    </a:lnTo>
                    <a:cubicBezTo>
                      <a:pt x="8667" y="169"/>
                      <a:pt x="9014" y="0"/>
                      <a:pt x="9407" y="0"/>
                    </a:cubicBezTo>
                    <a:lnTo>
                      <a:pt x="12525" y="0"/>
                    </a:lnTo>
                    <a:cubicBezTo>
                      <a:pt x="12941" y="0"/>
                      <a:pt x="13265" y="169"/>
                      <a:pt x="13265" y="386"/>
                    </a:cubicBezTo>
                    <a:lnTo>
                      <a:pt x="13265" y="2507"/>
                    </a:lnTo>
                    <a:cubicBezTo>
                      <a:pt x="17954" y="2784"/>
                      <a:pt x="20449" y="4110"/>
                      <a:pt x="20542" y="4158"/>
                    </a:cubicBezTo>
                    <a:cubicBezTo>
                      <a:pt x="20773" y="4291"/>
                      <a:pt x="20819" y="4472"/>
                      <a:pt x="20657" y="4617"/>
                    </a:cubicBezTo>
                    <a:lnTo>
                      <a:pt x="18786" y="6376"/>
                    </a:lnTo>
                    <a:cubicBezTo>
                      <a:pt x="18670" y="6485"/>
                      <a:pt x="18486" y="6557"/>
                      <a:pt x="18255" y="6569"/>
                    </a:cubicBezTo>
                    <a:cubicBezTo>
                      <a:pt x="18024" y="6593"/>
                      <a:pt x="17816" y="6557"/>
                      <a:pt x="17631" y="6485"/>
                    </a:cubicBezTo>
                    <a:cubicBezTo>
                      <a:pt x="17608" y="6473"/>
                      <a:pt x="14812" y="5183"/>
                      <a:pt x="11347" y="5183"/>
                    </a:cubicBezTo>
                    <a:cubicBezTo>
                      <a:pt x="8413" y="5183"/>
                      <a:pt x="6380" y="5942"/>
                      <a:pt x="6380" y="7039"/>
                    </a:cubicBezTo>
                    <a:cubicBezTo>
                      <a:pt x="6380" y="8317"/>
                      <a:pt x="9199" y="8883"/>
                      <a:pt x="12479" y="9546"/>
                    </a:cubicBezTo>
                    <a:cubicBezTo>
                      <a:pt x="16730" y="10402"/>
                      <a:pt x="21535" y="11379"/>
                      <a:pt x="21535" y="14283"/>
                    </a:cubicBezTo>
                    <a:cubicBezTo>
                      <a:pt x="21535" y="16742"/>
                      <a:pt x="18162" y="18683"/>
                      <a:pt x="13265" y="19105"/>
                    </a:cubicBezTo>
                    <a:close/>
                  </a:path>
                </a:pathLst>
              </a:custGeom>
              <a:solidFill>
                <a:srgbClr val="FFFFFF"/>
              </a:solidFill>
              <a:ln w="12700" cap="flat">
                <a:noFill/>
                <a:miter lim="400000"/>
              </a:ln>
              <a:effectLst/>
            </p:spPr>
            <p:txBody>
              <a:bodyPr anchor="ctr"/>
              <a:lstStyle/>
              <a:p>
                <a:pPr algn="ctr"/>
                <a:endParaRPr/>
              </a:p>
            </p:txBody>
          </p:sp>
        </p:grpSp>
      </p:grpSp>
      <p:cxnSp>
        <p:nvCxnSpPr>
          <p:cNvPr id="11" name="直接连接符 10"/>
          <p:cNvCxnSpPr/>
          <p:nvPr/>
        </p:nvCxnSpPr>
        <p:spPr>
          <a:xfrm flipV="1">
            <a:off x="2164241" y="1589273"/>
            <a:ext cx="0" cy="134598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8" idx="1"/>
          </p:cNvCxnSpPr>
          <p:nvPr/>
        </p:nvCxnSpPr>
        <p:spPr>
          <a:xfrm flipH="1" flipV="1">
            <a:off x="2164241" y="1589272"/>
            <a:ext cx="1383688" cy="1"/>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rotWithShape="1">
          <a:blip r:embed="rId13">
            <a:clrChange>
              <a:clrFrom>
                <a:srgbClr val="FAFAFA"/>
              </a:clrFrom>
              <a:clrTo>
                <a:srgbClr val="FAFAFA">
                  <a:alpha val="0"/>
                </a:srgbClr>
              </a:clrTo>
            </a:clrChange>
          </a:blip>
          <a:srcRect l="6555" t="15309" r="5500" b="26961"/>
          <a:stretch>
            <a:fillRect/>
          </a:stretch>
        </p:blipFill>
        <p:spPr>
          <a:xfrm>
            <a:off x="8172817" y="2998300"/>
            <a:ext cx="2362267" cy="830319"/>
          </a:xfrm>
          <a:prstGeom prst="rect">
            <a:avLst/>
          </a:prstGeom>
        </p:spPr>
      </p:pic>
      <p:grpSp>
        <p:nvGrpSpPr>
          <p:cNvPr id="52" name="组合 51"/>
          <p:cNvGrpSpPr/>
          <p:nvPr/>
        </p:nvGrpSpPr>
        <p:grpSpPr>
          <a:xfrm>
            <a:off x="2164241" y="3980507"/>
            <a:ext cx="1383686" cy="1251254"/>
            <a:chOff x="2164241" y="3980507"/>
            <a:chExt cx="1383686" cy="1251254"/>
          </a:xfrm>
        </p:grpSpPr>
        <p:cxnSp>
          <p:nvCxnSpPr>
            <p:cNvPr id="44" name="直接连接符 43"/>
            <p:cNvCxnSpPr/>
            <p:nvPr/>
          </p:nvCxnSpPr>
          <p:spPr>
            <a:xfrm flipV="1">
              <a:off x="2164241" y="3980507"/>
              <a:ext cx="0" cy="125125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23" idx="1"/>
            </p:cNvCxnSpPr>
            <p:nvPr/>
          </p:nvCxnSpPr>
          <p:spPr>
            <a:xfrm flipH="1">
              <a:off x="2164241" y="5229920"/>
              <a:ext cx="1383686" cy="1841"/>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186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434" y="438604"/>
            <a:ext cx="10386606" cy="460800"/>
          </a:xfrm>
        </p:spPr>
        <p:txBody>
          <a:bodyPr>
            <a:normAutofit/>
          </a:bodyPr>
          <a:lstStyle/>
          <a:p>
            <a:r>
              <a:rPr lang="zh-CN" altLang="en-US" dirty="0"/>
              <a:t>影响企业合作意愿的因素</a:t>
            </a:r>
          </a:p>
        </p:txBody>
      </p:sp>
      <p:sp>
        <p:nvSpPr>
          <p:cNvPr id="6" name="灯片编号占位符 5"/>
          <p:cNvSpPr>
            <a:spLocks noGrp="1"/>
          </p:cNvSpPr>
          <p:nvPr>
            <p:ph type="sldNum" sz="quarter" idx="14"/>
          </p:nvPr>
        </p:nvSpPr>
        <p:spPr/>
        <p:txBody>
          <a:bodyPr/>
          <a:lstStyle/>
          <a:p>
            <a:fld id="{E6049C3D-CCF1-41B9-A681-D61E0CAE4A17}" type="slidenum">
              <a:rPr lang="en-US" altLang="zh-CN" smtClean="0"/>
              <a:t>71</a:t>
            </a:fld>
            <a:endParaRPr lang="en-US" dirty="0"/>
          </a:p>
        </p:txBody>
      </p:sp>
      <p:sp>
        <p:nvSpPr>
          <p:cNvPr id="19" name="文本占位符 18"/>
          <p:cNvSpPr>
            <a:spLocks noGrp="1"/>
          </p:cNvSpPr>
          <p:nvPr>
            <p:ph type="body" sz="quarter" idx="15"/>
          </p:nvPr>
        </p:nvSpPr>
        <p:spPr/>
        <p:txBody>
          <a:bodyPr/>
          <a:lstStyle/>
          <a:p>
            <a:endParaRPr lang="zh-CN" altLang="en-US"/>
          </a:p>
        </p:txBody>
      </p:sp>
      <p:sp>
        <p:nvSpPr>
          <p:cNvPr id="10" name="文本框 9"/>
          <p:cNvSpPr txBox="1"/>
          <p:nvPr/>
        </p:nvSpPr>
        <p:spPr>
          <a:xfrm>
            <a:off x="658813" y="5993579"/>
            <a:ext cx="857927" cy="215444"/>
          </a:xfrm>
          <a:prstGeom prst="rect">
            <a:avLst/>
          </a:prstGeom>
        </p:spPr>
        <p:txBody>
          <a:bodyPr wrap="square">
            <a:spAutoFit/>
          </a:bodyPr>
          <a:lstStyle>
            <a:defPPr>
              <a:defRPr lang="en-US"/>
            </a:defPPr>
            <a:lvl1pPr>
              <a:defRPr sz="800" i="1">
                <a:solidFill>
                  <a:schemeClr val="tx1">
                    <a:lumMod val="65000"/>
                    <a:lumOff val="35000"/>
                  </a:schemeClr>
                </a:solidFill>
                <a:latin typeface="+mn-ea"/>
              </a:defRPr>
            </a:lvl1pPr>
          </a:lstStyle>
          <a:p>
            <a:r>
              <a:rPr lang="en-US" altLang="zh-CN" dirty="0"/>
              <a:t>Source</a:t>
            </a:r>
            <a:r>
              <a:rPr lang="zh-CN" altLang="en-US" dirty="0"/>
              <a:t>：</a:t>
            </a:r>
            <a:r>
              <a:rPr lang="en-US" altLang="zh-CN" dirty="0"/>
              <a:t>Q11</a:t>
            </a:r>
          </a:p>
        </p:txBody>
      </p:sp>
      <p:sp>
        <p:nvSpPr>
          <p:cNvPr id="3" name="文本框 2"/>
          <p:cNvSpPr txBox="1"/>
          <p:nvPr/>
        </p:nvSpPr>
        <p:spPr>
          <a:xfrm>
            <a:off x="2824092" y="3229111"/>
            <a:ext cx="4210964" cy="1169551"/>
          </a:xfrm>
          <a:prstGeom prst="rect">
            <a:avLst/>
          </a:prstGeom>
          <a:noFill/>
        </p:spPr>
        <p:txBody>
          <a:bodyPr wrap="square" rtlCol="0">
            <a:spAutoFit/>
          </a:bodyPr>
          <a:lstStyle/>
          <a:p>
            <a:pPr marL="285750" indent="-285750">
              <a:buClr>
                <a:srgbClr val="2D97C8"/>
              </a:buClr>
              <a:buFont typeface="Arial" panose="020B0604020202090204" pitchFamily="34" charset="0"/>
              <a:buChar char="•"/>
            </a:pPr>
            <a:r>
              <a:rPr lang="zh-CN" altLang="en-US" sz="1400" dirty="0">
                <a:latin typeface="+mn-ea"/>
                <a:cs typeface="Heiti SC Light" charset="-122"/>
              </a:rPr>
              <a:t>不了解水基金</a:t>
            </a:r>
          </a:p>
          <a:p>
            <a:pPr marL="285750" indent="-285750">
              <a:buClr>
                <a:srgbClr val="2D97C8"/>
              </a:buClr>
              <a:buFont typeface="Arial" panose="020B0604020202090204" pitchFamily="34" charset="0"/>
              <a:buChar char="•"/>
            </a:pPr>
            <a:r>
              <a:rPr lang="zh-CN" altLang="en-US" sz="1400" dirty="0">
                <a:latin typeface="+mn-ea"/>
                <a:cs typeface="Heiti SC Light" charset="-122"/>
              </a:rPr>
              <a:t>有企业形象建立的需求但没有意识到与水基金的关联度</a:t>
            </a:r>
            <a:endParaRPr lang="en-US" altLang="zh-CN" sz="1400" dirty="0">
              <a:latin typeface="+mn-ea"/>
              <a:cs typeface="Heiti SC Light" charset="-122"/>
            </a:endParaRPr>
          </a:p>
          <a:p>
            <a:pPr marL="285750" indent="-285750">
              <a:buClr>
                <a:srgbClr val="2D97C8"/>
              </a:buClr>
              <a:buFont typeface="Arial" panose="020B0604020202090204" pitchFamily="34" charset="0"/>
              <a:buChar char="•"/>
            </a:pPr>
            <a:r>
              <a:rPr lang="zh-CN" altLang="en-US" sz="1400" dirty="0">
                <a:latin typeface="+mn-ea"/>
                <a:cs typeface="Heiti SC Light" charset="-122"/>
              </a:rPr>
              <a:t>没有公益合作经验</a:t>
            </a:r>
            <a:endParaRPr lang="en-US" altLang="zh-CN" sz="1400" dirty="0">
              <a:latin typeface="+mn-ea"/>
              <a:cs typeface="Heiti SC Light" charset="-122"/>
            </a:endParaRPr>
          </a:p>
          <a:p>
            <a:pPr marL="285750" indent="-285750">
              <a:buClr>
                <a:srgbClr val="2D97C8"/>
              </a:buClr>
              <a:buFont typeface="Arial" panose="020B0604020202090204" pitchFamily="34" charset="0"/>
              <a:buChar char="•"/>
            </a:pPr>
            <a:r>
              <a:rPr lang="zh-CN" altLang="en-US" sz="1400" dirty="0">
                <a:latin typeface="+mn-ea"/>
                <a:cs typeface="Heiti SC Light" charset="-122"/>
              </a:rPr>
              <a:t>认为与水源保护不相关</a:t>
            </a:r>
          </a:p>
        </p:txBody>
      </p:sp>
      <p:sp>
        <p:nvSpPr>
          <p:cNvPr id="7" name="文本框 6"/>
          <p:cNvSpPr txBox="1"/>
          <p:nvPr/>
        </p:nvSpPr>
        <p:spPr>
          <a:xfrm>
            <a:off x="2824092" y="4833620"/>
            <a:ext cx="4210961" cy="523220"/>
          </a:xfrm>
          <a:prstGeom prst="rect">
            <a:avLst/>
          </a:prstGeom>
          <a:noFill/>
        </p:spPr>
        <p:txBody>
          <a:bodyPr wrap="square" rtlCol="0">
            <a:spAutoFit/>
          </a:bodyPr>
          <a:lstStyle/>
          <a:p>
            <a:pPr marL="285750" indent="-285750">
              <a:buClr>
                <a:srgbClr val="2D97C8"/>
              </a:buClr>
              <a:buFont typeface="Arial" panose="020B0604020202090204" pitchFamily="34" charset="0"/>
              <a:buChar char="•"/>
            </a:pPr>
            <a:r>
              <a:rPr lang="zh-CN" altLang="en-US" sz="1400" dirty="0">
                <a:latin typeface="+mn-ea"/>
                <a:cs typeface="Heiti SC Light" charset="-122"/>
              </a:rPr>
              <a:t>服装制衣过程在水源保护方面相对敏感，暂无水源保护相关合作意向</a:t>
            </a:r>
          </a:p>
        </p:txBody>
      </p:sp>
      <p:sp>
        <p:nvSpPr>
          <p:cNvPr id="8" name="文本框 7"/>
          <p:cNvSpPr txBox="1"/>
          <p:nvPr/>
        </p:nvSpPr>
        <p:spPr>
          <a:xfrm>
            <a:off x="2833777" y="1819745"/>
            <a:ext cx="4009269" cy="1008000"/>
          </a:xfrm>
          <a:prstGeom prst="rect">
            <a:avLst/>
          </a:prstGeom>
          <a:noFill/>
          <a:ln>
            <a:noFill/>
          </a:ln>
        </p:spPr>
        <p:txBody>
          <a:bodyPr wrap="square" rtlCol="0">
            <a:spAutoFit/>
          </a:bodyPr>
          <a:lstStyle/>
          <a:p>
            <a:pPr marL="285750" indent="-285750">
              <a:buClr>
                <a:srgbClr val="2D97C8"/>
              </a:buClr>
              <a:buFont typeface="Arial" panose="020B0604020202090204" pitchFamily="34" charset="0"/>
              <a:buChar char="•"/>
            </a:pPr>
            <a:r>
              <a:rPr lang="zh-CN" altLang="en-US" sz="1400" dirty="0">
                <a:latin typeface="+mn-ea"/>
                <a:cs typeface="Heiti SC Light" charset="-122"/>
              </a:rPr>
              <a:t>与水源保护项目或者公益项目合作有利于绿色安全</a:t>
            </a:r>
            <a:r>
              <a:rPr lang="en-US" altLang="zh-CN" sz="1400" dirty="0">
                <a:latin typeface="+mn-ea"/>
                <a:cs typeface="Heiti SC Light" charset="-122"/>
              </a:rPr>
              <a:t>/</a:t>
            </a:r>
            <a:r>
              <a:rPr lang="zh-CN" altLang="en-US" sz="1400" dirty="0">
                <a:latin typeface="+mn-ea"/>
                <a:cs typeface="Heiti SC Light" charset="-122"/>
              </a:rPr>
              <a:t>低碳节能企业形象的建立</a:t>
            </a:r>
          </a:p>
          <a:p>
            <a:pPr marL="285750" indent="-285750">
              <a:buClr>
                <a:srgbClr val="2D97C8"/>
              </a:buClr>
              <a:buFont typeface="Arial" panose="020B0604020202090204" pitchFamily="34" charset="0"/>
              <a:buChar char="•"/>
            </a:pPr>
            <a:r>
              <a:rPr lang="zh-CN" altLang="en-US" sz="1400" dirty="0">
                <a:latin typeface="+mn-ea"/>
                <a:cs typeface="Heiti SC Light" charset="-122"/>
              </a:rPr>
              <a:t>有水源保护需求</a:t>
            </a:r>
          </a:p>
          <a:p>
            <a:pPr marL="285750" indent="-285750">
              <a:buClr>
                <a:srgbClr val="2D97C8"/>
              </a:buClr>
              <a:buFont typeface="Arial" panose="020B0604020202090204" pitchFamily="34" charset="0"/>
              <a:buChar char="•"/>
            </a:pPr>
            <a:r>
              <a:rPr lang="zh-CN" altLang="en-US" sz="1400" dirty="0">
                <a:latin typeface="+mn-ea"/>
                <a:cs typeface="Heiti SC Light" charset="-122"/>
              </a:rPr>
              <a:t>善因营销，传播企业影响力</a:t>
            </a:r>
          </a:p>
        </p:txBody>
      </p:sp>
      <p:sp>
        <p:nvSpPr>
          <p:cNvPr id="9" name="文本框 8"/>
          <p:cNvSpPr txBox="1"/>
          <p:nvPr/>
        </p:nvSpPr>
        <p:spPr>
          <a:xfrm>
            <a:off x="7437200" y="1873638"/>
            <a:ext cx="4240875" cy="954107"/>
          </a:xfrm>
          <a:prstGeom prst="rect">
            <a:avLst/>
          </a:prstGeom>
          <a:noFill/>
        </p:spPr>
        <p:txBody>
          <a:bodyPr wrap="square" rtlCol="0">
            <a:spAutoFit/>
          </a:bodyPr>
          <a:lstStyle/>
          <a:p>
            <a:pPr marL="285750" indent="-285750">
              <a:buClr>
                <a:srgbClr val="2D97C8"/>
              </a:buClr>
              <a:buFont typeface="Arial" panose="020B0604020202090204" pitchFamily="34" charset="0"/>
              <a:buChar char="•"/>
            </a:pPr>
            <a:r>
              <a:rPr lang="zh-CN" altLang="en-US" sz="1400" dirty="0">
                <a:latin typeface="+mn-ea"/>
                <a:cs typeface="Heiti SC Light" charset="-122"/>
              </a:rPr>
              <a:t>在传播中强化绿色传播等标签的树立</a:t>
            </a:r>
          </a:p>
          <a:p>
            <a:pPr marL="285750" indent="-285750">
              <a:buClr>
                <a:srgbClr val="2D97C8"/>
              </a:buClr>
              <a:buFont typeface="Arial" panose="020B0604020202090204" pitchFamily="34" charset="0"/>
              <a:buChar char="•"/>
            </a:pPr>
            <a:r>
              <a:rPr lang="zh-CN" altLang="en-US" sz="1400" dirty="0">
                <a:latin typeface="+mn-ea"/>
                <a:cs typeface="Heiti SC Light" charset="-122"/>
              </a:rPr>
              <a:t>在日常传播中强调专业内容，树立行业标杆形象</a:t>
            </a:r>
            <a:endParaRPr lang="en-US" altLang="zh-CN" sz="1400" dirty="0">
              <a:latin typeface="+mn-ea"/>
              <a:cs typeface="Heiti SC Light" charset="-122"/>
            </a:endParaRPr>
          </a:p>
          <a:p>
            <a:pPr marL="285750" indent="-285750">
              <a:buClr>
                <a:srgbClr val="2D97C8"/>
              </a:buClr>
              <a:buFont typeface="Arial" panose="020B0604020202090204" pitchFamily="34" charset="0"/>
              <a:buChar char="•"/>
            </a:pPr>
            <a:r>
              <a:rPr lang="zh-CN" altLang="en-US" sz="1400" dirty="0">
                <a:latin typeface="+mn-ea"/>
                <a:cs typeface="Heiti SC Light" charset="-122"/>
              </a:rPr>
              <a:t>寻找与企业需求契合的合作点，强化相关内容的输出</a:t>
            </a:r>
          </a:p>
        </p:txBody>
      </p:sp>
      <p:sp>
        <p:nvSpPr>
          <p:cNvPr id="11" name="文本框 10"/>
          <p:cNvSpPr txBox="1"/>
          <p:nvPr/>
        </p:nvSpPr>
        <p:spPr>
          <a:xfrm>
            <a:off x="7498395" y="3229111"/>
            <a:ext cx="3901852" cy="1169551"/>
          </a:xfrm>
          <a:prstGeom prst="rect">
            <a:avLst/>
          </a:prstGeom>
          <a:noFill/>
        </p:spPr>
        <p:txBody>
          <a:bodyPr wrap="square" rtlCol="0">
            <a:spAutoFit/>
          </a:bodyPr>
          <a:lstStyle/>
          <a:p>
            <a:pPr marL="285750" indent="-285750">
              <a:buClr>
                <a:srgbClr val="2D97C8"/>
              </a:buClr>
              <a:buFont typeface="Arial" panose="020B0604020202090204" pitchFamily="34" charset="0"/>
              <a:buChar char="•"/>
            </a:pPr>
            <a:r>
              <a:rPr lang="zh-CN" altLang="en-US" sz="1400" dirty="0">
                <a:latin typeface="+mn-ea"/>
                <a:cs typeface="Heiti SC Light" charset="-122"/>
              </a:rPr>
              <a:t>增强水基金品牌声量</a:t>
            </a:r>
            <a:endParaRPr lang="en-US" altLang="zh-CN" sz="1400" dirty="0">
              <a:latin typeface="+mn-ea"/>
              <a:cs typeface="Heiti SC Light" charset="-122"/>
            </a:endParaRPr>
          </a:p>
          <a:p>
            <a:pPr marL="285750" indent="-285750">
              <a:buClr>
                <a:srgbClr val="2D97C8"/>
              </a:buClr>
              <a:buFont typeface="Arial" panose="020B0604020202090204" pitchFamily="34" charset="0"/>
              <a:buChar char="•"/>
            </a:pPr>
            <a:r>
              <a:rPr lang="zh-CN" altLang="en-US" sz="1400" dirty="0">
                <a:latin typeface="+mn-ea"/>
                <a:cs typeface="Heiti SC Light" charset="-122"/>
              </a:rPr>
              <a:t>强化水基金的科普宣传</a:t>
            </a:r>
          </a:p>
          <a:p>
            <a:pPr marL="285750" indent="-285750">
              <a:buClr>
                <a:srgbClr val="2D97C8"/>
              </a:buClr>
              <a:buFont typeface="Arial" panose="020B0604020202090204" pitchFamily="34" charset="0"/>
              <a:buChar char="•"/>
            </a:pPr>
            <a:r>
              <a:rPr lang="zh-CN" altLang="en-US" sz="1400" dirty="0">
                <a:latin typeface="+mn-ea"/>
                <a:cs typeface="Heiti SC Light" charset="-122"/>
              </a:rPr>
              <a:t>在传播过程中将水源保护拆解成目标企业的形象传播目标</a:t>
            </a:r>
            <a:endParaRPr lang="en-US" altLang="zh-CN" sz="1400" dirty="0">
              <a:latin typeface="+mn-ea"/>
              <a:cs typeface="Heiti SC Light" charset="-122"/>
            </a:endParaRPr>
          </a:p>
          <a:p>
            <a:pPr marL="285750" indent="-285750">
              <a:buClr>
                <a:srgbClr val="2D97C8"/>
              </a:buClr>
              <a:buFont typeface="Arial" panose="020B0604020202090204" pitchFamily="34" charset="0"/>
              <a:buChar char="•"/>
            </a:pPr>
            <a:r>
              <a:rPr lang="zh-CN" altLang="en-US" sz="1400" dirty="0">
                <a:latin typeface="+mn-ea"/>
                <a:cs typeface="Heiti SC Light" charset="-122"/>
              </a:rPr>
              <a:t>梳理与目标合作企业匹配的受众，精准传播</a:t>
            </a:r>
          </a:p>
        </p:txBody>
      </p:sp>
      <p:grpSp>
        <p:nvGrpSpPr>
          <p:cNvPr id="33" name="组合 32">
            <a:extLst>
              <a:ext uri="{FF2B5EF4-FFF2-40B4-BE49-F238E27FC236}">
                <a16:creationId xmlns:a16="http://schemas.microsoft.com/office/drawing/2014/main" id="{7483BB98-2CD3-4FFA-9EA9-8DEF313F4E61}"/>
              </a:ext>
            </a:extLst>
          </p:cNvPr>
          <p:cNvGrpSpPr/>
          <p:nvPr/>
        </p:nvGrpSpPr>
        <p:grpSpPr>
          <a:xfrm>
            <a:off x="7498395" y="1071399"/>
            <a:ext cx="1290091" cy="460800"/>
            <a:chOff x="7848377" y="1071399"/>
            <a:chExt cx="1290091" cy="460800"/>
          </a:xfrm>
        </p:grpSpPr>
        <p:sp>
          <p:nvSpPr>
            <p:cNvPr id="20" name="矩形 19"/>
            <p:cNvSpPr/>
            <p:nvPr/>
          </p:nvSpPr>
          <p:spPr>
            <a:xfrm>
              <a:off x="8193246" y="1071399"/>
              <a:ext cx="945222" cy="46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u="sng" dirty="0">
                  <a:solidFill>
                    <a:schemeClr val="tx1">
                      <a:lumMod val="65000"/>
                      <a:lumOff val="35000"/>
                    </a:schemeClr>
                  </a:solidFill>
                </a:rPr>
                <a:t>应对</a:t>
              </a:r>
              <a:endParaRPr lang="ca-ES" b="1" u="sng" dirty="0">
                <a:solidFill>
                  <a:schemeClr val="tx1">
                    <a:lumMod val="65000"/>
                    <a:lumOff val="35000"/>
                  </a:schemeClr>
                </a:solidFill>
              </a:endParaRPr>
            </a:p>
          </p:txBody>
        </p:sp>
        <p:sp>
          <p:nvSpPr>
            <p:cNvPr id="24" name="Shape 2618">
              <a:extLst>
                <a:ext uri="{FF2B5EF4-FFF2-40B4-BE49-F238E27FC236}">
                  <a16:creationId xmlns:a16="http://schemas.microsoft.com/office/drawing/2014/main" id="{88F46937-7FDA-4B38-B4E1-3E36007DCD3F}"/>
                </a:ext>
              </a:extLst>
            </p:cNvPr>
            <p:cNvSpPr/>
            <p:nvPr/>
          </p:nvSpPr>
          <p:spPr>
            <a:xfrm>
              <a:off x="7848377" y="1123454"/>
              <a:ext cx="344869" cy="34491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293039"/>
            </a:solidFill>
            <a:ln w="12700">
              <a:solidFill>
                <a:schemeClr val="tx1">
                  <a:lumMod val="50000"/>
                  <a:lumOff val="50000"/>
                </a:schemeClr>
              </a:solidFill>
              <a:miter lim="400000"/>
            </a:ln>
          </p:spPr>
          <p:txBody>
            <a:bodyPr lIns="38090" tIns="38090" rIns="38090" bIns="38090" anchor="ctr"/>
            <a:lstStyle/>
            <a:p>
              <a:pPr defTabSz="457063"/>
              <a:endParaRPr sz="2999" dirty="0">
                <a:solidFill>
                  <a:srgbClr val="FFFFFF"/>
                </a:solidFill>
                <a:effectLst>
                  <a:outerShdw blurRad="38100" dist="12700" dir="5400000" rotWithShape="0">
                    <a:srgbClr val="000000">
                      <a:alpha val="50000"/>
                    </a:srgbClr>
                  </a:outerShdw>
                </a:effectLst>
                <a:latin typeface="Source Sans Pro Regular" charset="0"/>
                <a:ea typeface="Source Sans Pro Regular" charset="0"/>
              </a:endParaRPr>
            </a:p>
          </p:txBody>
        </p:sp>
      </p:grpSp>
      <p:sp>
        <p:nvSpPr>
          <p:cNvPr id="25" name="矩形 24">
            <a:extLst>
              <a:ext uri="{FF2B5EF4-FFF2-40B4-BE49-F238E27FC236}">
                <a16:creationId xmlns:a16="http://schemas.microsoft.com/office/drawing/2014/main" id="{04D828CF-4C52-45A9-9A2A-5461C559A738}"/>
              </a:ext>
            </a:extLst>
          </p:cNvPr>
          <p:cNvSpPr/>
          <p:nvPr/>
        </p:nvSpPr>
        <p:spPr>
          <a:xfrm>
            <a:off x="749832" y="1713482"/>
            <a:ext cx="1729391" cy="1170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合作意愿强烈</a:t>
            </a:r>
            <a:endParaRPr lang="ca-ES" b="1" dirty="0"/>
          </a:p>
        </p:txBody>
      </p:sp>
      <p:sp>
        <p:nvSpPr>
          <p:cNvPr id="26" name="矩形 25">
            <a:extLst>
              <a:ext uri="{FF2B5EF4-FFF2-40B4-BE49-F238E27FC236}">
                <a16:creationId xmlns:a16="http://schemas.microsoft.com/office/drawing/2014/main" id="{3C1A8F81-CC87-43FD-89B9-F01B1B3B3AE1}"/>
              </a:ext>
            </a:extLst>
          </p:cNvPr>
          <p:cNvSpPr/>
          <p:nvPr/>
        </p:nvSpPr>
        <p:spPr>
          <a:xfrm>
            <a:off x="749832" y="3095330"/>
            <a:ext cx="1729391" cy="13689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合作意愿模糊</a:t>
            </a:r>
            <a:endParaRPr lang="ca-ES" altLang="zh-CN" b="1" dirty="0"/>
          </a:p>
        </p:txBody>
      </p:sp>
      <p:sp>
        <p:nvSpPr>
          <p:cNvPr id="27" name="矩形 26">
            <a:extLst>
              <a:ext uri="{FF2B5EF4-FFF2-40B4-BE49-F238E27FC236}">
                <a16:creationId xmlns:a16="http://schemas.microsoft.com/office/drawing/2014/main" id="{65FB0825-6954-4406-93BB-8ED2B8EFC425}"/>
              </a:ext>
            </a:extLst>
          </p:cNvPr>
          <p:cNvSpPr/>
          <p:nvPr/>
        </p:nvSpPr>
        <p:spPr>
          <a:xfrm>
            <a:off x="749832" y="4675449"/>
            <a:ext cx="1729391" cy="9381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明确无意愿</a:t>
            </a:r>
            <a:endParaRPr lang="ca-ES" b="1" dirty="0"/>
          </a:p>
        </p:txBody>
      </p:sp>
      <p:grpSp>
        <p:nvGrpSpPr>
          <p:cNvPr id="32" name="组合 31">
            <a:extLst>
              <a:ext uri="{FF2B5EF4-FFF2-40B4-BE49-F238E27FC236}">
                <a16:creationId xmlns:a16="http://schemas.microsoft.com/office/drawing/2014/main" id="{66676CD2-9FBD-4A65-9C7B-94B2B2B76DEF}"/>
              </a:ext>
            </a:extLst>
          </p:cNvPr>
          <p:cNvGrpSpPr/>
          <p:nvPr/>
        </p:nvGrpSpPr>
        <p:grpSpPr>
          <a:xfrm>
            <a:off x="2824092" y="1071399"/>
            <a:ext cx="1298571" cy="460800"/>
            <a:chOff x="3335074" y="1071399"/>
            <a:chExt cx="1298571" cy="460800"/>
          </a:xfrm>
        </p:grpSpPr>
        <p:sp>
          <p:nvSpPr>
            <p:cNvPr id="23" name="Shape 2571">
              <a:extLst>
                <a:ext uri="{FF2B5EF4-FFF2-40B4-BE49-F238E27FC236}">
                  <a16:creationId xmlns:a16="http://schemas.microsoft.com/office/drawing/2014/main" id="{ADC2DAEE-DCD2-4A21-9092-51B5317AAB0F}"/>
                </a:ext>
              </a:extLst>
            </p:cNvPr>
            <p:cNvSpPr/>
            <p:nvPr/>
          </p:nvSpPr>
          <p:spPr>
            <a:xfrm>
              <a:off x="3335074" y="1136259"/>
              <a:ext cx="353350" cy="35335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293039"/>
            </a:solidFill>
            <a:ln w="12700">
              <a:solidFill>
                <a:schemeClr val="tx1">
                  <a:lumMod val="50000"/>
                  <a:lumOff val="50000"/>
                </a:schemeClr>
              </a:solid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5" name="矩形 14"/>
            <p:cNvSpPr/>
            <p:nvPr/>
          </p:nvSpPr>
          <p:spPr>
            <a:xfrm>
              <a:off x="3688424" y="1071399"/>
              <a:ext cx="945221" cy="46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u="sng" dirty="0">
                  <a:solidFill>
                    <a:schemeClr val="tx1">
                      <a:lumMod val="65000"/>
                      <a:lumOff val="35000"/>
                    </a:schemeClr>
                  </a:solidFill>
                </a:rPr>
                <a:t>原因</a:t>
              </a:r>
              <a:endParaRPr lang="ca-ES" b="1" u="sng" dirty="0">
                <a:solidFill>
                  <a:schemeClr val="tx1">
                    <a:lumMod val="65000"/>
                    <a:lumOff val="35000"/>
                  </a:schemeClr>
                </a:solidFill>
              </a:endParaRPr>
            </a:p>
          </p:txBody>
        </p:sp>
      </p:grpSp>
      <p:cxnSp>
        <p:nvCxnSpPr>
          <p:cNvPr id="31" name="直接连接符 30">
            <a:extLst>
              <a:ext uri="{FF2B5EF4-FFF2-40B4-BE49-F238E27FC236}">
                <a16:creationId xmlns:a16="http://schemas.microsoft.com/office/drawing/2014/main" id="{7488D98D-AC5F-4742-83A4-345A4EBECAEF}"/>
              </a:ext>
            </a:extLst>
          </p:cNvPr>
          <p:cNvCxnSpPr>
            <a:cxnSpLocks/>
          </p:cNvCxnSpPr>
          <p:nvPr/>
        </p:nvCxnSpPr>
        <p:spPr>
          <a:xfrm rot="5400000">
            <a:off x="4838412" y="-453596"/>
            <a:ext cx="0" cy="4028640"/>
          </a:xfrm>
          <a:prstGeom prst="line">
            <a:avLst/>
          </a:prstGeom>
          <a:ln w="19050">
            <a:solidFill>
              <a:schemeClr val="accent5">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559FB8A-309E-4B97-BFEE-1CAE57C13B39}"/>
              </a:ext>
            </a:extLst>
          </p:cNvPr>
          <p:cNvCxnSpPr>
            <a:cxnSpLocks/>
          </p:cNvCxnSpPr>
          <p:nvPr/>
        </p:nvCxnSpPr>
        <p:spPr>
          <a:xfrm rot="5400000">
            <a:off x="9512715" y="-453596"/>
            <a:ext cx="0" cy="4028640"/>
          </a:xfrm>
          <a:prstGeom prst="line">
            <a:avLst/>
          </a:prstGeom>
          <a:ln w="19050">
            <a:solidFill>
              <a:schemeClr val="accent5">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7E38074-9586-2743-BC0C-AB99A67B9B94}"/>
              </a:ext>
            </a:extLst>
          </p:cNvPr>
          <p:cNvSpPr/>
          <p:nvPr/>
        </p:nvSpPr>
        <p:spPr>
          <a:xfrm>
            <a:off x="2824092" y="1736482"/>
            <a:ext cx="8844298" cy="11478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0" name="Rectangle 29">
            <a:extLst>
              <a:ext uri="{FF2B5EF4-FFF2-40B4-BE49-F238E27FC236}">
                <a16:creationId xmlns:a16="http://schemas.microsoft.com/office/drawing/2014/main" id="{8B5B6444-8712-894D-9DDE-425648759CC4}"/>
              </a:ext>
            </a:extLst>
          </p:cNvPr>
          <p:cNvSpPr/>
          <p:nvPr/>
        </p:nvSpPr>
        <p:spPr>
          <a:xfrm>
            <a:off x="2824092" y="3098330"/>
            <a:ext cx="8844298" cy="136891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5" name="Rectangle 34">
            <a:extLst>
              <a:ext uri="{FF2B5EF4-FFF2-40B4-BE49-F238E27FC236}">
                <a16:creationId xmlns:a16="http://schemas.microsoft.com/office/drawing/2014/main" id="{4D40BF79-0B1E-9F4D-930C-106740F5C1AE}"/>
              </a:ext>
            </a:extLst>
          </p:cNvPr>
          <p:cNvSpPr/>
          <p:nvPr/>
        </p:nvSpPr>
        <p:spPr>
          <a:xfrm>
            <a:off x="2824092" y="4638019"/>
            <a:ext cx="8844298" cy="975567"/>
          </a:xfrm>
          <a:prstGeom prst="rec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68751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550" name="think-cell 幻灯片" r:id="rId8" imgW="0" imgH="0" progId="TCLayout.ActiveDocument.1">
                  <p:embed/>
                </p:oleObj>
              </mc:Choice>
              <mc:Fallback>
                <p:oleObj name="think-cell 幻灯片" r:id="rId8" imgW="0" imgH="0" progId="TCLayout.ActiveDocument.1">
                  <p:embed/>
                  <p:pic>
                    <p:nvPicPr>
                      <p:cNvPr id="4" name="对象 3"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1434" y="438604"/>
            <a:ext cx="8563114" cy="460800"/>
          </a:xfrm>
        </p:spPr>
        <p:txBody>
          <a:bodyPr>
            <a:normAutofit/>
          </a:bodyPr>
          <a:lstStyle/>
          <a:p>
            <a:r>
              <a:rPr lang="zh-CN" altLang="en-US" dirty="0"/>
              <a:t>有较高合作意愿的企业中，企业提出期望合作的方式包括五类</a:t>
            </a:r>
          </a:p>
        </p:txBody>
      </p:sp>
      <p:sp>
        <p:nvSpPr>
          <p:cNvPr id="6" name="灯片编号占位符 5"/>
          <p:cNvSpPr>
            <a:spLocks noGrp="1"/>
          </p:cNvSpPr>
          <p:nvPr>
            <p:ph type="sldNum" sz="quarter" idx="14"/>
          </p:nvPr>
        </p:nvSpPr>
        <p:spPr>
          <a:xfrm>
            <a:off x="487647" y="6363308"/>
            <a:ext cx="494057" cy="366331"/>
          </a:xfrm>
        </p:spPr>
        <p:txBody>
          <a:bodyPr/>
          <a:lstStyle/>
          <a:p>
            <a:fld id="{E6049C3D-CCF1-41B9-A681-D61E0CAE4A17}" type="slidenum">
              <a:rPr lang="en-US" altLang="zh-CN" smtClean="0"/>
              <a:t>72</a:t>
            </a:fld>
            <a:endParaRPr lang="en-US" dirty="0"/>
          </a:p>
        </p:txBody>
      </p:sp>
      <p:sp>
        <p:nvSpPr>
          <p:cNvPr id="19" name="文本占位符 18"/>
          <p:cNvSpPr>
            <a:spLocks noGrp="1"/>
          </p:cNvSpPr>
          <p:nvPr>
            <p:ph type="body" sz="quarter" idx="15"/>
          </p:nvPr>
        </p:nvSpPr>
        <p:spPr/>
        <p:txBody>
          <a:bodyPr/>
          <a:lstStyle/>
          <a:p>
            <a:endParaRPr lang="zh-CN" altLang="en-US"/>
          </a:p>
        </p:txBody>
      </p:sp>
      <p:cxnSp>
        <p:nvCxnSpPr>
          <p:cNvPr id="18" name="直接连接符 17"/>
          <p:cNvCxnSpPr>
            <a:cxnSpLocks/>
          </p:cNvCxnSpPr>
          <p:nvPr/>
        </p:nvCxnSpPr>
        <p:spPr>
          <a:xfrm>
            <a:off x="734675" y="1215764"/>
            <a:ext cx="4679483" cy="0"/>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94806" y="1067206"/>
            <a:ext cx="2359221" cy="297117"/>
          </a:xfrm>
          <a:prstGeom prst="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Arial" panose="020B0604020202090204"/>
                <a:ea typeface="微软雅黑"/>
                <a:cs typeface="+mn-ea"/>
                <a:sym typeface="+mn-lt"/>
              </a:rPr>
              <a:t>期望合作方式</a:t>
            </a:r>
            <a:endParaRPr kumimoji="0" lang="zh-CN" altLang="en-US" sz="1600" b="1" i="0" u="none" strike="noStrike" kern="1200" cap="none" spc="0" normalizeH="0" baseline="0" noProof="0" dirty="0">
              <a:ln>
                <a:noFill/>
              </a:ln>
              <a:solidFill>
                <a:prstClr val="white"/>
              </a:solidFill>
              <a:effectLst/>
              <a:uLnTx/>
              <a:uFillTx/>
              <a:latin typeface="Arial" panose="020B0604020202090204"/>
              <a:ea typeface="微软雅黑"/>
              <a:cs typeface="+mn-ea"/>
              <a:sym typeface="+mn-lt"/>
            </a:endParaRPr>
          </a:p>
        </p:txBody>
      </p:sp>
      <p:cxnSp>
        <p:nvCxnSpPr>
          <p:cNvPr id="29" name="直接连接符 28"/>
          <p:cNvCxnSpPr>
            <a:cxnSpLocks/>
          </p:cNvCxnSpPr>
          <p:nvPr/>
        </p:nvCxnSpPr>
        <p:spPr>
          <a:xfrm>
            <a:off x="5655266" y="1215764"/>
            <a:ext cx="2974092" cy="0"/>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6093169" y="1067206"/>
            <a:ext cx="2098286" cy="297117"/>
          </a:xfrm>
          <a:prstGeom prst="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Arial" panose="020B0604020202090204"/>
                <a:ea typeface="微软雅黑"/>
                <a:cs typeface="+mn-ea"/>
                <a:sym typeface="+mn-lt"/>
              </a:rPr>
              <a:t>数量占比</a:t>
            </a:r>
            <a:endParaRPr kumimoji="0" lang="zh-CN" altLang="en-US" sz="1600" b="1" i="0" u="none" strike="noStrike" kern="1200" cap="none" spc="0" normalizeH="0" baseline="0" noProof="0" dirty="0">
              <a:ln>
                <a:noFill/>
              </a:ln>
              <a:solidFill>
                <a:prstClr val="white"/>
              </a:solidFill>
              <a:effectLst/>
              <a:uLnTx/>
              <a:uFillTx/>
              <a:latin typeface="Arial" panose="020B0604020202090204"/>
              <a:ea typeface="微软雅黑"/>
              <a:cs typeface="+mn-ea"/>
              <a:sym typeface="+mn-lt"/>
            </a:endParaRPr>
          </a:p>
        </p:txBody>
      </p:sp>
      <p:grpSp>
        <p:nvGrpSpPr>
          <p:cNvPr id="5" name="组合 4">
            <a:extLst>
              <a:ext uri="{FF2B5EF4-FFF2-40B4-BE49-F238E27FC236}">
                <a16:creationId xmlns:a16="http://schemas.microsoft.com/office/drawing/2014/main" id="{FB181895-5477-44A0-A5CC-46D08B4F0F26}"/>
              </a:ext>
            </a:extLst>
          </p:cNvPr>
          <p:cNvGrpSpPr/>
          <p:nvPr/>
        </p:nvGrpSpPr>
        <p:grpSpPr>
          <a:xfrm>
            <a:off x="865131" y="3583645"/>
            <a:ext cx="4589411" cy="961918"/>
            <a:chOff x="959236" y="1456822"/>
            <a:chExt cx="4987686" cy="961918"/>
          </a:xfrm>
        </p:grpSpPr>
        <p:grpSp>
          <p:nvGrpSpPr>
            <p:cNvPr id="3" name="组合 2"/>
            <p:cNvGrpSpPr/>
            <p:nvPr/>
          </p:nvGrpSpPr>
          <p:grpSpPr>
            <a:xfrm>
              <a:off x="959236" y="1456822"/>
              <a:ext cx="2043571" cy="409575"/>
              <a:chOff x="5972670" y="2738456"/>
              <a:chExt cx="2043571" cy="409575"/>
            </a:xfrm>
          </p:grpSpPr>
          <p:sp>
            <p:nvSpPr>
              <p:cNvPr id="31" name="Rectangle 13"/>
              <p:cNvSpPr/>
              <p:nvPr/>
            </p:nvSpPr>
            <p:spPr>
              <a:xfrm>
                <a:off x="6091733" y="2798422"/>
                <a:ext cx="1924508" cy="312816"/>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采购农产品</a:t>
                </a:r>
                <a:endParaRPr lang="ca-ES" altLang="zh-CN" sz="1600" dirty="0"/>
              </a:p>
            </p:txBody>
          </p:sp>
          <p:sp>
            <p:nvSpPr>
              <p:cNvPr id="32" name="Oval 19"/>
              <p:cNvSpPr/>
              <p:nvPr/>
            </p:nvSpPr>
            <p:spPr>
              <a:xfrm>
                <a:off x="5972670" y="2738456"/>
                <a:ext cx="409575" cy="409575"/>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grpSp>
        <p:sp>
          <p:nvSpPr>
            <p:cNvPr id="54" name="Rectangle 16"/>
            <p:cNvSpPr/>
            <p:nvPr/>
          </p:nvSpPr>
          <p:spPr>
            <a:xfrm>
              <a:off x="1487874" y="1516787"/>
              <a:ext cx="4459048" cy="9019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Bef>
                  <a:spcPts val="1000"/>
                </a:spcBef>
                <a:buSzPct val="100000"/>
                <a:buFont typeface="+mj-lt"/>
                <a:buChar char="•"/>
              </a:pP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以企业的名义采购水基金旗下的农产品，例如大米、茶叶等，强化企业社会责任</a:t>
              </a:r>
              <a:endParaRPr lang="en-US" altLang="zh-CN" sz="1400" dirty="0">
                <a:solidFill>
                  <a:schemeClr val="tx1"/>
                </a:solidFill>
              </a:endParaRPr>
            </a:p>
          </p:txBody>
        </p:sp>
      </p:grpSp>
      <p:grpSp>
        <p:nvGrpSpPr>
          <p:cNvPr id="8" name="组合 7">
            <a:extLst>
              <a:ext uri="{FF2B5EF4-FFF2-40B4-BE49-F238E27FC236}">
                <a16:creationId xmlns:a16="http://schemas.microsoft.com/office/drawing/2014/main" id="{B1C4BBDB-59EA-4328-A914-BFFA10E124F2}"/>
              </a:ext>
            </a:extLst>
          </p:cNvPr>
          <p:cNvGrpSpPr/>
          <p:nvPr/>
        </p:nvGrpSpPr>
        <p:grpSpPr>
          <a:xfrm>
            <a:off x="848473" y="4654065"/>
            <a:ext cx="4606070" cy="956744"/>
            <a:chOff x="959236" y="2546323"/>
            <a:chExt cx="4987685" cy="956744"/>
          </a:xfrm>
        </p:grpSpPr>
        <p:grpSp>
          <p:nvGrpSpPr>
            <p:cNvPr id="39" name="组合 38"/>
            <p:cNvGrpSpPr/>
            <p:nvPr/>
          </p:nvGrpSpPr>
          <p:grpSpPr>
            <a:xfrm>
              <a:off x="959236" y="2546323"/>
              <a:ext cx="2043571" cy="409575"/>
              <a:chOff x="5972670" y="2738456"/>
              <a:chExt cx="2043571" cy="409575"/>
            </a:xfrm>
          </p:grpSpPr>
          <p:sp>
            <p:nvSpPr>
              <p:cNvPr id="40" name="Rectangle 13"/>
              <p:cNvSpPr/>
              <p:nvPr/>
            </p:nvSpPr>
            <p:spPr>
              <a:xfrm>
                <a:off x="6091733" y="2798422"/>
                <a:ext cx="1924508" cy="312816"/>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自然教育</a:t>
                </a:r>
                <a:endParaRPr lang="ca-ES" altLang="zh-CN" sz="1600" dirty="0"/>
              </a:p>
            </p:txBody>
          </p:sp>
          <p:sp>
            <p:nvSpPr>
              <p:cNvPr id="41" name="Oval 19"/>
              <p:cNvSpPr/>
              <p:nvPr/>
            </p:nvSpPr>
            <p:spPr>
              <a:xfrm>
                <a:off x="5972670" y="2738456"/>
                <a:ext cx="409575" cy="409575"/>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4</a:t>
                </a:r>
                <a:endParaRPr lang="en-US" sz="2400" b="1" dirty="0"/>
              </a:p>
            </p:txBody>
          </p:sp>
        </p:grpSp>
        <p:sp>
          <p:nvSpPr>
            <p:cNvPr id="55" name="Rectangle 16"/>
            <p:cNvSpPr/>
            <p:nvPr/>
          </p:nvSpPr>
          <p:spPr>
            <a:xfrm>
              <a:off x="1487873" y="2601114"/>
              <a:ext cx="4459048" cy="9019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Bef>
                  <a:spcPts val="1000"/>
                </a:spcBef>
                <a:buSzPct val="100000"/>
                <a:buFont typeface="+mj-lt"/>
                <a:buChar char="•"/>
              </a:pP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借由水基金对公司员工开展水源保护教育活动，给公司员工带来亲近自然的放松体验</a:t>
              </a:r>
              <a:endParaRPr lang="en-US" altLang="zh-CN" sz="1400" dirty="0">
                <a:solidFill>
                  <a:schemeClr val="tx1"/>
                </a:solidFill>
              </a:endParaRPr>
            </a:p>
          </p:txBody>
        </p:sp>
      </p:grpSp>
      <p:grpSp>
        <p:nvGrpSpPr>
          <p:cNvPr id="9" name="组合 8">
            <a:extLst>
              <a:ext uri="{FF2B5EF4-FFF2-40B4-BE49-F238E27FC236}">
                <a16:creationId xmlns:a16="http://schemas.microsoft.com/office/drawing/2014/main" id="{EFE8A30E-074E-4A65-984A-488809AB45B1}"/>
              </a:ext>
            </a:extLst>
          </p:cNvPr>
          <p:cNvGrpSpPr/>
          <p:nvPr/>
        </p:nvGrpSpPr>
        <p:grpSpPr>
          <a:xfrm>
            <a:off x="865131" y="1443194"/>
            <a:ext cx="4589411" cy="961919"/>
            <a:chOff x="959236" y="3635823"/>
            <a:chExt cx="4987686" cy="961919"/>
          </a:xfrm>
        </p:grpSpPr>
        <p:grpSp>
          <p:nvGrpSpPr>
            <p:cNvPr id="36" name="组合 35"/>
            <p:cNvGrpSpPr/>
            <p:nvPr/>
          </p:nvGrpSpPr>
          <p:grpSpPr>
            <a:xfrm>
              <a:off x="959236" y="3635823"/>
              <a:ext cx="2043571" cy="409575"/>
              <a:chOff x="5972670" y="2738456"/>
              <a:chExt cx="2043571" cy="409575"/>
            </a:xfrm>
          </p:grpSpPr>
          <p:sp>
            <p:nvSpPr>
              <p:cNvPr id="37" name="Rectangle 13"/>
              <p:cNvSpPr/>
              <p:nvPr/>
            </p:nvSpPr>
            <p:spPr>
              <a:xfrm>
                <a:off x="6091733" y="2798422"/>
                <a:ext cx="1924508" cy="312816"/>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联名营销</a:t>
                </a:r>
                <a:endParaRPr lang="ca-ES" altLang="zh-CN" sz="1600" dirty="0"/>
              </a:p>
            </p:txBody>
          </p:sp>
          <p:sp>
            <p:nvSpPr>
              <p:cNvPr id="38" name="Oval 19"/>
              <p:cNvSpPr/>
              <p:nvPr/>
            </p:nvSpPr>
            <p:spPr>
              <a:xfrm>
                <a:off x="5972670" y="2738456"/>
                <a:ext cx="409575" cy="409575"/>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1</a:t>
                </a:r>
                <a:endParaRPr lang="en-US" sz="2400" b="1" dirty="0"/>
              </a:p>
            </p:txBody>
          </p:sp>
        </p:grpSp>
        <p:sp>
          <p:nvSpPr>
            <p:cNvPr id="56" name="Rectangle 16"/>
            <p:cNvSpPr/>
            <p:nvPr/>
          </p:nvSpPr>
          <p:spPr>
            <a:xfrm>
              <a:off x="1487874" y="3695789"/>
              <a:ext cx="4459048" cy="9019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Bef>
                  <a:spcPts val="1000"/>
                </a:spcBef>
                <a:buSzPct val="100000"/>
                <a:buFont typeface="+mj-lt"/>
                <a:buChar char="•"/>
              </a:pP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与水基金联合开展营销活动，通过营销活动组织配合，提升双方传播影响力</a:t>
              </a:r>
              <a:endParaRPr lang="en-US" altLang="zh-CN" sz="1400" dirty="0">
                <a:solidFill>
                  <a:schemeClr val="tx1"/>
                </a:solidFill>
              </a:endParaRPr>
            </a:p>
          </p:txBody>
        </p:sp>
      </p:grpSp>
      <p:grpSp>
        <p:nvGrpSpPr>
          <p:cNvPr id="10" name="组合 9">
            <a:extLst>
              <a:ext uri="{FF2B5EF4-FFF2-40B4-BE49-F238E27FC236}">
                <a16:creationId xmlns:a16="http://schemas.microsoft.com/office/drawing/2014/main" id="{DC0FE062-F9CF-4563-A8EB-C3C3BA51913E}"/>
              </a:ext>
            </a:extLst>
          </p:cNvPr>
          <p:cNvGrpSpPr/>
          <p:nvPr/>
        </p:nvGrpSpPr>
        <p:grpSpPr>
          <a:xfrm>
            <a:off x="865131" y="2513419"/>
            <a:ext cx="4589411" cy="961919"/>
            <a:chOff x="959236" y="4683571"/>
            <a:chExt cx="4987686" cy="961919"/>
          </a:xfrm>
        </p:grpSpPr>
        <p:grpSp>
          <p:nvGrpSpPr>
            <p:cNvPr id="33" name="组合 32"/>
            <p:cNvGrpSpPr/>
            <p:nvPr/>
          </p:nvGrpSpPr>
          <p:grpSpPr>
            <a:xfrm>
              <a:off x="959236" y="4683571"/>
              <a:ext cx="2043571" cy="409575"/>
              <a:chOff x="5972670" y="2738456"/>
              <a:chExt cx="2043571" cy="409575"/>
            </a:xfrm>
          </p:grpSpPr>
          <p:sp>
            <p:nvSpPr>
              <p:cNvPr id="34" name="Rectangle 13"/>
              <p:cNvSpPr/>
              <p:nvPr/>
            </p:nvSpPr>
            <p:spPr>
              <a:xfrm>
                <a:off x="6091733" y="2798422"/>
                <a:ext cx="1924508" cy="312816"/>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联合产品</a:t>
                </a:r>
                <a:endParaRPr lang="ca-ES" altLang="zh-CN" sz="1600" dirty="0"/>
              </a:p>
            </p:txBody>
          </p:sp>
          <p:sp>
            <p:nvSpPr>
              <p:cNvPr id="35" name="Oval 19"/>
              <p:cNvSpPr/>
              <p:nvPr/>
            </p:nvSpPr>
            <p:spPr>
              <a:xfrm>
                <a:off x="5972670" y="2738456"/>
                <a:ext cx="409575" cy="409575"/>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2</a:t>
                </a:r>
                <a:endParaRPr lang="en-US" sz="2400" b="1" dirty="0"/>
              </a:p>
            </p:txBody>
          </p:sp>
        </p:grpSp>
        <p:sp>
          <p:nvSpPr>
            <p:cNvPr id="57" name="Rectangle 16"/>
            <p:cNvSpPr/>
            <p:nvPr/>
          </p:nvSpPr>
          <p:spPr>
            <a:xfrm>
              <a:off x="1487874" y="4743537"/>
              <a:ext cx="4459048" cy="9019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Bef>
                  <a:spcPts val="1000"/>
                </a:spcBef>
                <a:buSzPct val="100000"/>
                <a:buFont typeface="+mj-lt"/>
                <a:buChar char="•"/>
              </a:pP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与水基金联名推出具有特色的合作款产品，带来稳定的客源，互惠互利</a:t>
              </a:r>
              <a:endParaRPr lang="en-US" altLang="zh-CN" sz="1400" dirty="0">
                <a:solidFill>
                  <a:schemeClr val="tx1"/>
                </a:solidFill>
              </a:endParaRPr>
            </a:p>
          </p:txBody>
        </p:sp>
      </p:grpSp>
      <p:grpSp>
        <p:nvGrpSpPr>
          <p:cNvPr id="11" name="组合 10">
            <a:extLst>
              <a:ext uri="{FF2B5EF4-FFF2-40B4-BE49-F238E27FC236}">
                <a16:creationId xmlns:a16="http://schemas.microsoft.com/office/drawing/2014/main" id="{8012ACC3-8F3C-4C82-9EF2-07FF0EE93683}"/>
              </a:ext>
            </a:extLst>
          </p:cNvPr>
          <p:cNvGrpSpPr/>
          <p:nvPr/>
        </p:nvGrpSpPr>
        <p:grpSpPr>
          <a:xfrm>
            <a:off x="848472" y="5718920"/>
            <a:ext cx="4606071" cy="649598"/>
            <a:chOff x="959236" y="5700051"/>
            <a:chExt cx="4987684" cy="649598"/>
          </a:xfrm>
        </p:grpSpPr>
        <p:grpSp>
          <p:nvGrpSpPr>
            <p:cNvPr id="42" name="组合 41"/>
            <p:cNvGrpSpPr/>
            <p:nvPr/>
          </p:nvGrpSpPr>
          <p:grpSpPr>
            <a:xfrm>
              <a:off x="959236" y="5700051"/>
              <a:ext cx="2043571" cy="409575"/>
              <a:chOff x="5972670" y="2738456"/>
              <a:chExt cx="2043571" cy="409575"/>
            </a:xfrm>
          </p:grpSpPr>
          <p:sp>
            <p:nvSpPr>
              <p:cNvPr id="43" name="Rectangle 13"/>
              <p:cNvSpPr/>
              <p:nvPr/>
            </p:nvSpPr>
            <p:spPr>
              <a:xfrm>
                <a:off x="6091733" y="2798422"/>
                <a:ext cx="1924508" cy="312816"/>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销售渠道</a:t>
                </a:r>
                <a:endParaRPr lang="ca-ES" altLang="zh-CN" sz="1600" dirty="0"/>
              </a:p>
            </p:txBody>
          </p:sp>
          <p:sp>
            <p:nvSpPr>
              <p:cNvPr id="44" name="Oval 19"/>
              <p:cNvSpPr/>
              <p:nvPr/>
            </p:nvSpPr>
            <p:spPr>
              <a:xfrm>
                <a:off x="5972670" y="2738456"/>
                <a:ext cx="409575" cy="409575"/>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5</a:t>
                </a:r>
                <a:endParaRPr lang="en-US" sz="2400" b="1" dirty="0"/>
              </a:p>
            </p:txBody>
          </p:sp>
        </p:grpSp>
        <p:sp>
          <p:nvSpPr>
            <p:cNvPr id="58" name="Rectangle 16"/>
            <p:cNvSpPr/>
            <p:nvPr/>
          </p:nvSpPr>
          <p:spPr>
            <a:xfrm>
              <a:off x="1487871" y="5740053"/>
              <a:ext cx="4459049" cy="6095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Bef>
                  <a:spcPts val="1000"/>
                </a:spcBef>
                <a:buSzPct val="100000"/>
                <a:buFont typeface="+mj-lt"/>
                <a:buChar char="•"/>
              </a:pP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为企业增加提供水基金平台这一销售渠道</a:t>
              </a:r>
              <a:endParaRPr lang="en-US" altLang="zh-CN" sz="1400" dirty="0">
                <a:solidFill>
                  <a:schemeClr val="tx1"/>
                </a:solidFill>
              </a:endParaRPr>
            </a:p>
          </p:txBody>
        </p:sp>
      </p:grpSp>
      <p:grpSp>
        <p:nvGrpSpPr>
          <p:cNvPr id="120" name="e7343314-b248-45f3-8af4-1f3bcc0368f4" descr="kwoAAB+LCAAAAAAABADtVU1vm0AQ/S/b5OZGQE38cSOxHOWQxpKtXiofNjDGG/Fh7S5SUOT/3mELZbAXp1Wq+BJxYWbnLY/3Zmdf2YWI2JS5bMAudLkDfF+mXOqZ4LHk6UMeQYJrC5nvQGoBik1/vtYgj4B+8KSAuqrE/IPIRFqkJs2mzpWDKf5CUq5jkjMIRcqTmYiFxr0xc68WIEPIdF2oZQEDVgcjtwLdybzY4Ucdth80ZL4RMrd5kktCpgY3pUNS+rjZiBBWW0jBoHBpJTIdZNFyy6OG+o0U8VZnoFSdeHx6hlAT2NRHoNnSlBdqi5t/mc+H3ug6CJCnlbT/96Sv30X6q3Pl+jbanp32bFw9fbRHtFu0FFl8zJs5l8yOHhP0TZ4nwLNj+G/XbfAJgd+HuQXLuh9e45+JLEKWtHld51D7uqjt9tKoL2Fj2gu1WHA8EqBBKrPSMa5dahRlK3jRGAVh1c3omQJd69wY8ydZ+UUt7CxgZgffcfuKP7stlM7Tem/zx+Z9vT8+pS31swfr1kCXDps7ySOB8lDxcSDIsnscDoxYAhofnajy2d5qo9dvY8PE5uRcJNUUDLI4AaspxgeTOmGE1yuQT4PPsvOV0TbtXG9CiSeRCF2enBLj/vYyzaE6zWVpoTeO8pjSPVdANaK3bsW9VefgXmg1Gv370fwv2nm9TfCBAdVueHCRneysyXvVeWs4TSjTcwVrfH4BciU1i5MKAAA=">
            <a:extLst>
              <a:ext uri="{FF2B5EF4-FFF2-40B4-BE49-F238E27FC236}">
                <a16:creationId xmlns:a16="http://schemas.microsoft.com/office/drawing/2014/main" id="{043FEAF1-F0B8-4040-A5BA-8E05841922E0}"/>
              </a:ext>
            </a:extLst>
          </p:cNvPr>
          <p:cNvGrpSpPr>
            <a:grpSpLocks noChangeAspect="1"/>
          </p:cNvGrpSpPr>
          <p:nvPr/>
        </p:nvGrpSpPr>
        <p:grpSpPr>
          <a:xfrm>
            <a:off x="5971848" y="1789061"/>
            <a:ext cx="2355502" cy="270185"/>
            <a:chOff x="2360827" y="1016572"/>
            <a:chExt cx="7118977" cy="816574"/>
          </a:xfrm>
        </p:grpSpPr>
        <p:sp>
          <p:nvSpPr>
            <p:cNvPr id="121" name="ValueText">
              <a:extLst>
                <a:ext uri="{FF2B5EF4-FFF2-40B4-BE49-F238E27FC236}">
                  <a16:creationId xmlns:a16="http://schemas.microsoft.com/office/drawing/2014/main" id="{86ADB682-637E-4440-A10B-2D1F2F9E9DDD}"/>
                </a:ext>
              </a:extLst>
            </p:cNvPr>
            <p:cNvSpPr txBox="1"/>
            <p:nvPr/>
          </p:nvSpPr>
          <p:spPr>
            <a:xfrm>
              <a:off x="8467139" y="1073647"/>
              <a:ext cx="1012665" cy="759499"/>
            </a:xfrm>
            <a:prstGeom prst="rect">
              <a:avLst/>
            </a:prstGeom>
            <a:noFill/>
          </p:spPr>
          <p:txBody>
            <a:bodyPr wrap="none" numCol="1" anchor="ctr" anchorCtr="1">
              <a:prstTxWarp prst="textPlain">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000" dirty="0">
                  <a:solidFill>
                    <a:schemeClr val="accent1">
                      <a:lumMod val="100000"/>
                    </a:schemeClr>
                  </a:solidFill>
                  <a:latin typeface="Impact" panose="020B0806030902050204" pitchFamily="34" charset="0"/>
                </a:rPr>
                <a:t>71%</a:t>
              </a:r>
            </a:p>
          </p:txBody>
        </p:sp>
        <p:sp>
          <p:nvSpPr>
            <p:cNvPr id="122" name="ValueShape">
              <a:extLst>
                <a:ext uri="{FF2B5EF4-FFF2-40B4-BE49-F238E27FC236}">
                  <a16:creationId xmlns:a16="http://schemas.microsoft.com/office/drawing/2014/main" id="{C5C0007E-56D5-49AA-B704-1A45EA92072D}"/>
                </a:ext>
              </a:extLst>
            </p:cNvPr>
            <p:cNvSpPr/>
            <p:nvPr/>
          </p:nvSpPr>
          <p:spPr>
            <a:xfrm>
              <a:off x="2360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3" name="ValueShape">
              <a:extLst>
                <a:ext uri="{FF2B5EF4-FFF2-40B4-BE49-F238E27FC236}">
                  <a16:creationId xmlns:a16="http://schemas.microsoft.com/office/drawing/2014/main" id="{C257863C-68D1-4778-93CB-1A1BE0D6A74D}"/>
                </a:ext>
              </a:extLst>
            </p:cNvPr>
            <p:cNvSpPr/>
            <p:nvPr/>
          </p:nvSpPr>
          <p:spPr>
            <a:xfrm>
              <a:off x="2932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4" name="ValueShape">
              <a:extLst>
                <a:ext uri="{FF2B5EF4-FFF2-40B4-BE49-F238E27FC236}">
                  <a16:creationId xmlns:a16="http://schemas.microsoft.com/office/drawing/2014/main" id="{2B99A6FC-995A-4EAB-88BC-5903535D910B}"/>
                </a:ext>
              </a:extLst>
            </p:cNvPr>
            <p:cNvSpPr/>
            <p:nvPr/>
          </p:nvSpPr>
          <p:spPr>
            <a:xfrm>
              <a:off x="3503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5" name="ValueShape">
              <a:extLst>
                <a:ext uri="{FF2B5EF4-FFF2-40B4-BE49-F238E27FC236}">
                  <a16:creationId xmlns:a16="http://schemas.microsoft.com/office/drawing/2014/main" id="{B747B7CC-25BB-4070-9F56-2E8C923BBA75}"/>
                </a:ext>
              </a:extLst>
            </p:cNvPr>
            <p:cNvSpPr/>
            <p:nvPr/>
          </p:nvSpPr>
          <p:spPr>
            <a:xfrm>
              <a:off x="4075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6" name="ValueShape">
              <a:extLst>
                <a:ext uri="{FF2B5EF4-FFF2-40B4-BE49-F238E27FC236}">
                  <a16:creationId xmlns:a16="http://schemas.microsoft.com/office/drawing/2014/main" id="{2BF56C1C-A639-48D7-974F-3698F97D3723}"/>
                </a:ext>
              </a:extLst>
            </p:cNvPr>
            <p:cNvSpPr/>
            <p:nvPr/>
          </p:nvSpPr>
          <p:spPr>
            <a:xfrm>
              <a:off x="4646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7" name="ValueShape">
              <a:extLst>
                <a:ext uri="{FF2B5EF4-FFF2-40B4-BE49-F238E27FC236}">
                  <a16:creationId xmlns:a16="http://schemas.microsoft.com/office/drawing/2014/main" id="{CC7BFCCD-E8F9-45F1-8897-A6E97C4A603D}"/>
                </a:ext>
              </a:extLst>
            </p:cNvPr>
            <p:cNvSpPr/>
            <p:nvPr/>
          </p:nvSpPr>
          <p:spPr>
            <a:xfrm>
              <a:off x="5218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8" name="ValueShape">
              <a:extLst>
                <a:ext uri="{FF2B5EF4-FFF2-40B4-BE49-F238E27FC236}">
                  <a16:creationId xmlns:a16="http://schemas.microsoft.com/office/drawing/2014/main" id="{94FD8FFB-A608-4724-B348-399306134B3A}"/>
                </a:ext>
              </a:extLst>
            </p:cNvPr>
            <p:cNvSpPr/>
            <p:nvPr/>
          </p:nvSpPr>
          <p:spPr>
            <a:xfrm>
              <a:off x="5789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9" name="ValueShape">
              <a:extLst>
                <a:ext uri="{FF2B5EF4-FFF2-40B4-BE49-F238E27FC236}">
                  <a16:creationId xmlns:a16="http://schemas.microsoft.com/office/drawing/2014/main" id="{20B6F806-E3EC-4AFE-A4BC-0FEB2BFE34C5}"/>
                </a:ext>
              </a:extLst>
            </p:cNvPr>
            <p:cNvSpPr/>
            <p:nvPr/>
          </p:nvSpPr>
          <p:spPr>
            <a:xfrm>
              <a:off x="6361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adFill flip="none" rotWithShape="1">
              <a:gsLst>
                <a:gs pos="0">
                  <a:schemeClr val="accent1">
                    <a:lumMod val="100000"/>
                  </a:schemeClr>
                </a:gs>
                <a:gs pos="100000">
                  <a:schemeClr val="lt1">
                    <a:lumMod val="85000"/>
                  </a:schemeClr>
                </a:gs>
                <a:gs pos="10000">
                  <a:schemeClr val="accent1">
                    <a:lumMod val="100000"/>
                  </a:schemeClr>
                </a:gs>
                <a:gs pos="10100">
                  <a:schemeClr val="lt1">
                    <a:lumMod val="85000"/>
                  </a:schemeClr>
                </a:gs>
              </a:gsLst>
              <a:lin ang="0" scaled="1"/>
              <a:tileRect/>
            </a:gra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0" name="ValueShape">
              <a:extLst>
                <a:ext uri="{FF2B5EF4-FFF2-40B4-BE49-F238E27FC236}">
                  <a16:creationId xmlns:a16="http://schemas.microsoft.com/office/drawing/2014/main" id="{0BF7FBE5-9A6D-4FE0-9453-508D3EBBCEED}"/>
                </a:ext>
              </a:extLst>
            </p:cNvPr>
            <p:cNvSpPr/>
            <p:nvPr/>
          </p:nvSpPr>
          <p:spPr>
            <a:xfrm>
              <a:off x="6932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1" name="ValueShape">
              <a:extLst>
                <a:ext uri="{FF2B5EF4-FFF2-40B4-BE49-F238E27FC236}">
                  <a16:creationId xmlns:a16="http://schemas.microsoft.com/office/drawing/2014/main" id="{C336B7E1-5473-4F00-839D-D76D294A2BE2}"/>
                </a:ext>
              </a:extLst>
            </p:cNvPr>
            <p:cNvSpPr/>
            <p:nvPr/>
          </p:nvSpPr>
          <p:spPr>
            <a:xfrm>
              <a:off x="7504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grpSp>
        <p:nvGrpSpPr>
          <p:cNvPr id="132" name="e7343314-b248-45f3-8af4-1f3bcc0368f4" descr="SQsAAB+LCAAAAAAABADtVU1vm0AQ/S/b5OZGQE38cSOxHOWQxpKtXiofNjDGG/Fh7S5SUOT/3mELZbAXp1V6sKKICzM7b3k77zH7yi5ExKbMZQN2ocsd4Psy5VLPBI8lTx/yCBJcW8h8B1ILUGz687UGeQT0gycF1FUl5h9EJtIiNWk2da4cTPEXknIdk5xBKFKezEQsNO6NmXu1ABlCputCLQsYsDoYjirQncyLHX7UYftBQ+YbIXObJ7kkZGpwUzokpY+bjQhhtYUUDAqXViLTQRYttzxqqN9IEW91BkrVicenZwg1gU19BJotTXmhtrj5l/l86I2ugwB5Wkn7f0/6+l2kvzpXrm+j7dlpz8bV00d7RN2ipcjiY97MuWR29Jigb/I8AZ4dw3+rboNPCPw+zC1Y1v3wGk8msghZUvO6zmHv66LW7aXpvoSNsRf2YsHxlwANUpmVjnDtUtNRtoIXjVEQVm5GzRTous+NMH+SlV5Uws4CZnbwHbev+LPbQuk8rfc2Jzbv6/3xX9pSP+Ng3Urr0jF0J3kksHFUFhwVsuz+KAcSLQEtEZ2o8tneKrDXL3DDxKbxXCTVfAyyOAGrXEYhkzohkdfbIJ8Gn2UfpYyavnONCiWeRCJ0eXIajfvNaqymOla1GPKNkTGmdM8voN2j9351qrZvBzdT273Rv4+A/9JVr9ceZxHQrg4PLtmTbpy8t29vjccJZXp+wRqfX1x19ZVJCwAA">
            <a:extLst>
              <a:ext uri="{FF2B5EF4-FFF2-40B4-BE49-F238E27FC236}">
                <a16:creationId xmlns:a16="http://schemas.microsoft.com/office/drawing/2014/main" id="{CF1709A7-92EC-4300-AFA1-FCCDCEB2803D}"/>
              </a:ext>
            </a:extLst>
          </p:cNvPr>
          <p:cNvGrpSpPr>
            <a:grpSpLocks noChangeAspect="1"/>
          </p:cNvGrpSpPr>
          <p:nvPr/>
        </p:nvGrpSpPr>
        <p:grpSpPr>
          <a:xfrm>
            <a:off x="5971848" y="2859286"/>
            <a:ext cx="2355502" cy="270185"/>
            <a:chOff x="2360827" y="1016572"/>
            <a:chExt cx="7118977" cy="816574"/>
          </a:xfrm>
        </p:grpSpPr>
        <p:sp>
          <p:nvSpPr>
            <p:cNvPr id="133" name="ValueText">
              <a:extLst>
                <a:ext uri="{FF2B5EF4-FFF2-40B4-BE49-F238E27FC236}">
                  <a16:creationId xmlns:a16="http://schemas.microsoft.com/office/drawing/2014/main" id="{875243FF-8FEE-4B40-9225-B9EE9BB90730}"/>
                </a:ext>
              </a:extLst>
            </p:cNvPr>
            <p:cNvSpPr txBox="1"/>
            <p:nvPr/>
          </p:nvSpPr>
          <p:spPr>
            <a:xfrm>
              <a:off x="8467139" y="1073647"/>
              <a:ext cx="1012665" cy="759499"/>
            </a:xfrm>
            <a:prstGeom prst="rect">
              <a:avLst/>
            </a:prstGeom>
            <a:noFill/>
          </p:spPr>
          <p:txBody>
            <a:bodyPr wrap="none" numCol="1" anchor="ctr" anchorCtr="1">
              <a:prstTxWarp prst="textPlain">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000" dirty="0">
                  <a:solidFill>
                    <a:schemeClr val="accent1">
                      <a:lumMod val="100000"/>
                    </a:schemeClr>
                  </a:solidFill>
                  <a:latin typeface="Impact" panose="020B0806030902050204" pitchFamily="34" charset="0"/>
                </a:rPr>
                <a:t>47%</a:t>
              </a:r>
            </a:p>
          </p:txBody>
        </p:sp>
        <p:sp>
          <p:nvSpPr>
            <p:cNvPr id="134" name="ValueShape">
              <a:extLst>
                <a:ext uri="{FF2B5EF4-FFF2-40B4-BE49-F238E27FC236}">
                  <a16:creationId xmlns:a16="http://schemas.microsoft.com/office/drawing/2014/main" id="{F48500BA-0383-44C0-8D91-9AAE81146DD5}"/>
                </a:ext>
              </a:extLst>
            </p:cNvPr>
            <p:cNvSpPr/>
            <p:nvPr/>
          </p:nvSpPr>
          <p:spPr>
            <a:xfrm>
              <a:off x="2360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5" name="ValueShape">
              <a:extLst>
                <a:ext uri="{FF2B5EF4-FFF2-40B4-BE49-F238E27FC236}">
                  <a16:creationId xmlns:a16="http://schemas.microsoft.com/office/drawing/2014/main" id="{4DEA2E46-34E4-4D60-8796-930B8A6AF474}"/>
                </a:ext>
              </a:extLst>
            </p:cNvPr>
            <p:cNvSpPr/>
            <p:nvPr/>
          </p:nvSpPr>
          <p:spPr>
            <a:xfrm>
              <a:off x="2932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6" name="ValueShape">
              <a:extLst>
                <a:ext uri="{FF2B5EF4-FFF2-40B4-BE49-F238E27FC236}">
                  <a16:creationId xmlns:a16="http://schemas.microsoft.com/office/drawing/2014/main" id="{156A9AA4-2C96-4E0C-A3B5-9B82B806B16C}"/>
                </a:ext>
              </a:extLst>
            </p:cNvPr>
            <p:cNvSpPr/>
            <p:nvPr/>
          </p:nvSpPr>
          <p:spPr>
            <a:xfrm>
              <a:off x="3503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7" name="ValueShape">
              <a:extLst>
                <a:ext uri="{FF2B5EF4-FFF2-40B4-BE49-F238E27FC236}">
                  <a16:creationId xmlns:a16="http://schemas.microsoft.com/office/drawing/2014/main" id="{3F541BE6-55CA-4324-A1D9-6F36545FB843}"/>
                </a:ext>
              </a:extLst>
            </p:cNvPr>
            <p:cNvSpPr/>
            <p:nvPr/>
          </p:nvSpPr>
          <p:spPr>
            <a:xfrm>
              <a:off x="4075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8" name="ValueShape">
              <a:extLst>
                <a:ext uri="{FF2B5EF4-FFF2-40B4-BE49-F238E27FC236}">
                  <a16:creationId xmlns:a16="http://schemas.microsoft.com/office/drawing/2014/main" id="{1E6D08C8-CE32-4207-B8BF-D2AC622FCB08}"/>
                </a:ext>
              </a:extLst>
            </p:cNvPr>
            <p:cNvSpPr/>
            <p:nvPr/>
          </p:nvSpPr>
          <p:spPr>
            <a:xfrm>
              <a:off x="4646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adFill flip="none" rotWithShape="1">
              <a:gsLst>
                <a:gs pos="0">
                  <a:schemeClr val="accent1">
                    <a:lumMod val="100000"/>
                  </a:schemeClr>
                </a:gs>
                <a:gs pos="100000">
                  <a:schemeClr val="lt1">
                    <a:lumMod val="85000"/>
                  </a:schemeClr>
                </a:gs>
                <a:gs pos="70000">
                  <a:schemeClr val="accent1">
                    <a:lumMod val="100000"/>
                  </a:schemeClr>
                </a:gs>
                <a:gs pos="70100">
                  <a:schemeClr val="lt1">
                    <a:lumMod val="85000"/>
                  </a:schemeClr>
                </a:gs>
              </a:gsLst>
              <a:lin ang="0" scaled="1"/>
              <a:tileRect/>
            </a:gra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9" name="ValueShape">
              <a:extLst>
                <a:ext uri="{FF2B5EF4-FFF2-40B4-BE49-F238E27FC236}">
                  <a16:creationId xmlns:a16="http://schemas.microsoft.com/office/drawing/2014/main" id="{28A58AA2-7C83-4023-9941-B306E6EDE2F1}"/>
                </a:ext>
              </a:extLst>
            </p:cNvPr>
            <p:cNvSpPr/>
            <p:nvPr/>
          </p:nvSpPr>
          <p:spPr>
            <a:xfrm>
              <a:off x="5218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0" name="ValueShape">
              <a:extLst>
                <a:ext uri="{FF2B5EF4-FFF2-40B4-BE49-F238E27FC236}">
                  <a16:creationId xmlns:a16="http://schemas.microsoft.com/office/drawing/2014/main" id="{B1FDBB28-A70C-440B-80BF-BEBDFD02062D}"/>
                </a:ext>
              </a:extLst>
            </p:cNvPr>
            <p:cNvSpPr/>
            <p:nvPr/>
          </p:nvSpPr>
          <p:spPr>
            <a:xfrm>
              <a:off x="5789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1" name="ValueShape">
              <a:extLst>
                <a:ext uri="{FF2B5EF4-FFF2-40B4-BE49-F238E27FC236}">
                  <a16:creationId xmlns:a16="http://schemas.microsoft.com/office/drawing/2014/main" id="{6AACBC27-950A-4915-8913-FC52B723055F}"/>
                </a:ext>
              </a:extLst>
            </p:cNvPr>
            <p:cNvSpPr/>
            <p:nvPr/>
          </p:nvSpPr>
          <p:spPr>
            <a:xfrm>
              <a:off x="6361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2" name="ValueShape">
              <a:extLst>
                <a:ext uri="{FF2B5EF4-FFF2-40B4-BE49-F238E27FC236}">
                  <a16:creationId xmlns:a16="http://schemas.microsoft.com/office/drawing/2014/main" id="{C1481A32-7CD3-4327-B6CB-DE31615ABF2A}"/>
                </a:ext>
              </a:extLst>
            </p:cNvPr>
            <p:cNvSpPr/>
            <p:nvPr/>
          </p:nvSpPr>
          <p:spPr>
            <a:xfrm>
              <a:off x="6932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3" name="ValueShape">
              <a:extLst>
                <a:ext uri="{FF2B5EF4-FFF2-40B4-BE49-F238E27FC236}">
                  <a16:creationId xmlns:a16="http://schemas.microsoft.com/office/drawing/2014/main" id="{AA6DD346-2216-4660-A128-54040BE2A682}"/>
                </a:ext>
              </a:extLst>
            </p:cNvPr>
            <p:cNvSpPr/>
            <p:nvPr/>
          </p:nvSpPr>
          <p:spPr>
            <a:xfrm>
              <a:off x="7504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144" name="e7343314-b248-45f3-8af4-1f3bcc0368f4" descr="pAsAAB+LCAAAAAAABADtVk1vm0AQ/S/b5OZGQCH+uJFYjnJIY8lWL5UPGxjbW/Fh7S5SUOT/3mELYbAXp1VycNWKCzM7b3m8Nzvwwi5EzCbMZQN2ocsd4P0i5VJPBd9Inj7kMSS4Npf5DqQWoNjk+0sN8gjoG08KqKtKzD+ITKRFatJs4lw5mOLPJOU6JjmFSKQ8mYqN0Lg3Zu7VHGQEma4LtSxgwOrA9yvQncyLHT7UYftBQ+YLIXObJ7kkZGpwU+qT0sf1WkSw3EIKBoVLS5HpMIsXWx431G+k2Gx1BkrVicenHxBpApsECDRbmvJCbXHzT7OZ7w2vwxB5WkkHv0/6+l2kPztXbmCj7dlpT0fV1Ud7SLtFS5Ftjnkz55LZ0SOCvsnzBHh2DP/lug0+JvD7KLdgWffBK3wzkcXIkjav6xxqXxe13V4a9SWsTXuhFnOORwI0SGVWOsa1S42ibAnPGqMwqroZPVOga50bY16TlV/Uws4CZnbwFbev+LPbQuk8rfc2b2zuV/vjU9pS/1uCVeuzS2fSneSxQBWpRzg3ZNk9NQd+LQD7Iz5RFbC91W2v3+2Gic3wmUiqYRlmmwSs3hm7TOqEX16vQAEN/pf9Y2X0bHQ+vUKJJ5EIXZ6cYKP+njYdqTodbenbN8bMiNI984BKSX8cqldsRTz4tLVSDv98bHyIxF5vr5xfQCX2Dz7ZJ/t0/F4R35qvY8r0zIMVXj8BZy3/VqQLAAA=">
            <a:extLst>
              <a:ext uri="{FF2B5EF4-FFF2-40B4-BE49-F238E27FC236}">
                <a16:creationId xmlns:a16="http://schemas.microsoft.com/office/drawing/2014/main" id="{07092B86-0DCA-4BA4-8339-CF2D129106D0}"/>
              </a:ext>
            </a:extLst>
          </p:cNvPr>
          <p:cNvGrpSpPr>
            <a:grpSpLocks noChangeAspect="1"/>
          </p:cNvGrpSpPr>
          <p:nvPr/>
        </p:nvGrpSpPr>
        <p:grpSpPr>
          <a:xfrm>
            <a:off x="5971848" y="3929512"/>
            <a:ext cx="2355502" cy="270185"/>
            <a:chOff x="2360827" y="1016572"/>
            <a:chExt cx="7118977" cy="816574"/>
          </a:xfrm>
        </p:grpSpPr>
        <p:sp>
          <p:nvSpPr>
            <p:cNvPr id="145" name="ValueText">
              <a:extLst>
                <a:ext uri="{FF2B5EF4-FFF2-40B4-BE49-F238E27FC236}">
                  <a16:creationId xmlns:a16="http://schemas.microsoft.com/office/drawing/2014/main" id="{4C66A2E6-545A-4938-B763-7078F50FC9D9}"/>
                </a:ext>
              </a:extLst>
            </p:cNvPr>
            <p:cNvSpPr txBox="1"/>
            <p:nvPr/>
          </p:nvSpPr>
          <p:spPr>
            <a:xfrm>
              <a:off x="8467139" y="1073647"/>
              <a:ext cx="1012665" cy="759499"/>
            </a:xfrm>
            <a:prstGeom prst="rect">
              <a:avLst/>
            </a:prstGeom>
            <a:noFill/>
          </p:spPr>
          <p:txBody>
            <a:bodyPr wrap="none" numCol="1" anchor="ctr" anchorCtr="1">
              <a:prstTxWarp prst="textPlain">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000" dirty="0">
                  <a:solidFill>
                    <a:schemeClr val="accent1">
                      <a:lumMod val="100000"/>
                    </a:schemeClr>
                  </a:solidFill>
                  <a:latin typeface="Impact" panose="020B0806030902050204" pitchFamily="34" charset="0"/>
                </a:rPr>
                <a:t>44%</a:t>
              </a:r>
            </a:p>
          </p:txBody>
        </p:sp>
        <p:sp>
          <p:nvSpPr>
            <p:cNvPr id="146" name="ValueShape">
              <a:extLst>
                <a:ext uri="{FF2B5EF4-FFF2-40B4-BE49-F238E27FC236}">
                  <a16:creationId xmlns:a16="http://schemas.microsoft.com/office/drawing/2014/main" id="{585E9CA2-3F47-424E-A7D1-AB06F47BDEA0}"/>
                </a:ext>
              </a:extLst>
            </p:cNvPr>
            <p:cNvSpPr/>
            <p:nvPr/>
          </p:nvSpPr>
          <p:spPr>
            <a:xfrm>
              <a:off x="2360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7" name="ValueShape">
              <a:extLst>
                <a:ext uri="{FF2B5EF4-FFF2-40B4-BE49-F238E27FC236}">
                  <a16:creationId xmlns:a16="http://schemas.microsoft.com/office/drawing/2014/main" id="{2160285A-1F5E-4847-B262-86C9DEC01745}"/>
                </a:ext>
              </a:extLst>
            </p:cNvPr>
            <p:cNvSpPr/>
            <p:nvPr/>
          </p:nvSpPr>
          <p:spPr>
            <a:xfrm>
              <a:off x="2932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8" name="ValueShape">
              <a:extLst>
                <a:ext uri="{FF2B5EF4-FFF2-40B4-BE49-F238E27FC236}">
                  <a16:creationId xmlns:a16="http://schemas.microsoft.com/office/drawing/2014/main" id="{D2F61C5D-FDC6-438F-BAB9-CC11DDC8B5CD}"/>
                </a:ext>
              </a:extLst>
            </p:cNvPr>
            <p:cNvSpPr/>
            <p:nvPr/>
          </p:nvSpPr>
          <p:spPr>
            <a:xfrm>
              <a:off x="3503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9" name="ValueShape">
              <a:extLst>
                <a:ext uri="{FF2B5EF4-FFF2-40B4-BE49-F238E27FC236}">
                  <a16:creationId xmlns:a16="http://schemas.microsoft.com/office/drawing/2014/main" id="{A330CF1F-B658-4341-8818-3C0B94D45419}"/>
                </a:ext>
              </a:extLst>
            </p:cNvPr>
            <p:cNvSpPr/>
            <p:nvPr/>
          </p:nvSpPr>
          <p:spPr>
            <a:xfrm>
              <a:off x="4075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0" name="ValueShape">
              <a:extLst>
                <a:ext uri="{FF2B5EF4-FFF2-40B4-BE49-F238E27FC236}">
                  <a16:creationId xmlns:a16="http://schemas.microsoft.com/office/drawing/2014/main" id="{FB2918D3-A0DE-450A-8F85-FBD28F69D95D}"/>
                </a:ext>
              </a:extLst>
            </p:cNvPr>
            <p:cNvSpPr/>
            <p:nvPr/>
          </p:nvSpPr>
          <p:spPr>
            <a:xfrm>
              <a:off x="4646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adFill flip="none" rotWithShape="1">
              <a:gsLst>
                <a:gs pos="0">
                  <a:schemeClr val="accent1">
                    <a:lumMod val="100000"/>
                  </a:schemeClr>
                </a:gs>
                <a:gs pos="100000">
                  <a:schemeClr val="lt1">
                    <a:lumMod val="85000"/>
                  </a:schemeClr>
                </a:gs>
                <a:gs pos="40000">
                  <a:schemeClr val="accent1">
                    <a:lumMod val="100000"/>
                  </a:schemeClr>
                </a:gs>
                <a:gs pos="40100">
                  <a:schemeClr val="lt1">
                    <a:lumMod val="85000"/>
                  </a:schemeClr>
                </a:gs>
              </a:gsLst>
              <a:lin ang="0" scaled="1"/>
              <a:tileRect/>
            </a:gra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1" name="ValueShape">
              <a:extLst>
                <a:ext uri="{FF2B5EF4-FFF2-40B4-BE49-F238E27FC236}">
                  <a16:creationId xmlns:a16="http://schemas.microsoft.com/office/drawing/2014/main" id="{DB91AC34-ADDA-490E-9C42-75FA40D13997}"/>
                </a:ext>
              </a:extLst>
            </p:cNvPr>
            <p:cNvSpPr/>
            <p:nvPr/>
          </p:nvSpPr>
          <p:spPr>
            <a:xfrm>
              <a:off x="5218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2" name="ValueShape">
              <a:extLst>
                <a:ext uri="{FF2B5EF4-FFF2-40B4-BE49-F238E27FC236}">
                  <a16:creationId xmlns:a16="http://schemas.microsoft.com/office/drawing/2014/main" id="{5E7803BE-984C-4677-8005-2B7A0BF83BBE}"/>
                </a:ext>
              </a:extLst>
            </p:cNvPr>
            <p:cNvSpPr/>
            <p:nvPr/>
          </p:nvSpPr>
          <p:spPr>
            <a:xfrm>
              <a:off x="5789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3" name="ValueShape">
              <a:extLst>
                <a:ext uri="{FF2B5EF4-FFF2-40B4-BE49-F238E27FC236}">
                  <a16:creationId xmlns:a16="http://schemas.microsoft.com/office/drawing/2014/main" id="{5AFAB9C1-202D-413C-83D8-A38B58B0F081}"/>
                </a:ext>
              </a:extLst>
            </p:cNvPr>
            <p:cNvSpPr/>
            <p:nvPr/>
          </p:nvSpPr>
          <p:spPr>
            <a:xfrm>
              <a:off x="6361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4" name="ValueShape">
              <a:extLst>
                <a:ext uri="{FF2B5EF4-FFF2-40B4-BE49-F238E27FC236}">
                  <a16:creationId xmlns:a16="http://schemas.microsoft.com/office/drawing/2014/main" id="{98BD34EE-E79A-484D-A323-33960BFBCE35}"/>
                </a:ext>
              </a:extLst>
            </p:cNvPr>
            <p:cNvSpPr/>
            <p:nvPr/>
          </p:nvSpPr>
          <p:spPr>
            <a:xfrm>
              <a:off x="6932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5" name="ValueShape">
              <a:extLst>
                <a:ext uri="{FF2B5EF4-FFF2-40B4-BE49-F238E27FC236}">
                  <a16:creationId xmlns:a16="http://schemas.microsoft.com/office/drawing/2014/main" id="{77E82A1C-4A37-44F0-AA47-6A780A4D235C}"/>
                </a:ext>
              </a:extLst>
            </p:cNvPr>
            <p:cNvSpPr/>
            <p:nvPr/>
          </p:nvSpPr>
          <p:spPr>
            <a:xfrm>
              <a:off x="7504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156" name="e7343314-b248-45f3-8af4-1f3bcc0368f4" descr="/wsAAB+LCAAAAAAABADtVk1vm0AQ/S/b9OZGQEz8cSOxHOWQxpKtXiofNjDGW/Fh7S5SUOT/3mELZbAXp1FyqKWICzM7b3m8Nzvwwi5ExKbMZQN2ocsd4P0y5VLPBI8lTx/yCBJcW8h8B1ILUGz686UGeQT0gycF1FUl5h9EJtIiNWk2dS4dTPFnknIdk5xBKFKezEQsNO6NmXu1ABlCputCLQsYsDq48ivQncyLHT7UYftBQ+aKkLnNk1wSMjW4KR2S0sfNRoSw2kIKBoVLK5HpIIuWWx411G+kiLc6A6XqxOPTLwg1gU19BJotTXmhtrj5l/l86I2ugwB5Wkn7/076+l2kvzmXrm+j7dlpz8bV1Ud7RLtFS5HFx7yZ85XZ0WOCvsnzBHh2DP/jug0+IfD7MLdgWffBa3wzkUXIkjav6xxqXxe13V4a9SVsTHuhFguORwI0SGVWOsa1S42ibAXPGqMgrLoZPVOga50bY/4mK7+ohZ0FzOzgO25f8We3hdJ5Wu9t3tjcr/fHp7SlfpbBujXdpQPqTvJIoKTUMBwisuweoQPzloDNEp2o8tnear3Xb33DxOb+XCTV5AyyOAGrkcY7kzphntcrkE+Dz7LPMlsZPUKdz7VQ4kkkQpcnp964v/VN46pO41va+5XRNKZ0zymgutI/j+p9W0UPvo2trqO3j5oP0dvrbZz/PKB6Dw9+AE528OS9ir42oCeU6TkFa7x+A6qyYCL/CwAA">
            <a:extLst>
              <a:ext uri="{FF2B5EF4-FFF2-40B4-BE49-F238E27FC236}">
                <a16:creationId xmlns:a16="http://schemas.microsoft.com/office/drawing/2014/main" id="{67F9A10B-4635-4DA8-BD06-FD637161A67E}"/>
              </a:ext>
            </a:extLst>
          </p:cNvPr>
          <p:cNvGrpSpPr>
            <a:grpSpLocks noChangeAspect="1"/>
          </p:cNvGrpSpPr>
          <p:nvPr/>
        </p:nvGrpSpPr>
        <p:grpSpPr>
          <a:xfrm>
            <a:off x="5971848" y="4997345"/>
            <a:ext cx="2355502" cy="270185"/>
            <a:chOff x="2360827" y="1016572"/>
            <a:chExt cx="7118977" cy="816574"/>
          </a:xfrm>
        </p:grpSpPr>
        <p:sp>
          <p:nvSpPr>
            <p:cNvPr id="157" name="ValueText">
              <a:extLst>
                <a:ext uri="{FF2B5EF4-FFF2-40B4-BE49-F238E27FC236}">
                  <a16:creationId xmlns:a16="http://schemas.microsoft.com/office/drawing/2014/main" id="{6F2A3A76-0056-4C32-82C0-064A008AC5F8}"/>
                </a:ext>
              </a:extLst>
            </p:cNvPr>
            <p:cNvSpPr txBox="1"/>
            <p:nvPr/>
          </p:nvSpPr>
          <p:spPr>
            <a:xfrm>
              <a:off x="8467139" y="1073647"/>
              <a:ext cx="1012665" cy="759499"/>
            </a:xfrm>
            <a:prstGeom prst="rect">
              <a:avLst/>
            </a:prstGeom>
            <a:noFill/>
          </p:spPr>
          <p:txBody>
            <a:bodyPr wrap="none" numCol="1" anchor="ctr" anchorCtr="1">
              <a:prstTxWarp prst="textPlain">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000">
                  <a:solidFill>
                    <a:schemeClr val="accent1">
                      <a:lumMod val="100000"/>
                    </a:schemeClr>
                  </a:solidFill>
                  <a:latin typeface="Impact" panose="020B0806030902050204" pitchFamily="34" charset="0"/>
                </a:rPr>
                <a:t>35%</a:t>
              </a:r>
              <a:endParaRPr lang="en-US" altLang="zh-CN" sz="6000" dirty="0">
                <a:solidFill>
                  <a:schemeClr val="accent1">
                    <a:lumMod val="100000"/>
                  </a:schemeClr>
                </a:solidFill>
                <a:latin typeface="Impact" panose="020B0806030902050204" pitchFamily="34" charset="0"/>
              </a:endParaRPr>
            </a:p>
          </p:txBody>
        </p:sp>
        <p:sp>
          <p:nvSpPr>
            <p:cNvPr id="158" name="ValueShape">
              <a:extLst>
                <a:ext uri="{FF2B5EF4-FFF2-40B4-BE49-F238E27FC236}">
                  <a16:creationId xmlns:a16="http://schemas.microsoft.com/office/drawing/2014/main" id="{3CD12D5D-9C27-4520-A308-1925D125ECE6}"/>
                </a:ext>
              </a:extLst>
            </p:cNvPr>
            <p:cNvSpPr/>
            <p:nvPr/>
          </p:nvSpPr>
          <p:spPr>
            <a:xfrm>
              <a:off x="2360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9" name="ValueShape">
              <a:extLst>
                <a:ext uri="{FF2B5EF4-FFF2-40B4-BE49-F238E27FC236}">
                  <a16:creationId xmlns:a16="http://schemas.microsoft.com/office/drawing/2014/main" id="{87EB14A9-396C-4C99-84E3-46FE5E77BDCB}"/>
                </a:ext>
              </a:extLst>
            </p:cNvPr>
            <p:cNvSpPr/>
            <p:nvPr/>
          </p:nvSpPr>
          <p:spPr>
            <a:xfrm>
              <a:off x="2932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0" name="ValueShape">
              <a:extLst>
                <a:ext uri="{FF2B5EF4-FFF2-40B4-BE49-F238E27FC236}">
                  <a16:creationId xmlns:a16="http://schemas.microsoft.com/office/drawing/2014/main" id="{08D14BD4-DC29-4C7C-99A7-2386D0FA57D5}"/>
                </a:ext>
              </a:extLst>
            </p:cNvPr>
            <p:cNvSpPr/>
            <p:nvPr/>
          </p:nvSpPr>
          <p:spPr>
            <a:xfrm>
              <a:off x="3503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1" name="ValueShape">
              <a:extLst>
                <a:ext uri="{FF2B5EF4-FFF2-40B4-BE49-F238E27FC236}">
                  <a16:creationId xmlns:a16="http://schemas.microsoft.com/office/drawing/2014/main" id="{114A24A0-DFA5-45B0-B62D-1DD6A94CB308}"/>
                </a:ext>
              </a:extLst>
            </p:cNvPr>
            <p:cNvSpPr/>
            <p:nvPr/>
          </p:nvSpPr>
          <p:spPr>
            <a:xfrm>
              <a:off x="4075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adFill flip="none" rotWithShape="1">
              <a:gsLst>
                <a:gs pos="0">
                  <a:schemeClr val="accent1">
                    <a:lumMod val="100000"/>
                  </a:schemeClr>
                </a:gs>
                <a:gs pos="100000">
                  <a:schemeClr val="lt1">
                    <a:lumMod val="85000"/>
                  </a:schemeClr>
                </a:gs>
                <a:gs pos="50000">
                  <a:schemeClr val="accent1">
                    <a:lumMod val="100000"/>
                  </a:schemeClr>
                </a:gs>
                <a:gs pos="50100">
                  <a:schemeClr val="lt1">
                    <a:lumMod val="85000"/>
                  </a:schemeClr>
                </a:gs>
              </a:gsLst>
              <a:lin ang="0" scaled="1"/>
              <a:tileRect/>
            </a:gra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2" name="ValueShape">
              <a:extLst>
                <a:ext uri="{FF2B5EF4-FFF2-40B4-BE49-F238E27FC236}">
                  <a16:creationId xmlns:a16="http://schemas.microsoft.com/office/drawing/2014/main" id="{34F81877-BFFC-476A-9E07-A94487E77C41}"/>
                </a:ext>
              </a:extLst>
            </p:cNvPr>
            <p:cNvSpPr/>
            <p:nvPr/>
          </p:nvSpPr>
          <p:spPr>
            <a:xfrm>
              <a:off x="4646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3" name="ValueShape">
              <a:extLst>
                <a:ext uri="{FF2B5EF4-FFF2-40B4-BE49-F238E27FC236}">
                  <a16:creationId xmlns:a16="http://schemas.microsoft.com/office/drawing/2014/main" id="{07B07DA3-745B-47CF-BDE8-438AE6BEC07A}"/>
                </a:ext>
              </a:extLst>
            </p:cNvPr>
            <p:cNvSpPr/>
            <p:nvPr/>
          </p:nvSpPr>
          <p:spPr>
            <a:xfrm>
              <a:off x="5218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4" name="ValueShape">
              <a:extLst>
                <a:ext uri="{FF2B5EF4-FFF2-40B4-BE49-F238E27FC236}">
                  <a16:creationId xmlns:a16="http://schemas.microsoft.com/office/drawing/2014/main" id="{8FDE9626-40B3-4898-B57C-18DB13B29034}"/>
                </a:ext>
              </a:extLst>
            </p:cNvPr>
            <p:cNvSpPr/>
            <p:nvPr/>
          </p:nvSpPr>
          <p:spPr>
            <a:xfrm>
              <a:off x="5789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5" name="ValueShape">
              <a:extLst>
                <a:ext uri="{FF2B5EF4-FFF2-40B4-BE49-F238E27FC236}">
                  <a16:creationId xmlns:a16="http://schemas.microsoft.com/office/drawing/2014/main" id="{35602188-3D0B-461D-99A0-7E6A65615262}"/>
                </a:ext>
              </a:extLst>
            </p:cNvPr>
            <p:cNvSpPr/>
            <p:nvPr/>
          </p:nvSpPr>
          <p:spPr>
            <a:xfrm>
              <a:off x="6361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6" name="ValueShape">
              <a:extLst>
                <a:ext uri="{FF2B5EF4-FFF2-40B4-BE49-F238E27FC236}">
                  <a16:creationId xmlns:a16="http://schemas.microsoft.com/office/drawing/2014/main" id="{6B10615B-B70D-4DA2-B2B7-DAE466337DC6}"/>
                </a:ext>
              </a:extLst>
            </p:cNvPr>
            <p:cNvSpPr/>
            <p:nvPr/>
          </p:nvSpPr>
          <p:spPr>
            <a:xfrm>
              <a:off x="6932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7" name="ValueShape">
              <a:extLst>
                <a:ext uri="{FF2B5EF4-FFF2-40B4-BE49-F238E27FC236}">
                  <a16:creationId xmlns:a16="http://schemas.microsoft.com/office/drawing/2014/main" id="{20E10281-5391-4506-9DE2-34B3BF017D25}"/>
                </a:ext>
              </a:extLst>
            </p:cNvPr>
            <p:cNvSpPr/>
            <p:nvPr/>
          </p:nvSpPr>
          <p:spPr>
            <a:xfrm>
              <a:off x="7504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168" name="e7343314-b248-45f3-8af4-1f3bcc0368f4" descr="WgwAAB+LCAAAAAAABADtVk1vm0AQ/S/b9OZGQE38cSOxHOWQxpKtXiofNjDGW/Fh7S5SUOT/3mELZbAXp5FzsRRxYWfnLY83bwZe2ZWI2JS5bMCudLkDvF+mXOqZ4LHk6WMeQYJ7C5nvQGoBik1/vdYgj4B+8qSAOqvE+KPIRFqkJsymzrWDIf5CQq5jgjMIRcqTmYiFxrMx8qAWIEPIdJ2oZQEDVi+8YQW6l3mxw4c6bD9oyHwnZO7yJJeETA1uUock9WmzESGstpCCQeHWSmQ6yKLllkcN9Vsp4q3OQKk68PT8G0JNYFMfgeZIk16oLR7+ZT4feqObIECeVtL+/5O+OYv0N+fa9W20PTvt2bi6+miPqFu0FFl8zJs5X5kdPSbo2zxPgGfH8L9Vt8EnBP4Q5hYs6z54jW8msghZUvO6zqH2dVLr9tKoL2Fj7IVaLDi2BGiQyux0CtduNYqyFbxoXAVh5WasmQJd69wU5l+wqhctYWcDIzv4gcdX/NldoXSe1mebNzb36/1xl7bUL3+xbh3g0ml1L3kkUF9aPZwosuz200Ell4DOiU5k+Wxv9YHX74OGic0Kc5FUYzTI4gSsVTWFNKETlfR6BfLp4jPtM+2MNNppnU+8UOJZJEKXJyfluL9DjL9Vpz8sXfDGOBtTuhe7oCLTX5fq5Vt5Dz6urcij94+nDxHf63XRJS2o+MOD34mT3p6cK+9bE35CmV7sYo3XHxkTR15aDAAA">
            <a:extLst>
              <a:ext uri="{FF2B5EF4-FFF2-40B4-BE49-F238E27FC236}">
                <a16:creationId xmlns:a16="http://schemas.microsoft.com/office/drawing/2014/main" id="{A6453757-288D-4508-8481-FB7A1C29FF15}"/>
              </a:ext>
            </a:extLst>
          </p:cNvPr>
          <p:cNvGrpSpPr>
            <a:grpSpLocks noChangeAspect="1"/>
          </p:cNvGrpSpPr>
          <p:nvPr/>
        </p:nvGrpSpPr>
        <p:grpSpPr>
          <a:xfrm>
            <a:off x="5942158" y="5924013"/>
            <a:ext cx="2355502" cy="270185"/>
            <a:chOff x="2360827" y="1016572"/>
            <a:chExt cx="7118977" cy="816574"/>
          </a:xfrm>
        </p:grpSpPr>
        <p:sp>
          <p:nvSpPr>
            <p:cNvPr id="169" name="ValueText">
              <a:extLst>
                <a:ext uri="{FF2B5EF4-FFF2-40B4-BE49-F238E27FC236}">
                  <a16:creationId xmlns:a16="http://schemas.microsoft.com/office/drawing/2014/main" id="{ECD7A2C8-8A6A-4E4C-96F3-22E6AB95CD70}"/>
                </a:ext>
              </a:extLst>
            </p:cNvPr>
            <p:cNvSpPr txBox="1"/>
            <p:nvPr/>
          </p:nvSpPr>
          <p:spPr>
            <a:xfrm>
              <a:off x="8467139" y="1073647"/>
              <a:ext cx="1012665" cy="759499"/>
            </a:xfrm>
            <a:prstGeom prst="rect">
              <a:avLst/>
            </a:prstGeom>
            <a:noFill/>
          </p:spPr>
          <p:txBody>
            <a:bodyPr wrap="none" numCol="1" anchor="ctr" anchorCtr="1">
              <a:prstTxWarp prst="textPlain">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000">
                  <a:solidFill>
                    <a:schemeClr val="accent1">
                      <a:lumMod val="100000"/>
                    </a:schemeClr>
                  </a:solidFill>
                  <a:latin typeface="Impact" panose="020B0806030902050204" pitchFamily="34" charset="0"/>
                </a:rPr>
                <a:t>24%</a:t>
              </a:r>
              <a:endParaRPr lang="en-US" altLang="zh-CN" sz="6000" dirty="0">
                <a:solidFill>
                  <a:schemeClr val="accent1">
                    <a:lumMod val="100000"/>
                  </a:schemeClr>
                </a:solidFill>
                <a:latin typeface="Impact" panose="020B0806030902050204" pitchFamily="34" charset="0"/>
              </a:endParaRPr>
            </a:p>
          </p:txBody>
        </p:sp>
        <p:sp>
          <p:nvSpPr>
            <p:cNvPr id="170" name="ValueShape">
              <a:extLst>
                <a:ext uri="{FF2B5EF4-FFF2-40B4-BE49-F238E27FC236}">
                  <a16:creationId xmlns:a16="http://schemas.microsoft.com/office/drawing/2014/main" id="{386FA81F-31E0-4F8F-AD3D-11BF30603FF6}"/>
                </a:ext>
              </a:extLst>
            </p:cNvPr>
            <p:cNvSpPr/>
            <p:nvPr/>
          </p:nvSpPr>
          <p:spPr>
            <a:xfrm>
              <a:off x="2360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1" name="ValueShape">
              <a:extLst>
                <a:ext uri="{FF2B5EF4-FFF2-40B4-BE49-F238E27FC236}">
                  <a16:creationId xmlns:a16="http://schemas.microsoft.com/office/drawing/2014/main" id="{E5F9884F-9C5F-4BB0-82CF-35B8C7D75467}"/>
                </a:ext>
              </a:extLst>
            </p:cNvPr>
            <p:cNvSpPr/>
            <p:nvPr/>
          </p:nvSpPr>
          <p:spPr>
            <a:xfrm>
              <a:off x="2932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1">
                <a:lumMod val="100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2" name="ValueShape">
              <a:extLst>
                <a:ext uri="{FF2B5EF4-FFF2-40B4-BE49-F238E27FC236}">
                  <a16:creationId xmlns:a16="http://schemas.microsoft.com/office/drawing/2014/main" id="{9A47BC0F-7F19-40C7-9015-30C95EE501ED}"/>
                </a:ext>
              </a:extLst>
            </p:cNvPr>
            <p:cNvSpPr/>
            <p:nvPr/>
          </p:nvSpPr>
          <p:spPr>
            <a:xfrm>
              <a:off x="3503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adFill flip="none" rotWithShape="1">
              <a:gsLst>
                <a:gs pos="0">
                  <a:schemeClr val="accent1">
                    <a:lumMod val="100000"/>
                  </a:schemeClr>
                </a:gs>
                <a:gs pos="100000">
                  <a:schemeClr val="lt1">
                    <a:lumMod val="85000"/>
                  </a:schemeClr>
                </a:gs>
                <a:gs pos="40000">
                  <a:schemeClr val="accent1">
                    <a:lumMod val="100000"/>
                  </a:schemeClr>
                </a:gs>
                <a:gs pos="40100">
                  <a:schemeClr val="lt1">
                    <a:lumMod val="85000"/>
                  </a:schemeClr>
                </a:gs>
              </a:gsLst>
              <a:lin ang="0" scaled="1"/>
              <a:tileRect/>
            </a:gra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3" name="ValueShape">
              <a:extLst>
                <a:ext uri="{FF2B5EF4-FFF2-40B4-BE49-F238E27FC236}">
                  <a16:creationId xmlns:a16="http://schemas.microsoft.com/office/drawing/2014/main" id="{CA1E5517-C726-4875-A599-5E4FFBE0BD23}"/>
                </a:ext>
              </a:extLst>
            </p:cNvPr>
            <p:cNvSpPr/>
            <p:nvPr/>
          </p:nvSpPr>
          <p:spPr>
            <a:xfrm>
              <a:off x="4075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4" name="ValueShape">
              <a:extLst>
                <a:ext uri="{FF2B5EF4-FFF2-40B4-BE49-F238E27FC236}">
                  <a16:creationId xmlns:a16="http://schemas.microsoft.com/office/drawing/2014/main" id="{ADA201D9-8CA9-4A41-9CF7-AD66064936B8}"/>
                </a:ext>
              </a:extLst>
            </p:cNvPr>
            <p:cNvSpPr/>
            <p:nvPr/>
          </p:nvSpPr>
          <p:spPr>
            <a:xfrm>
              <a:off x="4646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5" name="ValueShape">
              <a:extLst>
                <a:ext uri="{FF2B5EF4-FFF2-40B4-BE49-F238E27FC236}">
                  <a16:creationId xmlns:a16="http://schemas.microsoft.com/office/drawing/2014/main" id="{5238B3C6-DF75-4E6E-B2D8-8CF932103ACA}"/>
                </a:ext>
              </a:extLst>
            </p:cNvPr>
            <p:cNvSpPr/>
            <p:nvPr/>
          </p:nvSpPr>
          <p:spPr>
            <a:xfrm>
              <a:off x="5218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6" name="ValueShape">
              <a:extLst>
                <a:ext uri="{FF2B5EF4-FFF2-40B4-BE49-F238E27FC236}">
                  <a16:creationId xmlns:a16="http://schemas.microsoft.com/office/drawing/2014/main" id="{A4015C15-8662-44AF-BDCE-B1A675B51828}"/>
                </a:ext>
              </a:extLst>
            </p:cNvPr>
            <p:cNvSpPr/>
            <p:nvPr/>
          </p:nvSpPr>
          <p:spPr>
            <a:xfrm>
              <a:off x="5789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7" name="ValueShape">
              <a:extLst>
                <a:ext uri="{FF2B5EF4-FFF2-40B4-BE49-F238E27FC236}">
                  <a16:creationId xmlns:a16="http://schemas.microsoft.com/office/drawing/2014/main" id="{CA9133BB-91BF-44A7-AE53-90C831B2365A}"/>
                </a:ext>
              </a:extLst>
            </p:cNvPr>
            <p:cNvSpPr/>
            <p:nvPr/>
          </p:nvSpPr>
          <p:spPr>
            <a:xfrm>
              <a:off x="6361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8" name="ValueShape">
              <a:extLst>
                <a:ext uri="{FF2B5EF4-FFF2-40B4-BE49-F238E27FC236}">
                  <a16:creationId xmlns:a16="http://schemas.microsoft.com/office/drawing/2014/main" id="{2BC07652-FED8-4250-8ED9-E71FF665B8C4}"/>
                </a:ext>
              </a:extLst>
            </p:cNvPr>
            <p:cNvSpPr/>
            <p:nvPr/>
          </p:nvSpPr>
          <p:spPr>
            <a:xfrm>
              <a:off x="69328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9" name="ValueShape">
              <a:extLst>
                <a:ext uri="{FF2B5EF4-FFF2-40B4-BE49-F238E27FC236}">
                  <a16:creationId xmlns:a16="http://schemas.microsoft.com/office/drawing/2014/main" id="{FC72EAFC-24C8-467C-8DD4-98E92BC15503}"/>
                </a:ext>
              </a:extLst>
            </p:cNvPr>
            <p:cNvSpPr/>
            <p:nvPr/>
          </p:nvSpPr>
          <p:spPr>
            <a:xfrm>
              <a:off x="7504327" y="1016572"/>
              <a:ext cx="769696" cy="75348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lt1">
                <a:lumMod val="85000"/>
              </a:schemeClr>
            </a:solid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116" name="Rectangle 40">
            <a:extLst>
              <a:ext uri="{FF2B5EF4-FFF2-40B4-BE49-F238E27FC236}">
                <a16:creationId xmlns:a16="http://schemas.microsoft.com/office/drawing/2014/main" id="{4EA31626-4CE6-46FA-8C2C-242587800ACC}"/>
              </a:ext>
            </a:extLst>
          </p:cNvPr>
          <p:cNvSpPr>
            <a:spLocks noChangeArrowheads="1"/>
          </p:cNvSpPr>
          <p:nvPr>
            <p:custDataLst>
              <p:tags r:id="rId4"/>
            </p:custDataLst>
          </p:nvPr>
        </p:nvSpPr>
        <p:spPr bwMode="gray">
          <a:xfrm>
            <a:off x="8423484" y="1256297"/>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sp>
        <p:nvSpPr>
          <p:cNvPr id="117" name="Rectangle 37">
            <a:extLst>
              <a:ext uri="{FF2B5EF4-FFF2-40B4-BE49-F238E27FC236}">
                <a16:creationId xmlns:a16="http://schemas.microsoft.com/office/drawing/2014/main" id="{3A646749-49C8-4F06-95F5-F0676E959868}"/>
              </a:ext>
            </a:extLst>
          </p:cNvPr>
          <p:cNvSpPr>
            <a:spLocks noChangeArrowheads="1"/>
          </p:cNvSpPr>
          <p:nvPr>
            <p:custDataLst>
              <p:tags r:id="rId5"/>
            </p:custDataLst>
          </p:nvPr>
        </p:nvSpPr>
        <p:spPr bwMode="gray">
          <a:xfrm>
            <a:off x="10958602" y="6196539"/>
            <a:ext cx="34704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cxnSp>
        <p:nvCxnSpPr>
          <p:cNvPr id="118" name="Straight Connector 22">
            <a:extLst>
              <a:ext uri="{FF2B5EF4-FFF2-40B4-BE49-F238E27FC236}">
                <a16:creationId xmlns:a16="http://schemas.microsoft.com/office/drawing/2014/main" id="{4530E036-6C80-40D0-9BB4-5886B72387AB}"/>
              </a:ext>
            </a:extLst>
          </p:cNvPr>
          <p:cNvCxnSpPr>
            <a:cxnSpLocks/>
          </p:cNvCxnSpPr>
          <p:nvPr/>
        </p:nvCxnSpPr>
        <p:spPr>
          <a:xfrm flipH="1">
            <a:off x="9261357" y="1473663"/>
            <a:ext cx="189134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9" name="Straight Connector 22">
            <a:extLst>
              <a:ext uri="{FF2B5EF4-FFF2-40B4-BE49-F238E27FC236}">
                <a16:creationId xmlns:a16="http://schemas.microsoft.com/office/drawing/2014/main" id="{0E68C4E2-D340-4594-B893-6A4E64A01EF2}"/>
              </a:ext>
            </a:extLst>
          </p:cNvPr>
          <p:cNvCxnSpPr>
            <a:cxnSpLocks/>
          </p:cNvCxnSpPr>
          <p:nvPr/>
        </p:nvCxnSpPr>
        <p:spPr>
          <a:xfrm flipH="1">
            <a:off x="9072997" y="6397016"/>
            <a:ext cx="18828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0C8D067A-26BB-43DA-9BE1-9850CBDB7B37}"/>
              </a:ext>
            </a:extLst>
          </p:cNvPr>
          <p:cNvCxnSpPr>
            <a:cxnSpLocks/>
          </p:cNvCxnSpPr>
          <p:nvPr/>
        </p:nvCxnSpPr>
        <p:spPr>
          <a:xfrm flipV="1">
            <a:off x="8846677" y="1205343"/>
            <a:ext cx="2721436" cy="20842"/>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sp>
        <p:nvSpPr>
          <p:cNvPr id="182" name="矩形 181">
            <a:extLst>
              <a:ext uri="{FF2B5EF4-FFF2-40B4-BE49-F238E27FC236}">
                <a16:creationId xmlns:a16="http://schemas.microsoft.com/office/drawing/2014/main" id="{8C0B9863-F0C2-49D0-90E4-E502781DE66E}"/>
              </a:ext>
            </a:extLst>
          </p:cNvPr>
          <p:cNvSpPr/>
          <p:nvPr/>
        </p:nvSpPr>
        <p:spPr>
          <a:xfrm>
            <a:off x="9216604" y="1067206"/>
            <a:ext cx="1981582" cy="297117"/>
          </a:xfrm>
          <a:prstGeom prst="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Arial" panose="020B0604020202090204"/>
                <a:ea typeface="微软雅黑"/>
                <a:cs typeface="+mn-ea"/>
                <a:sym typeface="+mn-lt"/>
              </a:rPr>
              <a:t>具体内容</a:t>
            </a:r>
            <a:endParaRPr kumimoji="0" lang="zh-CN" altLang="en-US" sz="1600" b="1" i="0" u="none" strike="noStrike" kern="1200" cap="none" spc="0" normalizeH="0" baseline="0" noProof="0" dirty="0">
              <a:ln>
                <a:noFill/>
              </a:ln>
              <a:solidFill>
                <a:prstClr val="white"/>
              </a:solidFill>
              <a:effectLst/>
              <a:uLnTx/>
              <a:uFillTx/>
              <a:latin typeface="Arial" panose="020B0604020202090204"/>
              <a:ea typeface="微软雅黑"/>
              <a:cs typeface="+mn-ea"/>
              <a:sym typeface="+mn-lt"/>
            </a:endParaRPr>
          </a:p>
        </p:txBody>
      </p:sp>
      <p:sp>
        <p:nvSpPr>
          <p:cNvPr id="7" name="矩形 6">
            <a:extLst>
              <a:ext uri="{FF2B5EF4-FFF2-40B4-BE49-F238E27FC236}">
                <a16:creationId xmlns:a16="http://schemas.microsoft.com/office/drawing/2014/main" id="{4838E03E-71E5-4336-95BF-E1D1BD82C866}"/>
              </a:ext>
            </a:extLst>
          </p:cNvPr>
          <p:cNvSpPr/>
          <p:nvPr/>
        </p:nvSpPr>
        <p:spPr>
          <a:xfrm>
            <a:off x="8853658" y="1680026"/>
            <a:ext cx="2706738" cy="830997"/>
          </a:xfrm>
          <a:prstGeom prst="rect">
            <a:avLst/>
          </a:prstGeom>
        </p:spPr>
        <p:txBody>
          <a:bodyPr wrap="square">
            <a:spAutoFit/>
          </a:bodyPr>
          <a:lstStyle/>
          <a:p>
            <a:r>
              <a:rPr lang="zh-CN" altLang="en-US" sz="1200" dirty="0"/>
              <a:t>品牌影响力和传播内容，获得粉丝好感度与参与度；可提供线上线下内容话题传播渠道，适当的善因营销机会</a:t>
            </a:r>
            <a:endParaRPr lang="en-US" altLang="zh-CN" sz="1200" dirty="0"/>
          </a:p>
          <a:p>
            <a:pPr algn="r"/>
            <a:r>
              <a:rPr lang="en-US" altLang="zh-CN" sz="1200" dirty="0"/>
              <a:t>——</a:t>
            </a:r>
            <a:r>
              <a:rPr lang="zh-CN" altLang="en-US" sz="1200" dirty="0"/>
              <a:t>九阳股份</a:t>
            </a:r>
          </a:p>
        </p:txBody>
      </p:sp>
      <p:sp>
        <p:nvSpPr>
          <p:cNvPr id="106" name="矩形 105">
            <a:extLst>
              <a:ext uri="{FF2B5EF4-FFF2-40B4-BE49-F238E27FC236}">
                <a16:creationId xmlns:a16="http://schemas.microsoft.com/office/drawing/2014/main" id="{9D4F1965-1D0B-4105-A2EC-EFAED44299C1}"/>
              </a:ext>
            </a:extLst>
          </p:cNvPr>
          <p:cNvSpPr/>
          <p:nvPr/>
        </p:nvSpPr>
        <p:spPr>
          <a:xfrm>
            <a:off x="8853658" y="3017379"/>
            <a:ext cx="2706738" cy="646331"/>
          </a:xfrm>
          <a:prstGeom prst="rect">
            <a:avLst/>
          </a:prstGeom>
        </p:spPr>
        <p:txBody>
          <a:bodyPr wrap="square">
            <a:spAutoFit/>
          </a:bodyPr>
          <a:lstStyle/>
          <a:p>
            <a:r>
              <a:rPr lang="zh-CN" altLang="en-US" sz="1200" dirty="0"/>
              <a:t>有可互动课程在店内和顾客进行互动 同时联手特色产品推广</a:t>
            </a:r>
            <a:endParaRPr lang="en-US" altLang="zh-CN" sz="1200" dirty="0"/>
          </a:p>
          <a:p>
            <a:pPr algn="r"/>
            <a:r>
              <a:rPr lang="en-US" altLang="zh-CN" sz="1200" dirty="0"/>
              <a:t>——</a:t>
            </a:r>
            <a:r>
              <a:rPr lang="zh-CN" altLang="en-US" sz="1200" dirty="0"/>
              <a:t>希尔顿花园酒店</a:t>
            </a:r>
          </a:p>
        </p:txBody>
      </p:sp>
      <p:sp>
        <p:nvSpPr>
          <p:cNvPr id="12" name="矩形 11">
            <a:extLst>
              <a:ext uri="{FF2B5EF4-FFF2-40B4-BE49-F238E27FC236}">
                <a16:creationId xmlns:a16="http://schemas.microsoft.com/office/drawing/2014/main" id="{DE1AE4CF-EFBD-4840-A2E7-7148168803E5}"/>
              </a:ext>
            </a:extLst>
          </p:cNvPr>
          <p:cNvSpPr/>
          <p:nvPr/>
        </p:nvSpPr>
        <p:spPr>
          <a:xfrm>
            <a:off x="8853658" y="5736776"/>
            <a:ext cx="2706738" cy="646331"/>
          </a:xfrm>
          <a:prstGeom prst="rect">
            <a:avLst/>
          </a:prstGeom>
        </p:spPr>
        <p:txBody>
          <a:bodyPr wrap="square">
            <a:spAutoFit/>
          </a:bodyPr>
          <a:lstStyle/>
          <a:p>
            <a:r>
              <a:rPr lang="zh-CN" altLang="en-US" sz="1200" dirty="0"/>
              <a:t>应该更多的通过一种简单明了的大众传播方式进行普及教育</a:t>
            </a:r>
            <a:endParaRPr lang="en-US" altLang="zh-CN" sz="1200" dirty="0"/>
          </a:p>
          <a:p>
            <a:pPr algn="r"/>
            <a:r>
              <a:rPr lang="en-US" altLang="zh-CN" sz="1200" dirty="0"/>
              <a:t>——</a:t>
            </a:r>
            <a:r>
              <a:rPr lang="zh-CN" altLang="en-US" sz="1200" dirty="0"/>
              <a:t>匿名企业</a:t>
            </a:r>
          </a:p>
        </p:txBody>
      </p:sp>
      <p:sp>
        <p:nvSpPr>
          <p:cNvPr id="108" name="矩形 107">
            <a:extLst>
              <a:ext uri="{FF2B5EF4-FFF2-40B4-BE49-F238E27FC236}">
                <a16:creationId xmlns:a16="http://schemas.microsoft.com/office/drawing/2014/main" id="{A8E69489-AAA3-47A6-AB31-AA31FB96B806}"/>
              </a:ext>
            </a:extLst>
          </p:cNvPr>
          <p:cNvSpPr/>
          <p:nvPr/>
        </p:nvSpPr>
        <p:spPr>
          <a:xfrm>
            <a:off x="8853658" y="3923845"/>
            <a:ext cx="2706738" cy="461665"/>
          </a:xfrm>
          <a:prstGeom prst="rect">
            <a:avLst/>
          </a:prstGeom>
        </p:spPr>
        <p:txBody>
          <a:bodyPr wrap="square">
            <a:spAutoFit/>
          </a:bodyPr>
          <a:lstStyle/>
          <a:p>
            <a:r>
              <a:rPr lang="zh-CN" altLang="en-US" sz="1200" dirty="0"/>
              <a:t>购买使用产品</a:t>
            </a:r>
            <a:endParaRPr lang="en-US" altLang="zh-CN" sz="1200" dirty="0"/>
          </a:p>
          <a:p>
            <a:pPr algn="r"/>
            <a:r>
              <a:rPr lang="en-US" altLang="zh-CN" sz="1200" dirty="0"/>
              <a:t>——</a:t>
            </a:r>
            <a:r>
              <a:rPr lang="zh-CN" altLang="en-US" sz="1200" dirty="0"/>
              <a:t>唐信财富</a:t>
            </a:r>
          </a:p>
        </p:txBody>
      </p:sp>
      <p:sp>
        <p:nvSpPr>
          <p:cNvPr id="109" name="矩形 108">
            <a:extLst>
              <a:ext uri="{FF2B5EF4-FFF2-40B4-BE49-F238E27FC236}">
                <a16:creationId xmlns:a16="http://schemas.microsoft.com/office/drawing/2014/main" id="{7CCB86A1-3AC1-4F31-B127-D2DE3B58F39F}"/>
              </a:ext>
            </a:extLst>
          </p:cNvPr>
          <p:cNvSpPr/>
          <p:nvPr/>
        </p:nvSpPr>
        <p:spPr>
          <a:xfrm>
            <a:off x="8862118" y="4614867"/>
            <a:ext cx="2706738" cy="830997"/>
          </a:xfrm>
          <a:prstGeom prst="rect">
            <a:avLst/>
          </a:prstGeom>
        </p:spPr>
        <p:txBody>
          <a:bodyPr wrap="square">
            <a:spAutoFit/>
          </a:bodyPr>
          <a:lstStyle/>
          <a:p>
            <a:r>
              <a:rPr lang="zh-CN" altLang="en-US" sz="1200" dirty="0"/>
              <a:t>在和水基金合作的过程中，更多的是希望把环境保护的理念和我们的度假村的度假生活相结合</a:t>
            </a:r>
            <a:endParaRPr lang="en-US" altLang="zh-CN" sz="1200" dirty="0"/>
          </a:p>
          <a:p>
            <a:pPr algn="r"/>
            <a:r>
              <a:rPr lang="en-US" altLang="zh-CN" sz="1200" dirty="0"/>
              <a:t>——</a:t>
            </a:r>
            <a:r>
              <a:rPr lang="zh-CN" altLang="en-US" sz="1200" dirty="0"/>
              <a:t>裸心集团</a:t>
            </a:r>
          </a:p>
        </p:txBody>
      </p:sp>
    </p:spTree>
    <p:custDataLst>
      <p:tags r:id="rId2"/>
    </p:custDataLst>
    <p:extLst>
      <p:ext uri="{BB962C8B-B14F-4D97-AF65-F5344CB8AC3E}">
        <p14:creationId xmlns:p14="http://schemas.microsoft.com/office/powerpoint/2010/main" val="161366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6692F6-E28F-456C-9A31-39EB5F0B25BA}"/>
              </a:ext>
            </a:extLst>
          </p:cNvPr>
          <p:cNvSpPr>
            <a:spLocks noGrp="1"/>
          </p:cNvSpPr>
          <p:nvPr>
            <p:ph type="title"/>
          </p:nvPr>
        </p:nvSpPr>
        <p:spPr>
          <a:xfrm>
            <a:off x="601433" y="438604"/>
            <a:ext cx="10966679" cy="460800"/>
          </a:xfrm>
        </p:spPr>
        <p:txBody>
          <a:bodyPr>
            <a:normAutofit/>
          </a:bodyPr>
          <a:lstStyle/>
          <a:p>
            <a:r>
              <a:rPr lang="zh-CN" altLang="en-US" dirty="0"/>
              <a:t>除以上方式外，我们认为还可以有以下合作方式</a:t>
            </a:r>
            <a:endParaRPr lang="ca-ES" dirty="0"/>
          </a:p>
        </p:txBody>
      </p:sp>
      <p:sp>
        <p:nvSpPr>
          <p:cNvPr id="3" name="灯片编号占位符 2">
            <a:extLst>
              <a:ext uri="{FF2B5EF4-FFF2-40B4-BE49-F238E27FC236}">
                <a16:creationId xmlns:a16="http://schemas.microsoft.com/office/drawing/2014/main" id="{42D3772B-B583-428F-98E7-A942FC1287BC}"/>
              </a:ext>
            </a:extLst>
          </p:cNvPr>
          <p:cNvSpPr>
            <a:spLocks noGrp="1"/>
          </p:cNvSpPr>
          <p:nvPr>
            <p:ph type="sldNum" sz="quarter" idx="14"/>
          </p:nvPr>
        </p:nvSpPr>
        <p:spPr/>
        <p:txBody>
          <a:bodyPr/>
          <a:lstStyle/>
          <a:p>
            <a:fld id="{E6049C3D-CCF1-41B9-A681-D61E0CAE4A17}" type="slidenum">
              <a:rPr lang="en-US" altLang="zh-CN" smtClean="0"/>
              <a:pPr/>
              <a:t>73</a:t>
            </a:fld>
            <a:endParaRPr lang="en-US" dirty="0"/>
          </a:p>
        </p:txBody>
      </p:sp>
      <p:sp>
        <p:nvSpPr>
          <p:cNvPr id="4" name="文本占位符 3">
            <a:extLst>
              <a:ext uri="{FF2B5EF4-FFF2-40B4-BE49-F238E27FC236}">
                <a16:creationId xmlns:a16="http://schemas.microsoft.com/office/drawing/2014/main" id="{CFAE46B6-897E-43EF-861B-42A082F28D30}"/>
              </a:ext>
            </a:extLst>
          </p:cNvPr>
          <p:cNvSpPr>
            <a:spLocks noGrp="1"/>
          </p:cNvSpPr>
          <p:nvPr>
            <p:ph type="body" sz="quarter" idx="15"/>
          </p:nvPr>
        </p:nvSpPr>
        <p:spPr/>
        <p:txBody>
          <a:bodyPr/>
          <a:lstStyle/>
          <a:p>
            <a:endParaRPr lang="ca-ES"/>
          </a:p>
        </p:txBody>
      </p:sp>
      <p:sp>
        <p:nvSpPr>
          <p:cNvPr id="15" name="Rectangle 22">
            <a:extLst>
              <a:ext uri="{FF2B5EF4-FFF2-40B4-BE49-F238E27FC236}">
                <a16:creationId xmlns:a16="http://schemas.microsoft.com/office/drawing/2014/main" id="{9F9FDB4A-7758-4CD0-98F7-7C72DA71B596}"/>
              </a:ext>
            </a:extLst>
          </p:cNvPr>
          <p:cNvSpPr/>
          <p:nvPr/>
        </p:nvSpPr>
        <p:spPr bwMode="auto">
          <a:xfrm>
            <a:off x="6394726" y="1014383"/>
            <a:ext cx="969726" cy="496918"/>
          </a:xfrm>
          <a:prstGeom prst="rect">
            <a:avLst/>
          </a:prstGeom>
          <a:noFill/>
          <a:ln w="3175">
            <a:noFill/>
            <a:prstDash val="sysDot"/>
          </a:ln>
          <a:effectLst>
            <a:outerShdw sx="0" sy="0" algn="t" rotWithShape="0">
              <a:prstClr val="black">
                <a:alpha val="40000"/>
              </a:prstClr>
            </a:outerShdw>
          </a:effectLst>
        </p:spPr>
        <p:txBody>
          <a:bodyPr vert="horz" wrap="square" lIns="72000" tIns="0" rIns="72000" bIns="0" anchor="ctr" anchorCtr="0">
            <a:noAutofit/>
          </a:bodyPr>
          <a:lstStyle/>
          <a:p>
            <a:pPr algn="ctr"/>
            <a:r>
              <a:rPr lang="zh-CN" altLang="en-US" sz="1400" b="1" dirty="0">
                <a:solidFill>
                  <a:schemeClr val="tx1">
                    <a:lumMod val="50000"/>
                    <a:lumOff val="50000"/>
                  </a:schemeClr>
                </a:solidFill>
                <a:latin typeface="+mn-ea"/>
                <a:cs typeface="+mn-ea"/>
                <a:sym typeface="Arial" panose="020B0604020202090204" pitchFamily="34" charset="0"/>
              </a:rPr>
              <a:t>时尚快消</a:t>
            </a:r>
          </a:p>
        </p:txBody>
      </p:sp>
      <p:sp>
        <p:nvSpPr>
          <p:cNvPr id="16" name="Rectangle 22">
            <a:extLst>
              <a:ext uri="{FF2B5EF4-FFF2-40B4-BE49-F238E27FC236}">
                <a16:creationId xmlns:a16="http://schemas.microsoft.com/office/drawing/2014/main" id="{45BAEFC1-27FA-4E83-A73E-03121BD44FD7}"/>
              </a:ext>
            </a:extLst>
          </p:cNvPr>
          <p:cNvSpPr/>
          <p:nvPr/>
        </p:nvSpPr>
        <p:spPr bwMode="auto">
          <a:xfrm>
            <a:off x="7450926" y="1014383"/>
            <a:ext cx="969726" cy="496918"/>
          </a:xfrm>
          <a:prstGeom prst="rect">
            <a:avLst/>
          </a:prstGeom>
          <a:noFill/>
          <a:ln w="3175">
            <a:noFill/>
            <a:prstDash val="sysDot"/>
          </a:ln>
          <a:effectLst>
            <a:outerShdw sx="0" sy="0" algn="t" rotWithShape="0">
              <a:prstClr val="black">
                <a:alpha val="40000"/>
              </a:prstClr>
            </a:outerShdw>
          </a:effectLst>
        </p:spPr>
        <p:txBody>
          <a:bodyPr vert="horz" wrap="square" lIns="72000" tIns="0" rIns="72000" bIns="0" anchor="ctr" anchorCtr="0">
            <a:noAutofit/>
          </a:bodyPr>
          <a:lstStyle/>
          <a:p>
            <a:pPr algn="ctr"/>
            <a:r>
              <a:rPr lang="zh-CN" altLang="en-US" sz="1400" b="1" dirty="0">
                <a:solidFill>
                  <a:schemeClr val="tx1">
                    <a:lumMod val="50000"/>
                    <a:lumOff val="50000"/>
                  </a:schemeClr>
                </a:solidFill>
                <a:latin typeface="+mn-ea"/>
                <a:cs typeface="+mn-ea"/>
                <a:sym typeface="Arial" panose="020B0604020202090204" pitchFamily="34" charset="0"/>
              </a:rPr>
              <a:t>金融</a:t>
            </a:r>
          </a:p>
        </p:txBody>
      </p:sp>
      <p:sp>
        <p:nvSpPr>
          <p:cNvPr id="17" name="Rectangle 22">
            <a:extLst>
              <a:ext uri="{FF2B5EF4-FFF2-40B4-BE49-F238E27FC236}">
                <a16:creationId xmlns:a16="http://schemas.microsoft.com/office/drawing/2014/main" id="{87AFC6C4-B827-406E-808A-CC7241931510}"/>
              </a:ext>
            </a:extLst>
          </p:cNvPr>
          <p:cNvSpPr/>
          <p:nvPr/>
        </p:nvSpPr>
        <p:spPr bwMode="auto">
          <a:xfrm>
            <a:off x="8507126" y="1014383"/>
            <a:ext cx="969726" cy="496918"/>
          </a:xfrm>
          <a:prstGeom prst="rect">
            <a:avLst/>
          </a:prstGeom>
          <a:noFill/>
          <a:ln w="3175">
            <a:noFill/>
            <a:prstDash val="sysDot"/>
          </a:ln>
          <a:effectLst>
            <a:outerShdw sx="0" sy="0" algn="t" rotWithShape="0">
              <a:prstClr val="black">
                <a:alpha val="40000"/>
              </a:prstClr>
            </a:outerShdw>
          </a:effectLst>
        </p:spPr>
        <p:txBody>
          <a:bodyPr vert="horz" wrap="square" lIns="72000" tIns="0" rIns="72000" bIns="0" anchor="ctr" anchorCtr="0">
            <a:noAutofit/>
          </a:bodyPr>
          <a:lstStyle/>
          <a:p>
            <a:pPr algn="ctr"/>
            <a:r>
              <a:rPr lang="zh-CN" altLang="en-US" sz="1400" b="1" dirty="0">
                <a:solidFill>
                  <a:schemeClr val="tx1">
                    <a:lumMod val="50000"/>
                    <a:lumOff val="50000"/>
                  </a:schemeClr>
                </a:solidFill>
                <a:latin typeface="+mn-ea"/>
                <a:cs typeface="+mn-ea"/>
                <a:sym typeface="Arial" panose="020B0604020202090204" pitchFamily="34" charset="0"/>
              </a:rPr>
              <a:t>电子</a:t>
            </a:r>
            <a:endParaRPr lang="en-US" altLang="zh-CN" sz="1400" b="1" dirty="0">
              <a:solidFill>
                <a:schemeClr val="tx1">
                  <a:lumMod val="50000"/>
                  <a:lumOff val="50000"/>
                </a:schemeClr>
              </a:solidFill>
              <a:latin typeface="+mn-ea"/>
              <a:cs typeface="+mn-ea"/>
              <a:sym typeface="Arial" panose="020B0604020202090204" pitchFamily="34" charset="0"/>
            </a:endParaRPr>
          </a:p>
          <a:p>
            <a:pPr algn="ctr"/>
            <a:r>
              <a:rPr lang="zh-CN" altLang="en-US" sz="1400" b="1" dirty="0">
                <a:solidFill>
                  <a:schemeClr val="tx1">
                    <a:lumMod val="50000"/>
                    <a:lumOff val="50000"/>
                  </a:schemeClr>
                </a:solidFill>
                <a:latin typeface="+mn-ea"/>
                <a:cs typeface="+mn-ea"/>
                <a:sym typeface="Arial" panose="020B0604020202090204" pitchFamily="34" charset="0"/>
              </a:rPr>
              <a:t>电器</a:t>
            </a:r>
          </a:p>
        </p:txBody>
      </p:sp>
      <p:sp>
        <p:nvSpPr>
          <p:cNvPr id="18" name="Rectangle 22">
            <a:extLst>
              <a:ext uri="{FF2B5EF4-FFF2-40B4-BE49-F238E27FC236}">
                <a16:creationId xmlns:a16="http://schemas.microsoft.com/office/drawing/2014/main" id="{96F4B8C4-9BEA-41B4-A342-3232D919F201}"/>
              </a:ext>
            </a:extLst>
          </p:cNvPr>
          <p:cNvSpPr/>
          <p:nvPr/>
        </p:nvSpPr>
        <p:spPr bwMode="auto">
          <a:xfrm>
            <a:off x="10619525" y="1014383"/>
            <a:ext cx="969726" cy="496918"/>
          </a:xfrm>
          <a:prstGeom prst="rect">
            <a:avLst/>
          </a:prstGeom>
          <a:noFill/>
          <a:ln w="3175">
            <a:noFill/>
            <a:prstDash val="sysDot"/>
          </a:ln>
          <a:effectLst>
            <a:outerShdw sx="0" sy="0" algn="t" rotWithShape="0">
              <a:prstClr val="black">
                <a:alpha val="40000"/>
              </a:prstClr>
            </a:outerShdw>
          </a:effectLst>
        </p:spPr>
        <p:txBody>
          <a:bodyPr vert="horz" wrap="square" lIns="72000" tIns="0" rIns="72000" bIns="0" anchor="ctr" anchorCtr="0">
            <a:noAutofit/>
          </a:bodyPr>
          <a:lstStyle/>
          <a:p>
            <a:pPr algn="ctr"/>
            <a:r>
              <a:rPr lang="zh-CN" altLang="en-US" sz="1400" b="1" dirty="0">
                <a:solidFill>
                  <a:schemeClr val="tx1">
                    <a:lumMod val="50000"/>
                    <a:lumOff val="50000"/>
                  </a:schemeClr>
                </a:solidFill>
                <a:latin typeface="+mn-ea"/>
                <a:cs typeface="+mn-ea"/>
                <a:sym typeface="Arial" panose="020B0604020202090204" pitchFamily="34" charset="0"/>
              </a:rPr>
              <a:t>互联网</a:t>
            </a:r>
          </a:p>
        </p:txBody>
      </p:sp>
      <p:sp>
        <p:nvSpPr>
          <p:cNvPr id="19" name="Rectangle 22">
            <a:extLst>
              <a:ext uri="{FF2B5EF4-FFF2-40B4-BE49-F238E27FC236}">
                <a16:creationId xmlns:a16="http://schemas.microsoft.com/office/drawing/2014/main" id="{CD1911D8-29F8-4F73-98B1-66586F3DC935}"/>
              </a:ext>
            </a:extLst>
          </p:cNvPr>
          <p:cNvSpPr/>
          <p:nvPr/>
        </p:nvSpPr>
        <p:spPr bwMode="auto">
          <a:xfrm>
            <a:off x="9563326" y="1014383"/>
            <a:ext cx="969726" cy="496918"/>
          </a:xfrm>
          <a:prstGeom prst="rect">
            <a:avLst/>
          </a:prstGeom>
          <a:noFill/>
          <a:ln w="3175">
            <a:noFill/>
            <a:prstDash val="sysDot"/>
          </a:ln>
          <a:effectLst>
            <a:outerShdw sx="0" sy="0" algn="t" rotWithShape="0">
              <a:prstClr val="black">
                <a:alpha val="40000"/>
              </a:prstClr>
            </a:outerShdw>
          </a:effectLst>
        </p:spPr>
        <p:txBody>
          <a:bodyPr vert="horz" wrap="square" lIns="72000" tIns="0" rIns="72000" bIns="0" anchor="ctr" anchorCtr="0">
            <a:noAutofit/>
          </a:bodyPr>
          <a:lstStyle/>
          <a:p>
            <a:pPr algn="ctr"/>
            <a:r>
              <a:rPr lang="zh-CN" altLang="en-US" sz="1400" b="1" dirty="0">
                <a:solidFill>
                  <a:schemeClr val="tx1">
                    <a:lumMod val="50000"/>
                    <a:lumOff val="50000"/>
                  </a:schemeClr>
                </a:solidFill>
                <a:latin typeface="+mn-ea"/>
                <a:cs typeface="+mn-ea"/>
                <a:sym typeface="Arial" panose="020B0604020202090204" pitchFamily="34" charset="0"/>
              </a:rPr>
              <a:t>房地产</a:t>
            </a:r>
            <a:endParaRPr lang="en-US" altLang="zh-CN" sz="1400" b="1" dirty="0">
              <a:solidFill>
                <a:schemeClr val="tx1">
                  <a:lumMod val="50000"/>
                  <a:lumOff val="50000"/>
                </a:schemeClr>
              </a:solidFill>
              <a:latin typeface="+mn-ea"/>
              <a:cs typeface="+mn-ea"/>
              <a:sym typeface="Arial" panose="020B0604020202090204" pitchFamily="34" charset="0"/>
            </a:endParaRPr>
          </a:p>
          <a:p>
            <a:pPr algn="ctr"/>
            <a:r>
              <a:rPr lang="zh-CN" altLang="en-US" sz="1400" b="1" dirty="0">
                <a:solidFill>
                  <a:schemeClr val="tx1">
                    <a:lumMod val="50000"/>
                    <a:lumOff val="50000"/>
                  </a:schemeClr>
                </a:solidFill>
                <a:latin typeface="+mn-ea"/>
                <a:cs typeface="+mn-ea"/>
                <a:sym typeface="Arial" panose="020B0604020202090204" pitchFamily="34" charset="0"/>
              </a:rPr>
              <a:t>旅游业</a:t>
            </a:r>
          </a:p>
        </p:txBody>
      </p:sp>
      <p:graphicFrame>
        <p:nvGraphicFramePr>
          <p:cNvPr id="32" name="表格 32">
            <a:extLst>
              <a:ext uri="{FF2B5EF4-FFF2-40B4-BE49-F238E27FC236}">
                <a16:creationId xmlns:a16="http://schemas.microsoft.com/office/drawing/2014/main" id="{7490A703-98FD-421E-A8D9-9772F5E0C67B}"/>
              </a:ext>
            </a:extLst>
          </p:cNvPr>
          <p:cNvGraphicFramePr>
            <a:graphicFrameLocks noGrp="1"/>
          </p:cNvGraphicFramePr>
          <p:nvPr>
            <p:extLst>
              <p:ext uri="{D42A27DB-BD31-4B8C-83A1-F6EECF244321}">
                <p14:modId xmlns:p14="http://schemas.microsoft.com/office/powerpoint/2010/main" val="725884621"/>
              </p:ext>
            </p:extLst>
          </p:nvPr>
        </p:nvGraphicFramePr>
        <p:xfrm>
          <a:off x="1213775" y="1601523"/>
          <a:ext cx="10375476" cy="4572000"/>
        </p:xfrm>
        <a:graphic>
          <a:graphicData uri="http://schemas.openxmlformats.org/drawingml/2006/table">
            <a:tbl>
              <a:tblPr firstRow="1" bandRow="1">
                <a:tableStyleId>{5C22544A-7EE6-4342-B048-85BDC9FD1C3A}</a:tableStyleId>
              </a:tblPr>
              <a:tblGrid>
                <a:gridCol w="5167901">
                  <a:extLst>
                    <a:ext uri="{9D8B030D-6E8A-4147-A177-3AD203B41FA5}">
                      <a16:colId xmlns:a16="http://schemas.microsoft.com/office/drawing/2014/main" val="4169179627"/>
                    </a:ext>
                  </a:extLst>
                </a:gridCol>
                <a:gridCol w="1041515">
                  <a:extLst>
                    <a:ext uri="{9D8B030D-6E8A-4147-A177-3AD203B41FA5}">
                      <a16:colId xmlns:a16="http://schemas.microsoft.com/office/drawing/2014/main" val="3546500224"/>
                    </a:ext>
                  </a:extLst>
                </a:gridCol>
                <a:gridCol w="1041515">
                  <a:extLst>
                    <a:ext uri="{9D8B030D-6E8A-4147-A177-3AD203B41FA5}">
                      <a16:colId xmlns:a16="http://schemas.microsoft.com/office/drawing/2014/main" val="1118911240"/>
                    </a:ext>
                  </a:extLst>
                </a:gridCol>
                <a:gridCol w="1041515">
                  <a:extLst>
                    <a:ext uri="{9D8B030D-6E8A-4147-A177-3AD203B41FA5}">
                      <a16:colId xmlns:a16="http://schemas.microsoft.com/office/drawing/2014/main" val="377891266"/>
                    </a:ext>
                  </a:extLst>
                </a:gridCol>
                <a:gridCol w="1041515">
                  <a:extLst>
                    <a:ext uri="{9D8B030D-6E8A-4147-A177-3AD203B41FA5}">
                      <a16:colId xmlns:a16="http://schemas.microsoft.com/office/drawing/2014/main" val="3679591744"/>
                    </a:ext>
                  </a:extLst>
                </a:gridCol>
                <a:gridCol w="1041515">
                  <a:extLst>
                    <a:ext uri="{9D8B030D-6E8A-4147-A177-3AD203B41FA5}">
                      <a16:colId xmlns:a16="http://schemas.microsoft.com/office/drawing/2014/main" val="3595642846"/>
                    </a:ext>
                  </a:extLst>
                </a:gridCol>
              </a:tblGrid>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rPr>
                        <a:t>购买企业产品后可换取水基金产品优惠券，或反之</a:t>
                      </a:r>
                      <a:endParaRPr lang="ca-ES" altLang="zh-CN" sz="1200" b="0" dirty="0">
                        <a:solidFill>
                          <a:schemeClr val="tx1"/>
                        </a:solidFill>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b="0" dirty="0">
                          <a:solidFill>
                            <a:schemeClr val="accent1"/>
                          </a:solidFill>
                          <a:latin typeface="+mn-ea"/>
                          <a:ea typeface="+mn-ea"/>
                        </a:rPr>
                        <a:t>√</a:t>
                      </a: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2898D8"/>
                          </a:solidFill>
                          <a:effectLst/>
                          <a:uLnTx/>
                          <a:uFillTx/>
                          <a:latin typeface="微软雅黑"/>
                          <a:ea typeface="微软雅黑"/>
                          <a:cs typeface="+mn-cs"/>
                        </a:rPr>
                        <a:t>√</a:t>
                      </a:r>
                      <a:endParaRPr kumimoji="0" lang="ca-ES" altLang="zh-CN" sz="2000" b="0" i="0" u="none" strike="noStrike" kern="1200" cap="none" spc="0" normalizeH="0" baseline="0" noProof="0" dirty="0">
                        <a:ln>
                          <a:noFill/>
                        </a:ln>
                        <a:solidFill>
                          <a:srgbClr val="2898D8"/>
                        </a:solidFill>
                        <a:effectLst/>
                        <a:uLnTx/>
                        <a:uFillTx/>
                        <a:latin typeface="微软雅黑"/>
                        <a:ea typeface="微软雅黑"/>
                        <a:cs typeface="+mn-cs"/>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898D8"/>
                          </a:solidFill>
                          <a:effectLst/>
                          <a:uLnTx/>
                          <a:uFillTx/>
                          <a:latin typeface="微软雅黑"/>
                          <a:ea typeface="微软雅黑"/>
                          <a:cs typeface="+mn-cs"/>
                        </a:rPr>
                        <a:t>√</a:t>
                      </a:r>
                      <a:endParaRPr kumimoji="0" lang="ca-ES" altLang="zh-CN" sz="2000" b="0" i="0" u="none" strike="noStrike" kern="1200" cap="none" spc="0" normalizeH="0" baseline="0" noProof="0" dirty="0">
                        <a:ln>
                          <a:noFill/>
                        </a:ln>
                        <a:solidFill>
                          <a:srgbClr val="2898D8"/>
                        </a:solidFill>
                        <a:effectLst/>
                        <a:uLnTx/>
                        <a:uFillTx/>
                        <a:latin typeface="微软雅黑"/>
                        <a:ea typeface="微软雅黑"/>
                        <a:cs typeface="+mn-cs"/>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72771165"/>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mn-ea"/>
                          <a:cs typeface="Heiti SC Light" charset="-122"/>
                        </a:rPr>
                        <a:t>邀请企业成员作为讲师参与水基金举办的大中型科普讲座</a:t>
                      </a: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838673252"/>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mn-ea"/>
                          <a:cs typeface="Heiti SC Light" charset="-122"/>
                        </a:rPr>
                        <a:t>示范地冠名</a:t>
                      </a:r>
                      <a:r>
                        <a:rPr lang="en-US" altLang="zh-CN" sz="1200" b="0" dirty="0">
                          <a:solidFill>
                            <a:schemeClr val="tx1"/>
                          </a:solidFill>
                          <a:latin typeface="+mn-ea"/>
                          <a:cs typeface="Heiti SC Light" charset="-122"/>
                        </a:rPr>
                        <a:t>/</a:t>
                      </a:r>
                      <a:r>
                        <a:rPr lang="zh-CN" altLang="en-US" sz="1200" b="0" dirty="0">
                          <a:solidFill>
                            <a:schemeClr val="tx1"/>
                          </a:solidFill>
                          <a:latin typeface="+mn-ea"/>
                          <a:cs typeface="Heiti SC Light" charset="-122"/>
                        </a:rPr>
                        <a:t>共同保护，企业可获取认证或名称露出</a:t>
                      </a: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959324078"/>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rPr>
                        <a:t>借用场地，与企业一同举办路演活动，展出水基金保护成果、保护故事、自然教育课程成果</a:t>
                      </a:r>
                      <a:endParaRPr lang="ca-ES" altLang="zh-CN" sz="1200" b="0" dirty="0">
                        <a:solidFill>
                          <a:schemeClr val="tx1"/>
                        </a:solidFill>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882742044"/>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chemeClr val="tx1"/>
                        </a:solidFill>
                        <a:latin typeface="+mn-ea"/>
                        <a:cs typeface="Heiti SC Light" charset="-122"/>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979655"/>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mn-ea"/>
                          <a:cs typeface="Heiti SC Light" charset="-122"/>
                        </a:rPr>
                        <a:t>通过企业水资源管理机制的探讨，降低企业水足迹，并总结推出“企业水资源管理机制”相关成果</a:t>
                      </a: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ca-ES"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117424147"/>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mn-ea"/>
                          <a:cs typeface="Heiti SC Light" charset="-122"/>
                        </a:rPr>
                        <a:t>协助企业内部建设“水资源保护”办公室，作为企业</a:t>
                      </a:r>
                      <a:r>
                        <a:rPr lang="en-US" altLang="zh-CN" sz="1200" b="0" dirty="0">
                          <a:solidFill>
                            <a:schemeClr val="tx1"/>
                          </a:solidFill>
                          <a:latin typeface="+mn-ea"/>
                          <a:cs typeface="Heiti SC Light" charset="-122"/>
                        </a:rPr>
                        <a:t>CSR</a:t>
                      </a:r>
                      <a:r>
                        <a:rPr lang="zh-CN" altLang="en-US" sz="1200" b="0" dirty="0">
                          <a:solidFill>
                            <a:schemeClr val="tx1"/>
                          </a:solidFill>
                          <a:latin typeface="+mn-ea"/>
                          <a:cs typeface="Heiti SC Light" charset="-122"/>
                        </a:rPr>
                        <a:t>建设的一部分</a:t>
                      </a: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92006792"/>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mn-ea"/>
                          <a:cs typeface="Heiti SC Light" charset="-122"/>
                        </a:rPr>
                        <a:t>与企业共同开发自然教育或水保护课程，融入水基金及该企业特色</a:t>
                      </a: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073990033"/>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mn-ea"/>
                          <a:cs typeface="Heiti SC Light" charset="-122"/>
                        </a:rPr>
                        <a:t>结合企业特色，为当地农户提供能力建设讲座，如产品经营管理能力</a:t>
                      </a: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550710478"/>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mn-ea"/>
                          <a:cs typeface="Heiti SC Light" charset="-122"/>
                        </a:rPr>
                        <a:t>合作完成水资源保护相关课题报告，并参与奖项评选</a:t>
                      </a: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accent1"/>
                          </a:solidFill>
                          <a:latin typeface="+mn-ea"/>
                          <a:ea typeface="+mn-ea"/>
                        </a:rPr>
                        <a:t>√</a:t>
                      </a:r>
                      <a:endParaRPr lang="ca-ES" altLang="zh-CN" sz="2000" b="0" dirty="0">
                        <a:solidFill>
                          <a:schemeClr val="accent1"/>
                        </a:solidFill>
                        <a:latin typeface="+mn-ea"/>
                        <a:ea typeface="+mn-ea"/>
                      </a:endParaRPr>
                    </a:p>
                  </a:txBody>
                  <a:tcPr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tx1">
                          <a:lumMod val="65000"/>
                          <a:lumOff val="35000"/>
                        </a:schemeClr>
                      </a:solidFill>
                      <a:prstDash val="dash"/>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7798884"/>
                  </a:ext>
                </a:extLst>
              </a:tr>
            </a:tbl>
          </a:graphicData>
        </a:graphic>
      </p:graphicFrame>
      <p:sp>
        <p:nvSpPr>
          <p:cNvPr id="35" name="矩形 34">
            <a:extLst>
              <a:ext uri="{FF2B5EF4-FFF2-40B4-BE49-F238E27FC236}">
                <a16:creationId xmlns:a16="http://schemas.microsoft.com/office/drawing/2014/main" id="{FA981A63-8C3B-4E94-9456-BD38E8C56888}"/>
              </a:ext>
            </a:extLst>
          </p:cNvPr>
          <p:cNvSpPr/>
          <p:nvPr/>
        </p:nvSpPr>
        <p:spPr>
          <a:xfrm>
            <a:off x="587375" y="1601523"/>
            <a:ext cx="557974" cy="182747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600" b="1" dirty="0">
                <a:solidFill>
                  <a:schemeClr val="bg1"/>
                </a:solidFill>
                <a:latin typeface="+mn-ea"/>
                <a:cs typeface="Heiti SC Light" charset="-122"/>
              </a:rPr>
              <a:t>资源互换</a:t>
            </a:r>
            <a:endParaRPr lang="ca-ES" altLang="zh-CN" sz="1600" b="1" dirty="0">
              <a:solidFill>
                <a:schemeClr val="bg1"/>
              </a:solidFill>
              <a:latin typeface="+mn-ea"/>
              <a:cs typeface="Heiti SC Light" charset="-122"/>
            </a:endParaRPr>
          </a:p>
        </p:txBody>
      </p:sp>
      <p:sp>
        <p:nvSpPr>
          <p:cNvPr id="36" name="矩形 35">
            <a:extLst>
              <a:ext uri="{FF2B5EF4-FFF2-40B4-BE49-F238E27FC236}">
                <a16:creationId xmlns:a16="http://schemas.microsoft.com/office/drawing/2014/main" id="{DCDEF872-C6A3-4857-A043-6FC121690BB2}"/>
              </a:ext>
            </a:extLst>
          </p:cNvPr>
          <p:cNvSpPr/>
          <p:nvPr/>
        </p:nvSpPr>
        <p:spPr>
          <a:xfrm>
            <a:off x="587375" y="3887523"/>
            <a:ext cx="557974" cy="2286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600" b="1" dirty="0">
                <a:solidFill>
                  <a:schemeClr val="bg1"/>
                </a:solidFill>
                <a:latin typeface="+mn-ea"/>
                <a:cs typeface="Heiti SC Light" charset="-122"/>
              </a:rPr>
              <a:t>内容开发</a:t>
            </a:r>
            <a:endParaRPr lang="ca-ES" altLang="zh-CN" sz="1600" b="1" dirty="0">
              <a:solidFill>
                <a:schemeClr val="bg1"/>
              </a:solidFill>
              <a:latin typeface="+mn-ea"/>
              <a:cs typeface="Heiti SC Light" charset="-122"/>
            </a:endParaRPr>
          </a:p>
        </p:txBody>
      </p:sp>
      <p:cxnSp>
        <p:nvCxnSpPr>
          <p:cNvPr id="39" name="直接连接符 38">
            <a:extLst>
              <a:ext uri="{FF2B5EF4-FFF2-40B4-BE49-F238E27FC236}">
                <a16:creationId xmlns:a16="http://schemas.microsoft.com/office/drawing/2014/main" id="{68BD2CBD-DF47-42F8-B861-241F7BB4A3CC}"/>
              </a:ext>
            </a:extLst>
          </p:cNvPr>
          <p:cNvCxnSpPr/>
          <p:nvPr/>
        </p:nvCxnSpPr>
        <p:spPr>
          <a:xfrm>
            <a:off x="6394726" y="1511301"/>
            <a:ext cx="9697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0CAE2BD-73C4-404A-B9AD-C58AC9654B51}"/>
              </a:ext>
            </a:extLst>
          </p:cNvPr>
          <p:cNvCxnSpPr/>
          <p:nvPr/>
        </p:nvCxnSpPr>
        <p:spPr>
          <a:xfrm>
            <a:off x="7450926" y="1511301"/>
            <a:ext cx="9697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66BB8B3-CF01-4B53-B53A-B29F206ED0E9}"/>
              </a:ext>
            </a:extLst>
          </p:cNvPr>
          <p:cNvCxnSpPr/>
          <p:nvPr/>
        </p:nvCxnSpPr>
        <p:spPr>
          <a:xfrm>
            <a:off x="8507126" y="1511301"/>
            <a:ext cx="9697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089ADF1-D583-45F9-98EA-26F1DD52D759}"/>
              </a:ext>
            </a:extLst>
          </p:cNvPr>
          <p:cNvCxnSpPr/>
          <p:nvPr/>
        </p:nvCxnSpPr>
        <p:spPr>
          <a:xfrm>
            <a:off x="9563326" y="1511301"/>
            <a:ext cx="9697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FEFCB4B-C90D-4850-879C-AC52D42E5043}"/>
              </a:ext>
            </a:extLst>
          </p:cNvPr>
          <p:cNvCxnSpPr/>
          <p:nvPr/>
        </p:nvCxnSpPr>
        <p:spPr>
          <a:xfrm>
            <a:off x="10598386" y="1511301"/>
            <a:ext cx="9697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DBBF6A34-D78E-403F-BAA1-F4C3E75E0CF3}"/>
              </a:ext>
            </a:extLst>
          </p:cNvPr>
          <p:cNvSpPr txBox="1"/>
          <p:nvPr/>
        </p:nvSpPr>
        <p:spPr>
          <a:xfrm>
            <a:off x="6735737" y="6173523"/>
            <a:ext cx="4964821" cy="246221"/>
          </a:xfrm>
          <a:prstGeom prst="rect">
            <a:avLst/>
          </a:prstGeom>
          <a:noFill/>
        </p:spPr>
        <p:txBody>
          <a:bodyPr wrap="none" rtlCol="0">
            <a:spAutoFit/>
          </a:bodyPr>
          <a:lstStyle/>
          <a:p>
            <a:r>
              <a:rPr lang="zh-CN" altLang="en-US" sz="1000" dirty="0">
                <a:latin typeface="+mn-ea"/>
                <a:cs typeface="Heiti SC Light" charset="-122"/>
              </a:rPr>
              <a:t>*此处</a:t>
            </a:r>
            <a:r>
              <a:rPr lang="zh-CN" altLang="zh-CN" sz="1000" dirty="0"/>
              <a:t>√</a:t>
            </a:r>
            <a:r>
              <a:rPr lang="zh-CN" altLang="en-US" sz="1000" dirty="0"/>
              <a:t>的标准为“合作可能性更大” ，这并不意味着和其他类企业无此项合作可能性</a:t>
            </a:r>
            <a:endParaRPr lang="zh-CN" altLang="zh-CN" sz="1000" dirty="0"/>
          </a:p>
        </p:txBody>
      </p:sp>
    </p:spTree>
    <p:extLst>
      <p:ext uri="{BB962C8B-B14F-4D97-AF65-F5344CB8AC3E}">
        <p14:creationId xmlns:p14="http://schemas.microsoft.com/office/powerpoint/2010/main" val="174473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12" name="think-cell 幻灯片" r:id="rId4" imgW="0" imgH="0" progId="TCLayout.ActiveDocument.1">
                  <p:embed/>
                </p:oleObj>
              </mc:Choice>
              <mc:Fallback>
                <p:oleObj name="think-cell 幻灯片" r:id="rId4" imgW="0" imgH="0" progId="TCLayout.ActiveDocument.1">
                  <p:embed/>
                  <p:pic>
                    <p:nvPicPr>
                      <p:cNvPr id="3" name="对象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1433" y="438604"/>
            <a:ext cx="10966679" cy="460800"/>
          </a:xfrm>
        </p:spPr>
        <p:txBody>
          <a:bodyPr/>
          <a:lstStyle/>
          <a:p>
            <a:r>
              <a:rPr lang="zh-CN" altLang="en-US" dirty="0"/>
              <a:t>对外合作建议包含三个方面</a:t>
            </a:r>
          </a:p>
        </p:txBody>
      </p:sp>
      <p:sp>
        <p:nvSpPr>
          <p:cNvPr id="6" name="灯片编号占位符 5"/>
          <p:cNvSpPr>
            <a:spLocks noGrp="1"/>
          </p:cNvSpPr>
          <p:nvPr>
            <p:ph type="sldNum" sz="quarter" idx="14"/>
          </p:nvPr>
        </p:nvSpPr>
        <p:spPr/>
        <p:txBody>
          <a:bodyPr/>
          <a:lstStyle/>
          <a:p>
            <a:fld id="{E6049C3D-CCF1-41B9-A681-D61E0CAE4A17}" type="slidenum">
              <a:rPr lang="en-US" altLang="zh-CN" smtClean="0"/>
              <a:t>74</a:t>
            </a:fld>
            <a:endParaRPr lang="en-US" dirty="0"/>
          </a:p>
        </p:txBody>
      </p:sp>
      <p:sp>
        <p:nvSpPr>
          <p:cNvPr id="19" name="文本占位符 18"/>
          <p:cNvSpPr>
            <a:spLocks noGrp="1"/>
          </p:cNvSpPr>
          <p:nvPr>
            <p:ph type="body" sz="quarter" idx="15"/>
          </p:nvPr>
        </p:nvSpPr>
        <p:spPr/>
        <p:txBody>
          <a:bodyPr/>
          <a:lstStyle/>
          <a:p>
            <a:endParaRPr lang="zh-CN" altLang="en-US"/>
          </a:p>
        </p:txBody>
      </p:sp>
      <p:sp>
        <p:nvSpPr>
          <p:cNvPr id="7" name="等腰三角形 6">
            <a:extLst>
              <a:ext uri="{FF2B5EF4-FFF2-40B4-BE49-F238E27FC236}">
                <a16:creationId xmlns:a16="http://schemas.microsoft.com/office/drawing/2014/main" id="{F6DD1F40-DB9B-4B5D-B171-587B455FF6B2}"/>
              </a:ext>
            </a:extLst>
          </p:cNvPr>
          <p:cNvSpPr/>
          <p:nvPr/>
        </p:nvSpPr>
        <p:spPr>
          <a:xfrm>
            <a:off x="4560444" y="2186548"/>
            <a:ext cx="2812653" cy="2424701"/>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8" name="文本框 7">
            <a:extLst>
              <a:ext uri="{FF2B5EF4-FFF2-40B4-BE49-F238E27FC236}">
                <a16:creationId xmlns:a16="http://schemas.microsoft.com/office/drawing/2014/main" id="{D6D563FF-AFCA-43B7-B4D9-A152520EEC22}"/>
              </a:ext>
            </a:extLst>
          </p:cNvPr>
          <p:cNvSpPr txBox="1"/>
          <p:nvPr/>
        </p:nvSpPr>
        <p:spPr>
          <a:xfrm>
            <a:off x="5361476" y="1823954"/>
            <a:ext cx="1210588" cy="400110"/>
          </a:xfrm>
          <a:prstGeom prst="rect">
            <a:avLst/>
          </a:prstGeom>
          <a:noFill/>
        </p:spPr>
        <p:txBody>
          <a:bodyPr wrap="none" rtlCol="0">
            <a:spAutoFit/>
          </a:bodyPr>
          <a:lstStyle/>
          <a:p>
            <a:pPr>
              <a:buClr>
                <a:srgbClr val="2D97C8"/>
              </a:buClr>
            </a:pPr>
            <a:r>
              <a:rPr lang="zh-CN" altLang="en-US" sz="2000" b="1" dirty="0">
                <a:solidFill>
                  <a:srgbClr val="2D97C8"/>
                </a:solidFill>
                <a:latin typeface="+mn-ea"/>
                <a:cs typeface="Heiti SC Light" charset="-122"/>
              </a:rPr>
              <a:t>企业合作</a:t>
            </a:r>
            <a:endParaRPr lang="ca-ES" sz="2000" b="1" dirty="0">
              <a:solidFill>
                <a:srgbClr val="2D97C8"/>
              </a:solidFill>
              <a:latin typeface="+mn-ea"/>
              <a:cs typeface="Heiti SC Light" charset="-122"/>
            </a:endParaRPr>
          </a:p>
        </p:txBody>
      </p:sp>
      <p:sp>
        <p:nvSpPr>
          <p:cNvPr id="9" name="文本框 8">
            <a:extLst>
              <a:ext uri="{FF2B5EF4-FFF2-40B4-BE49-F238E27FC236}">
                <a16:creationId xmlns:a16="http://schemas.microsoft.com/office/drawing/2014/main" id="{C6EC6DC3-6480-4126-A0B8-7FF1F4146256}"/>
              </a:ext>
            </a:extLst>
          </p:cNvPr>
          <p:cNvSpPr txBox="1"/>
          <p:nvPr/>
        </p:nvSpPr>
        <p:spPr>
          <a:xfrm>
            <a:off x="3120351" y="4452669"/>
            <a:ext cx="1321196" cy="400110"/>
          </a:xfrm>
          <a:prstGeom prst="rect">
            <a:avLst/>
          </a:prstGeom>
          <a:noFill/>
        </p:spPr>
        <p:txBody>
          <a:bodyPr wrap="none" rtlCol="0">
            <a:spAutoFit/>
          </a:bodyPr>
          <a:lstStyle/>
          <a:p>
            <a:pPr>
              <a:buClr>
                <a:srgbClr val="2D97C8"/>
              </a:buClr>
            </a:pPr>
            <a:r>
              <a:rPr lang="en-US" altLang="zh-CN" sz="2000" b="1" dirty="0">
                <a:solidFill>
                  <a:srgbClr val="2D97C8"/>
                </a:solidFill>
                <a:latin typeface="+mn-ea"/>
                <a:cs typeface="Heiti SC Light" charset="-122"/>
              </a:rPr>
              <a:t>NGO</a:t>
            </a:r>
            <a:r>
              <a:rPr lang="zh-CN" altLang="en-US" sz="2000" b="1" dirty="0">
                <a:solidFill>
                  <a:srgbClr val="2D97C8"/>
                </a:solidFill>
                <a:latin typeface="+mn-ea"/>
                <a:cs typeface="Heiti SC Light" charset="-122"/>
              </a:rPr>
              <a:t>合作</a:t>
            </a:r>
            <a:endParaRPr lang="ca-ES" sz="2000" b="1" dirty="0">
              <a:solidFill>
                <a:srgbClr val="2D97C8"/>
              </a:solidFill>
              <a:latin typeface="+mn-ea"/>
              <a:cs typeface="Heiti SC Light" charset="-122"/>
            </a:endParaRPr>
          </a:p>
        </p:txBody>
      </p:sp>
      <p:sp>
        <p:nvSpPr>
          <p:cNvPr id="10" name="文本框 9">
            <a:extLst>
              <a:ext uri="{FF2B5EF4-FFF2-40B4-BE49-F238E27FC236}">
                <a16:creationId xmlns:a16="http://schemas.microsoft.com/office/drawing/2014/main" id="{C433BE72-5A88-4123-A7CA-3E58F25C71FE}"/>
              </a:ext>
            </a:extLst>
          </p:cNvPr>
          <p:cNvSpPr txBox="1"/>
          <p:nvPr/>
        </p:nvSpPr>
        <p:spPr>
          <a:xfrm>
            <a:off x="7373097" y="4452669"/>
            <a:ext cx="1210588" cy="400110"/>
          </a:xfrm>
          <a:prstGeom prst="rect">
            <a:avLst/>
          </a:prstGeom>
          <a:noFill/>
        </p:spPr>
        <p:txBody>
          <a:bodyPr wrap="none" rtlCol="0">
            <a:spAutoFit/>
          </a:bodyPr>
          <a:lstStyle/>
          <a:p>
            <a:pPr>
              <a:buClr>
                <a:srgbClr val="2D97C8"/>
              </a:buClr>
            </a:pPr>
            <a:r>
              <a:rPr lang="zh-CN" altLang="en-US" sz="2000" b="1" dirty="0">
                <a:solidFill>
                  <a:srgbClr val="2D97C8"/>
                </a:solidFill>
                <a:latin typeface="+mn-ea"/>
                <a:cs typeface="Heiti SC Light" charset="-122"/>
              </a:rPr>
              <a:t>媒体合作</a:t>
            </a:r>
            <a:endParaRPr lang="ca-ES" sz="2000" b="1" dirty="0">
              <a:solidFill>
                <a:srgbClr val="2D97C8"/>
              </a:solidFill>
              <a:latin typeface="+mn-ea"/>
              <a:cs typeface="Heiti SC Light" charset="-122"/>
            </a:endParaRPr>
          </a:p>
        </p:txBody>
      </p:sp>
      <p:sp>
        <p:nvSpPr>
          <p:cNvPr id="11" name="文本框 10">
            <a:extLst>
              <a:ext uri="{FF2B5EF4-FFF2-40B4-BE49-F238E27FC236}">
                <a16:creationId xmlns:a16="http://schemas.microsoft.com/office/drawing/2014/main" id="{16469F79-A357-4FE3-A8C2-1B410794DB90}"/>
              </a:ext>
            </a:extLst>
          </p:cNvPr>
          <p:cNvSpPr txBox="1"/>
          <p:nvPr/>
        </p:nvSpPr>
        <p:spPr>
          <a:xfrm>
            <a:off x="4289432" y="1453367"/>
            <a:ext cx="3416320" cy="307777"/>
          </a:xfrm>
          <a:prstGeom prst="rect">
            <a:avLst/>
          </a:prstGeom>
          <a:noFill/>
        </p:spPr>
        <p:txBody>
          <a:bodyPr wrap="square" rtlCol="0">
            <a:spAutoFit/>
          </a:bodyPr>
          <a:lstStyle/>
          <a:p>
            <a:pPr>
              <a:buClr>
                <a:srgbClr val="2D97C8"/>
              </a:buClr>
            </a:pPr>
            <a:r>
              <a:rPr lang="zh-CN" altLang="en-US" sz="1400" dirty="0">
                <a:latin typeface="+mn-ea"/>
                <a:cs typeface="Heiti SC Light" charset="-122"/>
              </a:rPr>
              <a:t>与不同类型的企业，有怎样的合作方式？</a:t>
            </a:r>
            <a:endParaRPr lang="ca-ES" sz="1400" dirty="0">
              <a:latin typeface="+mn-ea"/>
              <a:cs typeface="Heiti SC Light" charset="-122"/>
            </a:endParaRPr>
          </a:p>
        </p:txBody>
      </p:sp>
      <p:sp>
        <p:nvSpPr>
          <p:cNvPr id="12" name="文本框 11">
            <a:extLst>
              <a:ext uri="{FF2B5EF4-FFF2-40B4-BE49-F238E27FC236}">
                <a16:creationId xmlns:a16="http://schemas.microsoft.com/office/drawing/2014/main" id="{51BABE4A-34DA-496B-9B4C-AE8FAFCA16FC}"/>
              </a:ext>
            </a:extLst>
          </p:cNvPr>
          <p:cNvSpPr txBox="1"/>
          <p:nvPr/>
        </p:nvSpPr>
        <p:spPr>
          <a:xfrm>
            <a:off x="518847" y="4456691"/>
            <a:ext cx="2667855" cy="523220"/>
          </a:xfrm>
          <a:prstGeom prst="rect">
            <a:avLst/>
          </a:prstGeom>
          <a:noFill/>
        </p:spPr>
        <p:txBody>
          <a:bodyPr wrap="square" rtlCol="0">
            <a:spAutoFit/>
          </a:bodyPr>
          <a:lstStyle/>
          <a:p>
            <a:pPr algn="r">
              <a:buClr>
                <a:srgbClr val="2D97C8"/>
              </a:buClr>
            </a:pPr>
            <a:r>
              <a:rPr lang="zh-CN" altLang="en-US" sz="1400" dirty="0">
                <a:latin typeface="+mn-ea"/>
                <a:cs typeface="Heiti SC Light" charset="-122"/>
              </a:rPr>
              <a:t>与同类</a:t>
            </a:r>
            <a:r>
              <a:rPr lang="en-US" altLang="zh-CN" sz="1400" dirty="0">
                <a:latin typeface="+mn-ea"/>
                <a:cs typeface="Heiti SC Light" charset="-122"/>
              </a:rPr>
              <a:t>NGO</a:t>
            </a:r>
            <a:r>
              <a:rPr lang="zh-CN" altLang="en-US" sz="1400" dirty="0">
                <a:latin typeface="+mn-ea"/>
                <a:cs typeface="Heiti SC Light" charset="-122"/>
              </a:rPr>
              <a:t>如何合作，以充分利用彼此资源？</a:t>
            </a:r>
            <a:endParaRPr lang="ca-ES" sz="1400" dirty="0">
              <a:latin typeface="+mn-ea"/>
              <a:cs typeface="Heiti SC Light" charset="-122"/>
            </a:endParaRPr>
          </a:p>
        </p:txBody>
      </p:sp>
      <p:sp>
        <p:nvSpPr>
          <p:cNvPr id="13" name="文本框 12">
            <a:extLst>
              <a:ext uri="{FF2B5EF4-FFF2-40B4-BE49-F238E27FC236}">
                <a16:creationId xmlns:a16="http://schemas.microsoft.com/office/drawing/2014/main" id="{5626CB94-81C8-4565-9818-70A58AD4C4BA}"/>
              </a:ext>
            </a:extLst>
          </p:cNvPr>
          <p:cNvSpPr txBox="1"/>
          <p:nvPr/>
        </p:nvSpPr>
        <p:spPr>
          <a:xfrm>
            <a:off x="8546825" y="4452669"/>
            <a:ext cx="2471467"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与哪些外部线上、线下媒体合作？如何合作？</a:t>
            </a:r>
            <a:endParaRPr lang="ca-ES" sz="1400" dirty="0">
              <a:latin typeface="+mn-ea"/>
              <a:cs typeface="Heiti SC Light" charset="-122"/>
            </a:endParaRPr>
          </a:p>
        </p:txBody>
      </p:sp>
      <p:sp>
        <p:nvSpPr>
          <p:cNvPr id="14" name="文本框 13">
            <a:extLst>
              <a:ext uri="{FF2B5EF4-FFF2-40B4-BE49-F238E27FC236}">
                <a16:creationId xmlns:a16="http://schemas.microsoft.com/office/drawing/2014/main" id="{2458044A-B1D5-4C3D-A359-4293A3AD0A47}"/>
              </a:ext>
            </a:extLst>
          </p:cNvPr>
          <p:cNvSpPr txBox="1"/>
          <p:nvPr/>
        </p:nvSpPr>
        <p:spPr>
          <a:xfrm>
            <a:off x="5412772" y="3748027"/>
            <a:ext cx="1107996" cy="369332"/>
          </a:xfrm>
          <a:prstGeom prst="rect">
            <a:avLst/>
          </a:prstGeom>
          <a:noFill/>
        </p:spPr>
        <p:txBody>
          <a:bodyPr wrap="none" rtlCol="0">
            <a:spAutoFit/>
          </a:bodyPr>
          <a:lstStyle/>
          <a:p>
            <a:pPr>
              <a:buClr>
                <a:srgbClr val="2D97C8"/>
              </a:buClr>
            </a:pPr>
            <a:r>
              <a:rPr lang="zh-CN" altLang="en-US" b="1" dirty="0">
                <a:solidFill>
                  <a:schemeClr val="tx1">
                    <a:lumMod val="65000"/>
                    <a:lumOff val="35000"/>
                  </a:schemeClr>
                </a:solidFill>
                <a:latin typeface="+mn-ea"/>
                <a:cs typeface="Heiti SC Light" charset="-122"/>
              </a:rPr>
              <a:t>对外合作</a:t>
            </a:r>
            <a:endParaRPr lang="ca-ES" b="1" dirty="0">
              <a:solidFill>
                <a:schemeClr val="tx1">
                  <a:lumMod val="65000"/>
                  <a:lumOff val="35000"/>
                </a:schemeClr>
              </a:solidFill>
              <a:latin typeface="+mn-ea"/>
              <a:cs typeface="Heiti SC Light" charset="-122"/>
            </a:endParaRPr>
          </a:p>
        </p:txBody>
      </p:sp>
      <p:sp>
        <p:nvSpPr>
          <p:cNvPr id="15" name="Freeform 61">
            <a:extLst>
              <a:ext uri="{FF2B5EF4-FFF2-40B4-BE49-F238E27FC236}">
                <a16:creationId xmlns:a16="http://schemas.microsoft.com/office/drawing/2014/main" id="{3F746E3C-6C09-4F2B-9AE3-FCFA7B4575C4}"/>
              </a:ext>
            </a:extLst>
          </p:cNvPr>
          <p:cNvSpPr>
            <a:spLocks noEditPoints="1"/>
          </p:cNvSpPr>
          <p:nvPr/>
        </p:nvSpPr>
        <p:spPr bwMode="auto">
          <a:xfrm>
            <a:off x="5692347" y="3054081"/>
            <a:ext cx="548847" cy="400111"/>
          </a:xfrm>
          <a:custGeom>
            <a:avLst/>
            <a:gdLst>
              <a:gd name="T0" fmla="*/ 176 w 264"/>
              <a:gd name="T1" fmla="*/ 8 h 192"/>
              <a:gd name="T2" fmla="*/ 176 w 264"/>
              <a:gd name="T3" fmla="*/ 170 h 192"/>
              <a:gd name="T4" fmla="*/ 165 w 264"/>
              <a:gd name="T5" fmla="*/ 173 h 192"/>
              <a:gd name="T6" fmla="*/ 66 w 264"/>
              <a:gd name="T7" fmla="*/ 127 h 192"/>
              <a:gd name="T8" fmla="*/ 86 w 264"/>
              <a:gd name="T9" fmla="*/ 192 h 192"/>
              <a:gd name="T10" fmla="*/ 56 w 264"/>
              <a:gd name="T11" fmla="*/ 192 h 192"/>
              <a:gd name="T12" fmla="*/ 36 w 264"/>
              <a:gd name="T13" fmla="*/ 126 h 192"/>
              <a:gd name="T14" fmla="*/ 0 w 264"/>
              <a:gd name="T15" fmla="*/ 89 h 192"/>
              <a:gd name="T16" fmla="*/ 37 w 264"/>
              <a:gd name="T17" fmla="*/ 52 h 192"/>
              <a:gd name="T18" fmla="*/ 165 w 264"/>
              <a:gd name="T19" fmla="*/ 5 h 192"/>
              <a:gd name="T20" fmla="*/ 176 w 264"/>
              <a:gd name="T21" fmla="*/ 8 h 192"/>
              <a:gd name="T22" fmla="*/ 227 w 264"/>
              <a:gd name="T23" fmla="*/ 97 h 192"/>
              <a:gd name="T24" fmla="*/ 214 w 264"/>
              <a:gd name="T25" fmla="*/ 138 h 192"/>
              <a:gd name="T26" fmla="*/ 206 w 264"/>
              <a:gd name="T27" fmla="*/ 142 h 192"/>
              <a:gd name="T28" fmla="*/ 196 w 264"/>
              <a:gd name="T29" fmla="*/ 132 h 192"/>
              <a:gd name="T30" fmla="*/ 198 w 264"/>
              <a:gd name="T31" fmla="*/ 126 h 192"/>
              <a:gd name="T32" fmla="*/ 207 w 264"/>
              <a:gd name="T33" fmla="*/ 97 h 192"/>
              <a:gd name="T34" fmla="*/ 198 w 264"/>
              <a:gd name="T35" fmla="*/ 68 h 192"/>
              <a:gd name="T36" fmla="*/ 196 w 264"/>
              <a:gd name="T37" fmla="*/ 62 h 192"/>
              <a:gd name="T38" fmla="*/ 206 w 264"/>
              <a:gd name="T39" fmla="*/ 52 h 192"/>
              <a:gd name="T40" fmla="*/ 214 w 264"/>
              <a:gd name="T41" fmla="*/ 56 h 192"/>
              <a:gd name="T42" fmla="*/ 227 w 264"/>
              <a:gd name="T43" fmla="*/ 97 h 192"/>
              <a:gd name="T44" fmla="*/ 220 w 264"/>
              <a:gd name="T45" fmla="*/ 38 h 192"/>
              <a:gd name="T46" fmla="*/ 215 w 264"/>
              <a:gd name="T47" fmla="*/ 30 h 192"/>
              <a:gd name="T48" fmla="*/ 225 w 264"/>
              <a:gd name="T49" fmla="*/ 19 h 192"/>
              <a:gd name="T50" fmla="*/ 232 w 264"/>
              <a:gd name="T51" fmla="*/ 22 h 192"/>
              <a:gd name="T52" fmla="*/ 264 w 264"/>
              <a:gd name="T53" fmla="*/ 97 h 192"/>
              <a:gd name="T54" fmla="*/ 232 w 264"/>
              <a:gd name="T55" fmla="*/ 172 h 192"/>
              <a:gd name="T56" fmla="*/ 225 w 264"/>
              <a:gd name="T57" fmla="*/ 174 h 192"/>
              <a:gd name="T58" fmla="*/ 215 w 264"/>
              <a:gd name="T59" fmla="*/ 164 h 192"/>
              <a:gd name="T60" fmla="*/ 220 w 264"/>
              <a:gd name="T61" fmla="*/ 156 h 192"/>
              <a:gd name="T62" fmla="*/ 244 w 264"/>
              <a:gd name="T63" fmla="*/ 97 h 192"/>
              <a:gd name="T64" fmla="*/ 220 w 264"/>
              <a:gd name="T65" fmla="*/ 3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192">
                <a:moveTo>
                  <a:pt x="176" y="8"/>
                </a:moveTo>
                <a:cubicBezTo>
                  <a:pt x="176" y="170"/>
                  <a:pt x="176" y="170"/>
                  <a:pt x="176" y="170"/>
                </a:cubicBezTo>
                <a:cubicBezTo>
                  <a:pt x="176" y="176"/>
                  <a:pt x="168" y="178"/>
                  <a:pt x="165" y="173"/>
                </a:cubicBezTo>
                <a:cubicBezTo>
                  <a:pt x="147" y="145"/>
                  <a:pt x="129" y="130"/>
                  <a:pt x="66" y="127"/>
                </a:cubicBezTo>
                <a:cubicBezTo>
                  <a:pt x="86" y="192"/>
                  <a:pt x="86" y="192"/>
                  <a:pt x="86" y="192"/>
                </a:cubicBezTo>
                <a:cubicBezTo>
                  <a:pt x="56" y="192"/>
                  <a:pt x="56" y="192"/>
                  <a:pt x="56" y="192"/>
                </a:cubicBezTo>
                <a:cubicBezTo>
                  <a:pt x="36" y="126"/>
                  <a:pt x="36" y="126"/>
                  <a:pt x="36" y="126"/>
                </a:cubicBezTo>
                <a:cubicBezTo>
                  <a:pt x="16" y="125"/>
                  <a:pt x="0" y="109"/>
                  <a:pt x="0" y="89"/>
                </a:cubicBezTo>
                <a:cubicBezTo>
                  <a:pt x="0" y="69"/>
                  <a:pt x="17" y="52"/>
                  <a:pt x="37" y="52"/>
                </a:cubicBezTo>
                <a:cubicBezTo>
                  <a:pt x="124" y="52"/>
                  <a:pt x="144" y="37"/>
                  <a:pt x="165" y="5"/>
                </a:cubicBezTo>
                <a:cubicBezTo>
                  <a:pt x="168" y="0"/>
                  <a:pt x="176" y="2"/>
                  <a:pt x="176" y="8"/>
                </a:cubicBezTo>
                <a:close/>
                <a:moveTo>
                  <a:pt x="227" y="97"/>
                </a:moveTo>
                <a:cubicBezTo>
                  <a:pt x="227" y="112"/>
                  <a:pt x="222" y="127"/>
                  <a:pt x="214" y="138"/>
                </a:cubicBezTo>
                <a:cubicBezTo>
                  <a:pt x="214" y="138"/>
                  <a:pt x="211" y="142"/>
                  <a:pt x="206" y="142"/>
                </a:cubicBezTo>
                <a:cubicBezTo>
                  <a:pt x="200" y="142"/>
                  <a:pt x="196" y="137"/>
                  <a:pt x="196" y="132"/>
                </a:cubicBezTo>
                <a:cubicBezTo>
                  <a:pt x="196" y="128"/>
                  <a:pt x="198" y="126"/>
                  <a:pt x="198" y="126"/>
                </a:cubicBezTo>
                <a:cubicBezTo>
                  <a:pt x="201" y="120"/>
                  <a:pt x="207" y="112"/>
                  <a:pt x="207" y="97"/>
                </a:cubicBezTo>
                <a:cubicBezTo>
                  <a:pt x="207" y="82"/>
                  <a:pt x="201" y="74"/>
                  <a:pt x="198" y="68"/>
                </a:cubicBezTo>
                <a:cubicBezTo>
                  <a:pt x="198" y="68"/>
                  <a:pt x="196" y="66"/>
                  <a:pt x="196" y="62"/>
                </a:cubicBezTo>
                <a:cubicBezTo>
                  <a:pt x="196" y="57"/>
                  <a:pt x="200" y="52"/>
                  <a:pt x="206" y="52"/>
                </a:cubicBezTo>
                <a:cubicBezTo>
                  <a:pt x="211" y="52"/>
                  <a:pt x="214" y="56"/>
                  <a:pt x="214" y="56"/>
                </a:cubicBezTo>
                <a:cubicBezTo>
                  <a:pt x="222" y="67"/>
                  <a:pt x="227" y="81"/>
                  <a:pt x="227" y="97"/>
                </a:cubicBezTo>
                <a:close/>
                <a:moveTo>
                  <a:pt x="220" y="38"/>
                </a:moveTo>
                <a:cubicBezTo>
                  <a:pt x="220" y="38"/>
                  <a:pt x="215" y="35"/>
                  <a:pt x="215" y="30"/>
                </a:cubicBezTo>
                <a:cubicBezTo>
                  <a:pt x="215" y="24"/>
                  <a:pt x="220" y="19"/>
                  <a:pt x="225" y="19"/>
                </a:cubicBezTo>
                <a:cubicBezTo>
                  <a:pt x="229" y="19"/>
                  <a:pt x="232" y="22"/>
                  <a:pt x="232" y="22"/>
                </a:cubicBezTo>
                <a:cubicBezTo>
                  <a:pt x="244" y="31"/>
                  <a:pt x="264" y="55"/>
                  <a:pt x="264" y="97"/>
                </a:cubicBezTo>
                <a:cubicBezTo>
                  <a:pt x="264" y="139"/>
                  <a:pt x="244" y="163"/>
                  <a:pt x="232" y="172"/>
                </a:cubicBezTo>
                <a:cubicBezTo>
                  <a:pt x="232" y="172"/>
                  <a:pt x="229" y="174"/>
                  <a:pt x="225" y="174"/>
                </a:cubicBezTo>
                <a:cubicBezTo>
                  <a:pt x="220" y="174"/>
                  <a:pt x="215" y="170"/>
                  <a:pt x="215" y="164"/>
                </a:cubicBezTo>
                <a:cubicBezTo>
                  <a:pt x="215" y="159"/>
                  <a:pt x="220" y="156"/>
                  <a:pt x="220" y="156"/>
                </a:cubicBezTo>
                <a:cubicBezTo>
                  <a:pt x="234" y="145"/>
                  <a:pt x="244" y="124"/>
                  <a:pt x="244" y="97"/>
                </a:cubicBezTo>
                <a:cubicBezTo>
                  <a:pt x="244" y="70"/>
                  <a:pt x="234" y="49"/>
                  <a:pt x="220" y="38"/>
                </a:cubicBezTo>
                <a:close/>
              </a:path>
            </a:pathLst>
          </a:custGeom>
          <a:solidFill>
            <a:srgbClr val="2D97C8"/>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sp>
        <p:nvSpPr>
          <p:cNvPr id="16" name="矩形 15">
            <a:extLst>
              <a:ext uri="{FF2B5EF4-FFF2-40B4-BE49-F238E27FC236}">
                <a16:creationId xmlns:a16="http://schemas.microsoft.com/office/drawing/2014/main" id="{5E420467-7292-475B-8ABA-31356CD53BE2}"/>
              </a:ext>
            </a:extLst>
          </p:cNvPr>
          <p:cNvSpPr/>
          <p:nvPr/>
        </p:nvSpPr>
        <p:spPr>
          <a:xfrm>
            <a:off x="4366517" y="1058238"/>
            <a:ext cx="6599230" cy="4100919"/>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425528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6C01CFC-939F-4788-A531-A9D13830A9AC}"/>
              </a:ext>
            </a:extLst>
          </p:cNvPr>
          <p:cNvSpPr>
            <a:spLocks noGrp="1"/>
          </p:cNvSpPr>
          <p:nvPr>
            <p:ph type="sldNum" sz="quarter" idx="14"/>
          </p:nvPr>
        </p:nvSpPr>
        <p:spPr>
          <a:xfrm>
            <a:off x="356300" y="6347970"/>
            <a:ext cx="490268" cy="365125"/>
          </a:xfrm>
        </p:spPr>
        <p:txBody>
          <a:bodyPr/>
          <a:lstStyle/>
          <a:p>
            <a:fld id="{E6049C3D-CCF1-41B9-A681-D61E0CAE4A17}" type="slidenum">
              <a:rPr lang="en-US" altLang="zh-CN" smtClean="0"/>
              <a:pPr/>
              <a:t>75</a:t>
            </a:fld>
            <a:endParaRPr lang="en-US" dirty="0"/>
          </a:p>
        </p:txBody>
      </p:sp>
      <p:sp>
        <p:nvSpPr>
          <p:cNvPr id="4" name="文本占位符 3">
            <a:extLst>
              <a:ext uri="{FF2B5EF4-FFF2-40B4-BE49-F238E27FC236}">
                <a16:creationId xmlns:a16="http://schemas.microsoft.com/office/drawing/2014/main" id="{5A3DDD6A-6741-4D17-A7FD-484180413BB7}"/>
              </a:ext>
            </a:extLst>
          </p:cNvPr>
          <p:cNvSpPr>
            <a:spLocks noGrp="1"/>
          </p:cNvSpPr>
          <p:nvPr>
            <p:ph type="body" sz="quarter" idx="15"/>
          </p:nvPr>
        </p:nvSpPr>
        <p:spPr/>
        <p:txBody>
          <a:bodyPr/>
          <a:lstStyle/>
          <a:p>
            <a:endParaRPr lang="ca-ES" dirty="0"/>
          </a:p>
        </p:txBody>
      </p:sp>
      <p:sp>
        <p:nvSpPr>
          <p:cNvPr id="8" name="Title 2">
            <a:extLst>
              <a:ext uri="{FF2B5EF4-FFF2-40B4-BE49-F238E27FC236}">
                <a16:creationId xmlns:a16="http://schemas.microsoft.com/office/drawing/2014/main" id="{F17A5B1B-6AF8-F148-A78D-DF8F49A597CF}"/>
              </a:ext>
            </a:extLst>
          </p:cNvPr>
          <p:cNvSpPr txBox="1">
            <a:spLocks/>
          </p:cNvSpPr>
          <p:nvPr/>
        </p:nvSpPr>
        <p:spPr>
          <a:xfrm>
            <a:off x="4382843" y="1087460"/>
            <a:ext cx="3426317" cy="369332"/>
          </a:xfrm>
          <a:prstGeom prst="rect">
            <a:avLst/>
          </a:prstGeom>
          <a:solidFill>
            <a:schemeClr val="accent1"/>
          </a:solidFill>
        </p:spPr>
        <p:txBody>
          <a:bodyPr wrap="square" rtlCol="0" anchor="ctr">
            <a:spAutoFit/>
          </a:bodyPr>
          <a:lstStyle>
            <a:defPPr>
              <a:defRPr lang="en-US"/>
            </a:defPPr>
            <a:lvl1pPr algn="ctr">
              <a:buClr>
                <a:srgbClr val="2D97C8"/>
              </a:buClr>
              <a:defRPr b="1">
                <a:solidFill>
                  <a:schemeClr val="bg1"/>
                </a:solidFill>
                <a:latin typeface="+mn-ea"/>
                <a:cs typeface="Heiti SC Light" charset="-122"/>
              </a:defRPr>
            </a:lvl1pPr>
          </a:lstStyle>
          <a:p>
            <a:r>
              <a:rPr lang="zh-CN" altLang="en-US" dirty="0"/>
              <a:t>联合</a:t>
            </a:r>
            <a:r>
              <a:rPr lang="zh-CN" altLang="en-US"/>
              <a:t>举办活动</a:t>
            </a:r>
            <a:endParaRPr lang="en-US" altLang="zh-CN" dirty="0"/>
          </a:p>
        </p:txBody>
      </p:sp>
      <p:sp>
        <p:nvSpPr>
          <p:cNvPr id="12" name="Title 2">
            <a:extLst>
              <a:ext uri="{FF2B5EF4-FFF2-40B4-BE49-F238E27FC236}">
                <a16:creationId xmlns:a16="http://schemas.microsoft.com/office/drawing/2014/main" id="{3F3CF4CD-0F4E-1949-8D8D-AD51B0D74BA8}"/>
              </a:ext>
            </a:extLst>
          </p:cNvPr>
          <p:cNvSpPr txBox="1">
            <a:spLocks/>
          </p:cNvSpPr>
          <p:nvPr/>
        </p:nvSpPr>
        <p:spPr>
          <a:xfrm>
            <a:off x="8107321" y="1087460"/>
            <a:ext cx="3427200" cy="369332"/>
          </a:xfrm>
          <a:prstGeom prst="rect">
            <a:avLst/>
          </a:prstGeom>
          <a:solidFill>
            <a:schemeClr val="accent1"/>
          </a:solidFill>
        </p:spPr>
        <p:txBody>
          <a:bodyPr wrap="square" rtlCol="0" anchor="ctr">
            <a:spAutoFit/>
          </a:bodyPr>
          <a:lstStyle>
            <a:defPPr>
              <a:defRPr lang="en-US"/>
            </a:defPPr>
            <a:lvl1pPr algn="ctr">
              <a:buClr>
                <a:srgbClr val="2D97C8"/>
              </a:buClr>
              <a:defRPr b="1">
                <a:solidFill>
                  <a:schemeClr val="bg1"/>
                </a:solidFill>
                <a:latin typeface="+mn-ea"/>
                <a:cs typeface="Heiti SC Light" charset="-122"/>
              </a:defRPr>
            </a:lvl1pPr>
          </a:lstStyle>
          <a:p>
            <a:r>
              <a:rPr lang="zh-CN" altLang="en-US" dirty="0"/>
              <a:t>课程合作开发</a:t>
            </a:r>
            <a:endParaRPr lang="en-US" altLang="zh-CN" dirty="0"/>
          </a:p>
        </p:txBody>
      </p:sp>
      <p:cxnSp>
        <p:nvCxnSpPr>
          <p:cNvPr id="13" name="直线连接符 12">
            <a:extLst>
              <a:ext uri="{FF2B5EF4-FFF2-40B4-BE49-F238E27FC236}">
                <a16:creationId xmlns:a16="http://schemas.microsoft.com/office/drawing/2014/main" id="{8C3383C2-752E-9342-AFF3-36DA8CF0381B}"/>
              </a:ext>
            </a:extLst>
          </p:cNvPr>
          <p:cNvCxnSpPr>
            <a:cxnSpLocks/>
          </p:cNvCxnSpPr>
          <p:nvPr/>
        </p:nvCxnSpPr>
        <p:spPr>
          <a:xfrm>
            <a:off x="8100757" y="1549779"/>
            <a:ext cx="3430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0B9D75B7-A3F1-BF4A-8A49-7887F51F91D3}"/>
              </a:ext>
            </a:extLst>
          </p:cNvPr>
          <p:cNvSpPr txBox="1">
            <a:spLocks/>
          </p:cNvSpPr>
          <p:nvPr/>
        </p:nvSpPr>
        <p:spPr>
          <a:xfrm>
            <a:off x="4372399" y="1712012"/>
            <a:ext cx="3426318" cy="711900"/>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r>
              <a:rPr lang="zh-CN" altLang="en-US" sz="1400" dirty="0">
                <a:solidFill>
                  <a:schemeClr val="tx1">
                    <a:lumMod val="95000"/>
                    <a:lumOff val="5000"/>
                  </a:schemeClr>
                </a:solidFill>
                <a:latin typeface="+mn-ea"/>
                <a:ea typeface="+mn-ea"/>
              </a:rPr>
              <a:t>加入行业网络，共享资源</a:t>
            </a:r>
            <a:endParaRPr lang="en-US" altLang="zh-CN" sz="1400" dirty="0">
              <a:solidFill>
                <a:schemeClr val="tx1">
                  <a:lumMod val="95000"/>
                  <a:lumOff val="5000"/>
                </a:schemeClr>
              </a:solidFill>
              <a:latin typeface="+mn-ea"/>
              <a:ea typeface="+mn-ea"/>
            </a:endParaRPr>
          </a:p>
          <a:p>
            <a:r>
              <a:rPr lang="zh-CN" altLang="en-US" sz="1400" b="0" dirty="0">
                <a:solidFill>
                  <a:schemeClr val="tx1">
                    <a:lumMod val="95000"/>
                    <a:lumOff val="5000"/>
                  </a:schemeClr>
                </a:solidFill>
                <a:latin typeface="+mn-ea"/>
                <a:ea typeface="+mn-ea"/>
              </a:rPr>
              <a:t>依靠“千岛湖自然教育基地”加入全国自然教育网络，资源共享，共同举办</a:t>
            </a:r>
            <a:endParaRPr lang="en-US" altLang="zh-CN" sz="1400" b="0" dirty="0">
              <a:solidFill>
                <a:schemeClr val="tx1">
                  <a:lumMod val="95000"/>
                  <a:lumOff val="5000"/>
                </a:schemeClr>
              </a:solidFill>
              <a:latin typeface="+mn-ea"/>
              <a:ea typeface="+mn-ea"/>
            </a:endParaRPr>
          </a:p>
        </p:txBody>
      </p:sp>
      <p:cxnSp>
        <p:nvCxnSpPr>
          <p:cNvPr id="15" name="直线连接符 14">
            <a:extLst>
              <a:ext uri="{FF2B5EF4-FFF2-40B4-BE49-F238E27FC236}">
                <a16:creationId xmlns:a16="http://schemas.microsoft.com/office/drawing/2014/main" id="{E98A17F8-EAAB-D941-B6A7-BB33DC4EDF3B}"/>
              </a:ext>
            </a:extLst>
          </p:cNvPr>
          <p:cNvCxnSpPr>
            <a:cxnSpLocks/>
          </p:cNvCxnSpPr>
          <p:nvPr/>
        </p:nvCxnSpPr>
        <p:spPr>
          <a:xfrm>
            <a:off x="4382842" y="1549779"/>
            <a:ext cx="342631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Title 2">
            <a:extLst>
              <a:ext uri="{FF2B5EF4-FFF2-40B4-BE49-F238E27FC236}">
                <a16:creationId xmlns:a16="http://schemas.microsoft.com/office/drawing/2014/main" id="{276EC335-F884-714C-B4B4-C29D10868A43}"/>
              </a:ext>
            </a:extLst>
          </p:cNvPr>
          <p:cNvSpPr txBox="1">
            <a:spLocks/>
          </p:cNvSpPr>
          <p:nvPr/>
        </p:nvSpPr>
        <p:spPr>
          <a:xfrm>
            <a:off x="657481" y="1087460"/>
            <a:ext cx="3427200" cy="369332"/>
          </a:xfrm>
          <a:prstGeom prst="rect">
            <a:avLst/>
          </a:prstGeom>
          <a:solidFill>
            <a:schemeClr val="accent1"/>
          </a:solidFill>
        </p:spPr>
        <p:txBody>
          <a:bodyPr wrap="square" rtlCol="0" anchor="ctr">
            <a:spAutoFit/>
          </a:bodyPr>
          <a:lstStyle>
            <a:defPPr>
              <a:defRPr lang="en-US"/>
            </a:defPPr>
            <a:lvl1pPr algn="ctr">
              <a:buClr>
                <a:srgbClr val="2D97C8"/>
              </a:buClr>
              <a:defRPr b="1">
                <a:solidFill>
                  <a:schemeClr val="bg1"/>
                </a:solidFill>
                <a:latin typeface="+mn-ea"/>
                <a:cs typeface="Heiti SC Light" charset="-122"/>
              </a:defRPr>
            </a:lvl1pPr>
          </a:lstStyle>
          <a:p>
            <a:r>
              <a:rPr lang="zh-CN" altLang="en-US" dirty="0"/>
              <a:t>线上联动</a:t>
            </a:r>
            <a:endParaRPr lang="en-US" altLang="zh-CN" dirty="0"/>
          </a:p>
        </p:txBody>
      </p:sp>
      <p:cxnSp>
        <p:nvCxnSpPr>
          <p:cNvPr id="22" name="直线连接符 21">
            <a:extLst>
              <a:ext uri="{FF2B5EF4-FFF2-40B4-BE49-F238E27FC236}">
                <a16:creationId xmlns:a16="http://schemas.microsoft.com/office/drawing/2014/main" id="{9EC4B4AF-9B39-1C41-A51D-2AACE3594561}"/>
              </a:ext>
            </a:extLst>
          </p:cNvPr>
          <p:cNvCxnSpPr>
            <a:cxnSpLocks/>
          </p:cNvCxnSpPr>
          <p:nvPr/>
        </p:nvCxnSpPr>
        <p:spPr>
          <a:xfrm>
            <a:off x="657480" y="1549779"/>
            <a:ext cx="34272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itle 2">
            <a:extLst>
              <a:ext uri="{FF2B5EF4-FFF2-40B4-BE49-F238E27FC236}">
                <a16:creationId xmlns:a16="http://schemas.microsoft.com/office/drawing/2014/main" id="{3FAA6CEA-2F01-7B4F-B5AC-1BEA5BE1F739}"/>
              </a:ext>
            </a:extLst>
          </p:cNvPr>
          <p:cNvSpPr txBox="1">
            <a:spLocks/>
          </p:cNvSpPr>
          <p:nvPr/>
        </p:nvSpPr>
        <p:spPr>
          <a:xfrm>
            <a:off x="606756" y="1732290"/>
            <a:ext cx="3425993" cy="555884"/>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r>
              <a:rPr lang="zh-CN" altLang="en-US" sz="1400" dirty="0">
                <a:solidFill>
                  <a:schemeClr val="tx1">
                    <a:lumMod val="95000"/>
                    <a:lumOff val="5000"/>
                  </a:schemeClr>
                </a:solidFill>
                <a:latin typeface="+mn-ea"/>
                <a:ea typeface="+mn-ea"/>
              </a:rPr>
              <a:t>微博话题</a:t>
            </a:r>
            <a:endParaRPr lang="en-US" altLang="zh-CN" sz="1400" dirty="0">
              <a:solidFill>
                <a:schemeClr val="tx1">
                  <a:lumMod val="95000"/>
                  <a:lumOff val="5000"/>
                </a:schemeClr>
              </a:solidFill>
              <a:latin typeface="+mn-ea"/>
              <a:ea typeface="+mn-ea"/>
            </a:endParaRPr>
          </a:p>
          <a:p>
            <a:r>
              <a:rPr lang="zh-CN" altLang="en-US" sz="1400" b="0" dirty="0">
                <a:solidFill>
                  <a:schemeClr val="tx1">
                    <a:lumMod val="95000"/>
                    <a:lumOff val="5000"/>
                  </a:schemeClr>
                </a:solidFill>
                <a:latin typeface="+mn-ea"/>
                <a:ea typeface="+mn-ea"/>
              </a:rPr>
              <a:t>联合业内其他机构在微博进行话题联动或重要活动相互接力</a:t>
            </a:r>
            <a:endParaRPr lang="en-US" altLang="zh-CN" sz="1400" b="0" dirty="0">
              <a:solidFill>
                <a:schemeClr val="tx1">
                  <a:lumMod val="95000"/>
                  <a:lumOff val="5000"/>
                </a:schemeClr>
              </a:solidFill>
              <a:latin typeface="+mn-ea"/>
              <a:ea typeface="+mn-ea"/>
            </a:endParaRPr>
          </a:p>
        </p:txBody>
      </p:sp>
      <p:sp>
        <p:nvSpPr>
          <p:cNvPr id="27" name="Title 2">
            <a:extLst>
              <a:ext uri="{FF2B5EF4-FFF2-40B4-BE49-F238E27FC236}">
                <a16:creationId xmlns:a16="http://schemas.microsoft.com/office/drawing/2014/main" id="{59ABB06E-1696-3144-9CDE-679D6C890F2E}"/>
              </a:ext>
            </a:extLst>
          </p:cNvPr>
          <p:cNvSpPr txBox="1">
            <a:spLocks/>
          </p:cNvSpPr>
          <p:nvPr/>
        </p:nvSpPr>
        <p:spPr>
          <a:xfrm>
            <a:off x="4382842" y="2546506"/>
            <a:ext cx="3404578" cy="711895"/>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r>
              <a:rPr lang="zh-CN" altLang="en-US" sz="1400" dirty="0">
                <a:solidFill>
                  <a:schemeClr val="tx1">
                    <a:lumMod val="95000"/>
                    <a:lumOff val="5000"/>
                  </a:schemeClr>
                </a:solidFill>
                <a:latin typeface="+mn-ea"/>
                <a:ea typeface="+mn-ea"/>
              </a:rPr>
              <a:t>科普讲座</a:t>
            </a:r>
            <a:r>
              <a:rPr lang="en-US" altLang="zh-CN" sz="1400" dirty="0">
                <a:solidFill>
                  <a:schemeClr val="tx1">
                    <a:lumMod val="95000"/>
                    <a:lumOff val="5000"/>
                  </a:schemeClr>
                </a:solidFill>
                <a:latin typeface="+mn-ea"/>
                <a:ea typeface="+mn-ea"/>
              </a:rPr>
              <a:t>/</a:t>
            </a:r>
            <a:r>
              <a:rPr lang="zh-CN" altLang="en-US" sz="1400" dirty="0">
                <a:solidFill>
                  <a:schemeClr val="tx1">
                    <a:lumMod val="95000"/>
                    <a:lumOff val="5000"/>
                  </a:schemeClr>
                </a:solidFill>
                <a:latin typeface="+mn-ea"/>
                <a:ea typeface="+mn-ea"/>
              </a:rPr>
              <a:t>培训</a:t>
            </a:r>
            <a:endParaRPr lang="en-US" altLang="zh-CN" sz="1400" dirty="0">
              <a:solidFill>
                <a:schemeClr val="tx1">
                  <a:lumMod val="95000"/>
                  <a:lumOff val="5000"/>
                </a:schemeClr>
              </a:solidFill>
              <a:latin typeface="+mn-ea"/>
              <a:ea typeface="+mn-ea"/>
            </a:endParaRPr>
          </a:p>
          <a:p>
            <a:r>
              <a:rPr lang="zh-CN" altLang="en-US" sz="1400" b="0" dirty="0">
                <a:solidFill>
                  <a:schemeClr val="tx1">
                    <a:lumMod val="95000"/>
                    <a:lumOff val="5000"/>
                  </a:schemeClr>
                </a:solidFill>
                <a:latin typeface="+mn-ea"/>
                <a:ea typeface="+mn-ea"/>
              </a:rPr>
              <a:t>与其他</a:t>
            </a:r>
            <a:r>
              <a:rPr lang="en-US" altLang="zh-CN" sz="1400" b="0" dirty="0">
                <a:solidFill>
                  <a:schemeClr val="tx1">
                    <a:lumMod val="95000"/>
                    <a:lumOff val="5000"/>
                  </a:schemeClr>
                </a:solidFill>
                <a:latin typeface="+mn-ea"/>
                <a:ea typeface="+mn-ea"/>
              </a:rPr>
              <a:t>NGO</a:t>
            </a:r>
            <a:r>
              <a:rPr lang="zh-CN" altLang="en-US" sz="1400" b="0" dirty="0">
                <a:solidFill>
                  <a:schemeClr val="tx1">
                    <a:lumMod val="95000"/>
                    <a:lumOff val="5000"/>
                  </a:schemeClr>
                </a:solidFill>
                <a:latin typeface="+mn-ea"/>
                <a:ea typeface="+mn-ea"/>
              </a:rPr>
              <a:t>合作举行线上线下讲座（如</a:t>
            </a:r>
            <a:r>
              <a:rPr lang="en-US" altLang="zh-CN" sz="1400" b="0" dirty="0">
                <a:solidFill>
                  <a:schemeClr val="tx1">
                    <a:lumMod val="95000"/>
                    <a:lumOff val="5000"/>
                  </a:schemeClr>
                </a:solidFill>
                <a:latin typeface="+mn-ea"/>
                <a:ea typeface="+mn-ea"/>
              </a:rPr>
              <a:t>TEDx</a:t>
            </a:r>
            <a:r>
              <a:rPr lang="zh-CN" altLang="en-US" sz="1400" b="0" dirty="0">
                <a:solidFill>
                  <a:schemeClr val="tx1">
                    <a:lumMod val="95000"/>
                    <a:lumOff val="5000"/>
                  </a:schemeClr>
                </a:solidFill>
                <a:latin typeface="+mn-ea"/>
                <a:ea typeface="+mn-ea"/>
              </a:rPr>
              <a:t>，</a:t>
            </a:r>
            <a:r>
              <a:rPr lang="en-US" altLang="zh-CN" sz="1400" b="0" dirty="0">
                <a:solidFill>
                  <a:schemeClr val="tx1">
                    <a:lumMod val="95000"/>
                    <a:lumOff val="5000"/>
                  </a:schemeClr>
                </a:solidFill>
                <a:latin typeface="+mn-ea"/>
                <a:ea typeface="+mn-ea"/>
              </a:rPr>
              <a:t>Bottle Dream</a:t>
            </a:r>
            <a:r>
              <a:rPr lang="zh-CN" altLang="en-US" sz="1400" b="0" dirty="0">
                <a:solidFill>
                  <a:schemeClr val="tx1">
                    <a:lumMod val="95000"/>
                    <a:lumOff val="5000"/>
                  </a:schemeClr>
                </a:solidFill>
                <a:latin typeface="+mn-ea"/>
                <a:ea typeface="+mn-ea"/>
              </a:rPr>
              <a:t>等），或以导师身份加入夏</a:t>
            </a:r>
            <a:r>
              <a:rPr lang="en-US" altLang="zh-CN" sz="1400" b="0" dirty="0">
                <a:solidFill>
                  <a:schemeClr val="tx1">
                    <a:lumMod val="95000"/>
                    <a:lumOff val="5000"/>
                  </a:schemeClr>
                </a:solidFill>
                <a:latin typeface="+mn-ea"/>
                <a:ea typeface="+mn-ea"/>
              </a:rPr>
              <a:t>/</a:t>
            </a:r>
            <a:r>
              <a:rPr lang="zh-CN" altLang="en-US" sz="1400" b="0" dirty="0">
                <a:solidFill>
                  <a:schemeClr val="tx1">
                    <a:lumMod val="95000"/>
                    <a:lumOff val="5000"/>
                  </a:schemeClr>
                </a:solidFill>
                <a:latin typeface="+mn-ea"/>
                <a:ea typeface="+mn-ea"/>
              </a:rPr>
              <a:t>冬令营等研学活动</a:t>
            </a:r>
            <a:endParaRPr lang="en-US" altLang="zh-CN" sz="1400" b="0" dirty="0">
              <a:solidFill>
                <a:schemeClr val="tx1">
                  <a:lumMod val="95000"/>
                  <a:lumOff val="5000"/>
                </a:schemeClr>
              </a:solidFill>
              <a:latin typeface="+mn-ea"/>
              <a:ea typeface="+mn-ea"/>
            </a:endParaRPr>
          </a:p>
        </p:txBody>
      </p:sp>
      <p:cxnSp>
        <p:nvCxnSpPr>
          <p:cNvPr id="36" name="直线连接符 35">
            <a:extLst>
              <a:ext uri="{FF2B5EF4-FFF2-40B4-BE49-F238E27FC236}">
                <a16:creationId xmlns:a16="http://schemas.microsoft.com/office/drawing/2014/main" id="{075F37C2-BC50-634C-90FB-33664D66BE79}"/>
              </a:ext>
            </a:extLst>
          </p:cNvPr>
          <p:cNvCxnSpPr>
            <a:cxnSpLocks/>
          </p:cNvCxnSpPr>
          <p:nvPr/>
        </p:nvCxnSpPr>
        <p:spPr>
          <a:xfrm>
            <a:off x="4207800" y="1857326"/>
            <a:ext cx="0" cy="14010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8FF3F63A-B79D-2347-A396-3647FFCADF9E}"/>
              </a:ext>
            </a:extLst>
          </p:cNvPr>
          <p:cNvCxnSpPr>
            <a:cxnSpLocks/>
          </p:cNvCxnSpPr>
          <p:nvPr/>
        </p:nvCxnSpPr>
        <p:spPr>
          <a:xfrm>
            <a:off x="7951939" y="1782072"/>
            <a:ext cx="0" cy="1400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Title 2">
            <a:extLst>
              <a:ext uri="{FF2B5EF4-FFF2-40B4-BE49-F238E27FC236}">
                <a16:creationId xmlns:a16="http://schemas.microsoft.com/office/drawing/2014/main" id="{BE01DCEF-28E8-0F41-A036-CBCE35AEA588}"/>
              </a:ext>
            </a:extLst>
          </p:cNvPr>
          <p:cNvSpPr txBox="1">
            <a:spLocks/>
          </p:cNvSpPr>
          <p:nvPr/>
        </p:nvSpPr>
        <p:spPr>
          <a:xfrm>
            <a:off x="610509" y="2509660"/>
            <a:ext cx="3432689" cy="555884"/>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r>
              <a:rPr lang="zh-CN" altLang="en-US" sz="1400" dirty="0">
                <a:solidFill>
                  <a:schemeClr val="tx1">
                    <a:lumMod val="95000"/>
                    <a:lumOff val="5000"/>
                  </a:schemeClr>
                </a:solidFill>
                <a:latin typeface="+mn-ea"/>
                <a:ea typeface="+mn-ea"/>
              </a:rPr>
              <a:t>行业倡议</a:t>
            </a:r>
            <a:endParaRPr lang="en-US" altLang="zh-CN" sz="1400" dirty="0">
              <a:solidFill>
                <a:schemeClr val="tx1">
                  <a:lumMod val="95000"/>
                  <a:lumOff val="5000"/>
                </a:schemeClr>
              </a:solidFill>
              <a:latin typeface="+mn-ea"/>
              <a:ea typeface="+mn-ea"/>
            </a:endParaRPr>
          </a:p>
          <a:p>
            <a:r>
              <a:rPr lang="zh-CN" altLang="en-US" sz="1400" b="0" dirty="0">
                <a:solidFill>
                  <a:schemeClr val="tx1">
                    <a:lumMod val="95000"/>
                    <a:lumOff val="5000"/>
                  </a:schemeClr>
                </a:solidFill>
                <a:latin typeface="+mn-ea"/>
                <a:ea typeface="+mn-ea"/>
              </a:rPr>
              <a:t>对行业话题、相关社会热点进行联合倡议</a:t>
            </a:r>
            <a:endParaRPr lang="en-US" altLang="zh-CN" sz="1400" b="0" dirty="0">
              <a:solidFill>
                <a:schemeClr val="tx1">
                  <a:lumMod val="95000"/>
                  <a:lumOff val="5000"/>
                </a:schemeClr>
              </a:solidFill>
              <a:latin typeface="+mn-ea"/>
              <a:ea typeface="+mn-ea"/>
            </a:endParaRPr>
          </a:p>
        </p:txBody>
      </p:sp>
      <p:sp>
        <p:nvSpPr>
          <p:cNvPr id="59" name="Title 2">
            <a:extLst>
              <a:ext uri="{FF2B5EF4-FFF2-40B4-BE49-F238E27FC236}">
                <a16:creationId xmlns:a16="http://schemas.microsoft.com/office/drawing/2014/main" id="{178C5BCB-F6D8-804D-ACEE-9CA2D524A12E}"/>
              </a:ext>
            </a:extLst>
          </p:cNvPr>
          <p:cNvSpPr txBox="1">
            <a:spLocks/>
          </p:cNvSpPr>
          <p:nvPr/>
        </p:nvSpPr>
        <p:spPr>
          <a:xfrm>
            <a:off x="8077199" y="1697201"/>
            <a:ext cx="3457321" cy="711889"/>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r>
              <a:rPr lang="zh-CN" altLang="en-US" sz="1400" dirty="0">
                <a:solidFill>
                  <a:schemeClr val="tx1">
                    <a:lumMod val="95000"/>
                    <a:lumOff val="5000"/>
                  </a:schemeClr>
                </a:solidFill>
                <a:latin typeface="+mn-ea"/>
                <a:ea typeface="+mn-ea"/>
              </a:rPr>
              <a:t>日常课程开发</a:t>
            </a:r>
            <a:endParaRPr lang="en-US" altLang="zh-CN" sz="1400" dirty="0">
              <a:solidFill>
                <a:schemeClr val="tx1">
                  <a:lumMod val="95000"/>
                  <a:lumOff val="5000"/>
                </a:schemeClr>
              </a:solidFill>
              <a:latin typeface="+mn-ea"/>
              <a:ea typeface="+mn-ea"/>
            </a:endParaRPr>
          </a:p>
          <a:p>
            <a:r>
              <a:rPr lang="zh-CN" altLang="en-US" sz="1400" b="0" dirty="0">
                <a:solidFill>
                  <a:schemeClr val="tx1">
                    <a:lumMod val="95000"/>
                    <a:lumOff val="5000"/>
                  </a:schemeClr>
                </a:solidFill>
                <a:latin typeface="+mn-ea"/>
                <a:ea typeface="+mn-ea"/>
              </a:rPr>
              <a:t>借鉴业内优秀自然教育课程体系教材，或邀请</a:t>
            </a:r>
            <a:r>
              <a:rPr lang="en-US" altLang="zh-CN" sz="1400" b="0" dirty="0">
                <a:solidFill>
                  <a:schemeClr val="tx1">
                    <a:lumMod val="95000"/>
                    <a:lumOff val="5000"/>
                  </a:schemeClr>
                </a:solidFill>
                <a:latin typeface="+mn-ea"/>
                <a:ea typeface="+mn-ea"/>
              </a:rPr>
              <a:t>WWF</a:t>
            </a:r>
            <a:r>
              <a:rPr lang="zh-CN" altLang="en-US" sz="1400" b="0" dirty="0">
                <a:solidFill>
                  <a:schemeClr val="tx1">
                    <a:lumMod val="95000"/>
                    <a:lumOff val="5000"/>
                  </a:schemeClr>
                </a:solidFill>
                <a:latin typeface="+mn-ea"/>
                <a:ea typeface="+mn-ea"/>
              </a:rPr>
              <a:t>等机构对教材开发进行外部经验输入</a:t>
            </a:r>
            <a:endParaRPr lang="en-US" altLang="zh-CN" sz="1400" b="0" dirty="0">
              <a:solidFill>
                <a:schemeClr val="tx1">
                  <a:lumMod val="95000"/>
                  <a:lumOff val="5000"/>
                </a:schemeClr>
              </a:solidFill>
              <a:latin typeface="+mn-ea"/>
              <a:ea typeface="+mn-ea"/>
            </a:endParaRPr>
          </a:p>
        </p:txBody>
      </p:sp>
      <p:sp>
        <p:nvSpPr>
          <p:cNvPr id="6" name="标题 5">
            <a:extLst>
              <a:ext uri="{FF2B5EF4-FFF2-40B4-BE49-F238E27FC236}">
                <a16:creationId xmlns:a16="http://schemas.microsoft.com/office/drawing/2014/main" id="{4D95982A-F166-4ADE-8A12-0606DF88A7D6}"/>
              </a:ext>
            </a:extLst>
          </p:cNvPr>
          <p:cNvSpPr>
            <a:spLocks noGrp="1"/>
          </p:cNvSpPr>
          <p:nvPr>
            <p:ph type="title"/>
          </p:nvPr>
        </p:nvSpPr>
        <p:spPr/>
        <p:txBody>
          <a:bodyPr/>
          <a:lstStyle/>
          <a:p>
            <a:r>
              <a:rPr lang="en-US" altLang="zh-CN" dirty="0"/>
              <a:t>NGO</a:t>
            </a:r>
            <a:r>
              <a:rPr lang="zh-CN" altLang="en-US" dirty="0"/>
              <a:t>合作建议</a:t>
            </a:r>
            <a:endParaRPr lang="ca-ES" dirty="0"/>
          </a:p>
        </p:txBody>
      </p:sp>
      <p:pic>
        <p:nvPicPr>
          <p:cNvPr id="2" name="图片 1">
            <a:extLst>
              <a:ext uri="{FF2B5EF4-FFF2-40B4-BE49-F238E27FC236}">
                <a16:creationId xmlns:a16="http://schemas.microsoft.com/office/drawing/2014/main" id="{B6DFACC4-AFB6-4270-AC3A-B9ED614E99C2}"/>
              </a:ext>
            </a:extLst>
          </p:cNvPr>
          <p:cNvPicPr>
            <a:picLocks noChangeAspect="1"/>
          </p:cNvPicPr>
          <p:nvPr/>
        </p:nvPicPr>
        <p:blipFill>
          <a:blip r:embed="rId3"/>
          <a:stretch>
            <a:fillRect/>
          </a:stretch>
        </p:blipFill>
        <p:spPr>
          <a:xfrm>
            <a:off x="8874130" y="3801009"/>
            <a:ext cx="2164987" cy="1708539"/>
          </a:xfrm>
          <a:prstGeom prst="rect">
            <a:avLst/>
          </a:prstGeom>
          <a:effectLst>
            <a:outerShdw blurRad="50800" dist="38100" dir="2700000" algn="tl" rotWithShape="0">
              <a:prstClr val="black">
                <a:alpha val="40000"/>
              </a:prstClr>
            </a:outerShdw>
          </a:effectLst>
        </p:spPr>
      </p:pic>
      <p:sp>
        <p:nvSpPr>
          <p:cNvPr id="5" name="文本框 4">
            <a:extLst>
              <a:ext uri="{FF2B5EF4-FFF2-40B4-BE49-F238E27FC236}">
                <a16:creationId xmlns:a16="http://schemas.microsoft.com/office/drawing/2014/main" id="{C0912023-C60B-4F04-AC7C-EBCDAAA90159}"/>
              </a:ext>
            </a:extLst>
          </p:cNvPr>
          <p:cNvSpPr txBox="1"/>
          <p:nvPr/>
        </p:nvSpPr>
        <p:spPr>
          <a:xfrm>
            <a:off x="8787072" y="5584168"/>
            <a:ext cx="2339102" cy="461665"/>
          </a:xfrm>
          <a:prstGeom prst="rect">
            <a:avLst/>
          </a:prstGeom>
          <a:noFill/>
        </p:spPr>
        <p:txBody>
          <a:bodyPr wrap="square" rtlCol="0">
            <a:spAutoFit/>
          </a:bodyPr>
          <a:lstStyle/>
          <a:p>
            <a:pPr algn="ctr">
              <a:buClr>
                <a:srgbClr val="2D97C8"/>
              </a:buClr>
            </a:pPr>
            <a:r>
              <a:rPr lang="zh-CN" altLang="en-US" sz="1200" dirty="0">
                <a:latin typeface="+mn-ea"/>
                <a:cs typeface="Heiti SC Light" charset="-122"/>
              </a:rPr>
              <a:t>“蓝色先锋”海洋保护培训项目</a:t>
            </a:r>
            <a:endParaRPr lang="en-US" altLang="zh-CN" sz="1200" dirty="0">
              <a:latin typeface="+mn-ea"/>
              <a:cs typeface="Heiti SC Light" charset="-122"/>
            </a:endParaRPr>
          </a:p>
          <a:p>
            <a:pPr algn="ctr">
              <a:buClr>
                <a:srgbClr val="2D97C8"/>
              </a:buClr>
            </a:pPr>
            <a:r>
              <a:rPr lang="zh-CN" altLang="en-US" sz="1200" dirty="0">
                <a:latin typeface="+mn-ea"/>
                <a:cs typeface="Heiti SC Light" charset="-122"/>
              </a:rPr>
              <a:t>（桃花源联合</a:t>
            </a:r>
            <a:r>
              <a:rPr lang="en-US" altLang="zh-CN" sz="1200" dirty="0">
                <a:latin typeface="+mn-ea"/>
                <a:cs typeface="Heiti SC Light" charset="-122"/>
              </a:rPr>
              <a:t>4</a:t>
            </a:r>
            <a:r>
              <a:rPr lang="zh-CN" altLang="en-US" sz="1200" dirty="0">
                <a:latin typeface="+mn-ea"/>
                <a:cs typeface="Heiti SC Light" charset="-122"/>
              </a:rPr>
              <a:t>家机构举办）</a:t>
            </a:r>
            <a:endParaRPr lang="ca-ES" sz="1200" dirty="0">
              <a:latin typeface="+mn-ea"/>
              <a:cs typeface="Heiti SC Light" charset="-122"/>
            </a:endParaRPr>
          </a:p>
        </p:txBody>
      </p:sp>
      <p:sp>
        <p:nvSpPr>
          <p:cNvPr id="28" name="文本框 27">
            <a:extLst>
              <a:ext uri="{FF2B5EF4-FFF2-40B4-BE49-F238E27FC236}">
                <a16:creationId xmlns:a16="http://schemas.microsoft.com/office/drawing/2014/main" id="{05607EFD-08C9-4B30-8B24-3AA1E458ADD9}"/>
              </a:ext>
            </a:extLst>
          </p:cNvPr>
          <p:cNvSpPr txBox="1"/>
          <p:nvPr/>
        </p:nvSpPr>
        <p:spPr>
          <a:xfrm>
            <a:off x="4878455" y="5593221"/>
            <a:ext cx="2478564" cy="461665"/>
          </a:xfrm>
          <a:prstGeom prst="rect">
            <a:avLst/>
          </a:prstGeom>
          <a:noFill/>
        </p:spPr>
        <p:txBody>
          <a:bodyPr wrap="none" rtlCol="0">
            <a:spAutoFit/>
          </a:bodyPr>
          <a:lstStyle/>
          <a:p>
            <a:pPr algn="ctr">
              <a:buClr>
                <a:srgbClr val="2D97C8"/>
              </a:buClr>
            </a:pPr>
            <a:r>
              <a:rPr lang="en-US" altLang="zh-CN" sz="1200" dirty="0">
                <a:latin typeface="+mn-ea"/>
                <a:cs typeface="Heiti SC Light" charset="-122"/>
              </a:rPr>
              <a:t>2020</a:t>
            </a:r>
            <a:r>
              <a:rPr lang="zh-CN" altLang="en-US" sz="1200" dirty="0">
                <a:latin typeface="+mn-ea"/>
                <a:cs typeface="Heiti SC Light" charset="-122"/>
              </a:rPr>
              <a:t>示范公益保护地评选</a:t>
            </a:r>
            <a:endParaRPr lang="en-US" altLang="zh-CN" sz="1200" dirty="0">
              <a:latin typeface="+mn-ea"/>
              <a:cs typeface="Heiti SC Light" charset="-122"/>
            </a:endParaRPr>
          </a:p>
          <a:p>
            <a:pPr algn="ctr">
              <a:buClr>
                <a:srgbClr val="2D97C8"/>
              </a:buClr>
            </a:pPr>
            <a:r>
              <a:rPr lang="zh-CN" altLang="en-US" sz="1200" dirty="0">
                <a:latin typeface="+mn-ea"/>
                <a:cs typeface="Heiti SC Light" charset="-122"/>
              </a:rPr>
              <a:t>（公益保护地联盟</a:t>
            </a:r>
            <a:r>
              <a:rPr lang="en-US" altLang="zh-CN" sz="1200" dirty="0">
                <a:latin typeface="+mn-ea"/>
                <a:cs typeface="Heiti SC Light" charset="-122"/>
              </a:rPr>
              <a:t>20+</a:t>
            </a:r>
            <a:r>
              <a:rPr lang="zh-CN" altLang="en-US" sz="1200" dirty="0">
                <a:latin typeface="+mn-ea"/>
                <a:cs typeface="Heiti SC Light" charset="-122"/>
              </a:rPr>
              <a:t>机构举办）</a:t>
            </a:r>
            <a:endParaRPr lang="ca-ES" sz="1200" dirty="0">
              <a:latin typeface="+mn-ea"/>
              <a:cs typeface="Heiti SC Light" charset="-122"/>
            </a:endParaRPr>
          </a:p>
        </p:txBody>
      </p:sp>
      <p:pic>
        <p:nvPicPr>
          <p:cNvPr id="16" name="图片 15">
            <a:extLst>
              <a:ext uri="{FF2B5EF4-FFF2-40B4-BE49-F238E27FC236}">
                <a16:creationId xmlns:a16="http://schemas.microsoft.com/office/drawing/2014/main" id="{278197EC-E21D-43F8-AE96-0B9BD274027C}"/>
              </a:ext>
            </a:extLst>
          </p:cNvPr>
          <p:cNvPicPr>
            <a:picLocks noChangeAspect="1"/>
          </p:cNvPicPr>
          <p:nvPr/>
        </p:nvPicPr>
        <p:blipFill rotWithShape="1">
          <a:blip r:embed="rId4"/>
          <a:srcRect t="23984" b="26492"/>
          <a:stretch/>
        </p:blipFill>
        <p:spPr>
          <a:xfrm>
            <a:off x="4207800" y="3969118"/>
            <a:ext cx="1708070" cy="1500317"/>
          </a:xfrm>
          <a:prstGeom prst="rect">
            <a:avLst/>
          </a:prstGeom>
          <a:effectLst>
            <a:outerShdw blurRad="50800" dist="38100" dir="2700000" algn="tl" rotWithShape="0">
              <a:prstClr val="black">
                <a:alpha val="40000"/>
              </a:prstClr>
            </a:outerShdw>
          </a:effectLst>
        </p:spPr>
      </p:pic>
      <p:pic>
        <p:nvPicPr>
          <p:cNvPr id="29" name="图片 28">
            <a:extLst>
              <a:ext uri="{FF2B5EF4-FFF2-40B4-BE49-F238E27FC236}">
                <a16:creationId xmlns:a16="http://schemas.microsoft.com/office/drawing/2014/main" id="{382A48B0-892C-4C93-AE6D-7354528327C5}"/>
              </a:ext>
            </a:extLst>
          </p:cNvPr>
          <p:cNvPicPr>
            <a:picLocks noChangeAspect="1"/>
          </p:cNvPicPr>
          <p:nvPr/>
        </p:nvPicPr>
        <p:blipFill rotWithShape="1">
          <a:blip r:embed="rId4"/>
          <a:srcRect l="9366" t="74196" r="6901"/>
          <a:stretch/>
        </p:blipFill>
        <p:spPr>
          <a:xfrm>
            <a:off x="6010437" y="4218447"/>
            <a:ext cx="2276854" cy="1244515"/>
          </a:xfrm>
          <a:prstGeom prst="rect">
            <a:avLst/>
          </a:prstGeom>
          <a:effectLst>
            <a:outerShdw blurRad="50800" dist="38100" dir="2700000" algn="tl" rotWithShape="0">
              <a:prstClr val="black">
                <a:alpha val="40000"/>
              </a:prstClr>
            </a:outerShdw>
          </a:effectLst>
        </p:spPr>
      </p:pic>
      <p:sp>
        <p:nvSpPr>
          <p:cNvPr id="30" name="Title 2">
            <a:extLst>
              <a:ext uri="{FF2B5EF4-FFF2-40B4-BE49-F238E27FC236}">
                <a16:creationId xmlns:a16="http://schemas.microsoft.com/office/drawing/2014/main" id="{18036227-9B2B-4452-AC6E-9DC57791F1E0}"/>
              </a:ext>
            </a:extLst>
          </p:cNvPr>
          <p:cNvSpPr txBox="1">
            <a:spLocks/>
          </p:cNvSpPr>
          <p:nvPr/>
        </p:nvSpPr>
        <p:spPr>
          <a:xfrm>
            <a:off x="8066267" y="2658970"/>
            <a:ext cx="3468252" cy="711889"/>
          </a:xfrm>
          <a:prstGeom prst="rect">
            <a:avLst/>
          </a:prstGeom>
        </p:spPr>
        <p:txBody>
          <a:bodyPr>
            <a:noAutofit/>
          </a:bodyPr>
          <a:lstStyle>
            <a:lvl1pPr algn="l" defTabSz="914400" rtl="0" eaLnBrk="1" latinLnBrk="0" hangingPunct="1">
              <a:spcBef>
                <a:spcPct val="0"/>
              </a:spcBef>
              <a:buNone/>
              <a:defRPr sz="2200" b="1" kern="1200">
                <a:solidFill>
                  <a:schemeClr val="tx2"/>
                </a:solidFill>
                <a:latin typeface="黑体" pitchFamily="49" charset="-122"/>
                <a:ea typeface="黑体" pitchFamily="49" charset="-122"/>
                <a:cs typeface="+mj-cs"/>
              </a:defRPr>
            </a:lvl1pPr>
          </a:lstStyle>
          <a:p>
            <a:r>
              <a:rPr lang="zh-CN" altLang="en-US" sz="1400" dirty="0">
                <a:solidFill>
                  <a:schemeClr val="tx1">
                    <a:lumMod val="95000"/>
                    <a:lumOff val="5000"/>
                  </a:schemeClr>
                </a:solidFill>
                <a:latin typeface="+mn-ea"/>
                <a:ea typeface="+mn-ea"/>
              </a:rPr>
              <a:t>项目制活动开发</a:t>
            </a:r>
            <a:endParaRPr lang="en-US" altLang="zh-CN" sz="1400" dirty="0">
              <a:solidFill>
                <a:schemeClr val="tx1">
                  <a:lumMod val="95000"/>
                  <a:lumOff val="5000"/>
                </a:schemeClr>
              </a:solidFill>
              <a:latin typeface="+mn-ea"/>
              <a:ea typeface="+mn-ea"/>
            </a:endParaRPr>
          </a:p>
          <a:p>
            <a:r>
              <a:rPr lang="zh-CN" altLang="en-US" sz="1400" b="0" dirty="0">
                <a:solidFill>
                  <a:schemeClr val="tx1">
                    <a:lumMod val="95000"/>
                    <a:lumOff val="5000"/>
                  </a:schemeClr>
                </a:solidFill>
                <a:latin typeface="+mn-ea"/>
                <a:ea typeface="+mn-ea"/>
              </a:rPr>
              <a:t>与高校、其他自然保护相关</a:t>
            </a:r>
            <a:r>
              <a:rPr lang="en-US" altLang="zh-CN" sz="1400" b="0" dirty="0">
                <a:solidFill>
                  <a:schemeClr val="tx1">
                    <a:lumMod val="95000"/>
                    <a:lumOff val="5000"/>
                  </a:schemeClr>
                </a:solidFill>
                <a:latin typeface="+mn-ea"/>
                <a:ea typeface="+mn-ea"/>
              </a:rPr>
              <a:t>NGO</a:t>
            </a:r>
            <a:r>
              <a:rPr lang="zh-CN" altLang="en-US" sz="1400" b="0" dirty="0">
                <a:solidFill>
                  <a:schemeClr val="tx1">
                    <a:lumMod val="95000"/>
                    <a:lumOff val="5000"/>
                  </a:schemeClr>
                </a:solidFill>
                <a:latin typeface="+mn-ea"/>
                <a:ea typeface="+mn-ea"/>
              </a:rPr>
              <a:t>合作开发项目制培训活动</a:t>
            </a:r>
            <a:endParaRPr lang="en-US" altLang="zh-CN" sz="1400" b="0" dirty="0">
              <a:solidFill>
                <a:schemeClr val="tx1">
                  <a:lumMod val="95000"/>
                  <a:lumOff val="5000"/>
                </a:schemeClr>
              </a:solidFill>
              <a:latin typeface="+mn-ea"/>
              <a:ea typeface="+mn-ea"/>
            </a:endParaRPr>
          </a:p>
        </p:txBody>
      </p:sp>
      <p:pic>
        <p:nvPicPr>
          <p:cNvPr id="32" name="Picture 90" descr="A screenshot of a cell phone&#10;&#10;Description automatically generated">
            <a:extLst>
              <a:ext uri="{FF2B5EF4-FFF2-40B4-BE49-F238E27FC236}">
                <a16:creationId xmlns:a16="http://schemas.microsoft.com/office/drawing/2014/main" id="{1B07BD08-1E6D-417B-8B20-845727DDC179}"/>
              </a:ext>
            </a:extLst>
          </p:cNvPr>
          <p:cNvPicPr>
            <a:picLocks noChangeAspect="1"/>
          </p:cNvPicPr>
          <p:nvPr/>
        </p:nvPicPr>
        <p:blipFill rotWithShape="1">
          <a:blip r:embed="rId5"/>
          <a:srcRect t="27151" b="46710"/>
          <a:stretch/>
        </p:blipFill>
        <p:spPr>
          <a:xfrm>
            <a:off x="958649" y="3976329"/>
            <a:ext cx="2655538" cy="1504323"/>
          </a:xfrm>
          <a:prstGeom prst="rect">
            <a:avLst/>
          </a:prstGeom>
          <a:effectLst>
            <a:outerShdw blurRad="50800" dist="38100" dir="2700000" algn="tl" rotWithShape="0">
              <a:prstClr val="black">
                <a:alpha val="40000"/>
              </a:prstClr>
            </a:outerShdw>
          </a:effectLst>
        </p:spPr>
      </p:pic>
      <p:sp>
        <p:nvSpPr>
          <p:cNvPr id="33" name="文本框 32">
            <a:extLst>
              <a:ext uri="{FF2B5EF4-FFF2-40B4-BE49-F238E27FC236}">
                <a16:creationId xmlns:a16="http://schemas.microsoft.com/office/drawing/2014/main" id="{CF969D71-1CAF-4DAE-A803-31F9FB817FA8}"/>
              </a:ext>
            </a:extLst>
          </p:cNvPr>
          <p:cNvSpPr txBox="1"/>
          <p:nvPr/>
        </p:nvSpPr>
        <p:spPr>
          <a:xfrm>
            <a:off x="919926" y="5584169"/>
            <a:ext cx="2578690" cy="461665"/>
          </a:xfrm>
          <a:prstGeom prst="rect">
            <a:avLst/>
          </a:prstGeom>
          <a:noFill/>
        </p:spPr>
        <p:txBody>
          <a:bodyPr wrap="square" rtlCol="0">
            <a:spAutoFit/>
          </a:bodyPr>
          <a:lstStyle/>
          <a:p>
            <a:pPr algn="ctr">
              <a:buClr>
                <a:srgbClr val="2D97C8"/>
              </a:buClr>
            </a:pPr>
            <a:r>
              <a:rPr lang="zh-CN" altLang="en-US" sz="1200" dirty="0">
                <a:latin typeface="+mn-ea"/>
                <a:cs typeface="Heiti SC Light" charset="-122"/>
              </a:rPr>
              <a:t>自然之友等</a:t>
            </a:r>
            <a:r>
              <a:rPr lang="en-US" altLang="zh-CN" sz="1200" dirty="0">
                <a:latin typeface="+mn-ea"/>
                <a:cs typeface="Heiti SC Light" charset="-122"/>
              </a:rPr>
              <a:t>4</a:t>
            </a:r>
            <a:r>
              <a:rPr lang="zh-CN" altLang="en-US" sz="1200" dirty="0">
                <a:latin typeface="+mn-ea"/>
                <a:cs typeface="Heiti SC Light" charset="-122"/>
              </a:rPr>
              <a:t>家机构发起的书面倡议，要求撤销环境不友好报告书批复</a:t>
            </a:r>
            <a:endParaRPr lang="ca-ES" sz="1200" dirty="0">
              <a:latin typeface="+mn-ea"/>
              <a:cs typeface="Heiti SC Light" charset="-122"/>
            </a:endParaRPr>
          </a:p>
        </p:txBody>
      </p:sp>
      <p:sp>
        <p:nvSpPr>
          <p:cNvPr id="7" name="Rounded Rectangle 6">
            <a:extLst>
              <a:ext uri="{FF2B5EF4-FFF2-40B4-BE49-F238E27FC236}">
                <a16:creationId xmlns:a16="http://schemas.microsoft.com/office/drawing/2014/main" id="{A625F637-99CD-E44C-8ADB-DC5AAAF02C86}"/>
              </a:ext>
            </a:extLst>
          </p:cNvPr>
          <p:cNvSpPr/>
          <p:nvPr/>
        </p:nvSpPr>
        <p:spPr>
          <a:xfrm>
            <a:off x="601435" y="3612622"/>
            <a:ext cx="10930122" cy="2559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4" name="文本框 41">
            <a:extLst>
              <a:ext uri="{FF2B5EF4-FFF2-40B4-BE49-F238E27FC236}">
                <a16:creationId xmlns:a16="http://schemas.microsoft.com/office/drawing/2014/main" id="{47E6F04D-921B-6448-B9E0-CF64026A7173}"/>
              </a:ext>
            </a:extLst>
          </p:cNvPr>
          <p:cNvSpPr txBox="1">
            <a:spLocks/>
          </p:cNvSpPr>
          <p:nvPr/>
        </p:nvSpPr>
        <p:spPr>
          <a:xfrm>
            <a:off x="1104500" y="3450390"/>
            <a:ext cx="842325" cy="307777"/>
          </a:xfrm>
          <a:prstGeom prst="rect">
            <a:avLst/>
          </a:prstGeom>
          <a:solidFill>
            <a:schemeClr val="bg1"/>
          </a:solidFill>
        </p:spPr>
        <p:txBody>
          <a:bodyPr wrap="square" rtlCol="0" anchor="ctr">
            <a:spAutoFit/>
          </a:bodyPr>
          <a:lstStyle>
            <a:defPPr>
              <a:defRPr lang="en-US"/>
            </a:defPPr>
            <a:lvl1pPr>
              <a:buClr>
                <a:srgbClr val="2D97C8"/>
              </a:buClr>
              <a:defRPr sz="1600" b="1">
                <a:solidFill>
                  <a:schemeClr val="bg1"/>
                </a:solidFill>
                <a:latin typeface="+mn-ea"/>
                <a:cs typeface="Heiti SC Light" charset="-122"/>
              </a:defRPr>
            </a:lvl1pPr>
          </a:lstStyle>
          <a:p>
            <a:pPr algn="ctr"/>
            <a:r>
              <a:rPr lang="ja-JP" altLang="en-US" sz="1400">
                <a:solidFill>
                  <a:schemeClr val="accent1"/>
                </a:solidFill>
              </a:rPr>
              <a:t>案例</a:t>
            </a:r>
            <a:endParaRPr lang="en-US" altLang="zh-CN" sz="1400" dirty="0">
              <a:solidFill>
                <a:schemeClr val="accent1"/>
              </a:solidFill>
            </a:endParaRPr>
          </a:p>
        </p:txBody>
      </p:sp>
    </p:spTree>
    <p:extLst>
      <p:ext uri="{BB962C8B-B14F-4D97-AF65-F5344CB8AC3E}">
        <p14:creationId xmlns:p14="http://schemas.microsoft.com/office/powerpoint/2010/main" val="341763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36" name="think-cell 幻灯片" r:id="rId4" imgW="0" imgH="0" progId="TCLayout.ActiveDocument.1">
                  <p:embed/>
                </p:oleObj>
              </mc:Choice>
              <mc:Fallback>
                <p:oleObj name="think-cell 幻灯片" r:id="rId4" imgW="0" imgH="0" progId="TCLayout.ActiveDocument.1">
                  <p:embed/>
                  <p:pic>
                    <p:nvPicPr>
                      <p:cNvPr id="3" name="对象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1433" y="438604"/>
            <a:ext cx="10966679" cy="460800"/>
          </a:xfrm>
        </p:spPr>
        <p:txBody>
          <a:bodyPr/>
          <a:lstStyle/>
          <a:p>
            <a:r>
              <a:rPr lang="zh-CN" altLang="en-US" dirty="0"/>
              <a:t>对外合作建议包含三个方面</a:t>
            </a:r>
          </a:p>
        </p:txBody>
      </p:sp>
      <p:sp>
        <p:nvSpPr>
          <p:cNvPr id="6" name="灯片编号占位符 5"/>
          <p:cNvSpPr>
            <a:spLocks noGrp="1"/>
          </p:cNvSpPr>
          <p:nvPr>
            <p:ph type="sldNum" sz="quarter" idx="14"/>
          </p:nvPr>
        </p:nvSpPr>
        <p:spPr/>
        <p:txBody>
          <a:bodyPr/>
          <a:lstStyle/>
          <a:p>
            <a:fld id="{E6049C3D-CCF1-41B9-A681-D61E0CAE4A17}" type="slidenum">
              <a:rPr lang="en-US" altLang="zh-CN" smtClean="0"/>
              <a:t>76</a:t>
            </a:fld>
            <a:endParaRPr lang="en-US" dirty="0"/>
          </a:p>
        </p:txBody>
      </p:sp>
      <p:sp>
        <p:nvSpPr>
          <p:cNvPr id="19" name="文本占位符 18"/>
          <p:cNvSpPr>
            <a:spLocks noGrp="1"/>
          </p:cNvSpPr>
          <p:nvPr>
            <p:ph type="body" sz="quarter" idx="15"/>
          </p:nvPr>
        </p:nvSpPr>
        <p:spPr/>
        <p:txBody>
          <a:bodyPr/>
          <a:lstStyle/>
          <a:p>
            <a:endParaRPr lang="zh-CN" altLang="en-US"/>
          </a:p>
        </p:txBody>
      </p:sp>
      <p:sp>
        <p:nvSpPr>
          <p:cNvPr id="7" name="等腰三角形 6">
            <a:extLst>
              <a:ext uri="{FF2B5EF4-FFF2-40B4-BE49-F238E27FC236}">
                <a16:creationId xmlns:a16="http://schemas.microsoft.com/office/drawing/2014/main" id="{F6DD1F40-DB9B-4B5D-B171-587B455FF6B2}"/>
              </a:ext>
            </a:extLst>
          </p:cNvPr>
          <p:cNvSpPr/>
          <p:nvPr/>
        </p:nvSpPr>
        <p:spPr>
          <a:xfrm>
            <a:off x="4560444" y="2186548"/>
            <a:ext cx="2812653" cy="2424701"/>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8" name="文本框 7">
            <a:extLst>
              <a:ext uri="{FF2B5EF4-FFF2-40B4-BE49-F238E27FC236}">
                <a16:creationId xmlns:a16="http://schemas.microsoft.com/office/drawing/2014/main" id="{D6D563FF-AFCA-43B7-B4D9-A152520EEC22}"/>
              </a:ext>
            </a:extLst>
          </p:cNvPr>
          <p:cNvSpPr txBox="1"/>
          <p:nvPr/>
        </p:nvSpPr>
        <p:spPr>
          <a:xfrm>
            <a:off x="5361476" y="1823954"/>
            <a:ext cx="1210588" cy="400110"/>
          </a:xfrm>
          <a:prstGeom prst="rect">
            <a:avLst/>
          </a:prstGeom>
          <a:noFill/>
        </p:spPr>
        <p:txBody>
          <a:bodyPr wrap="none" rtlCol="0">
            <a:spAutoFit/>
          </a:bodyPr>
          <a:lstStyle/>
          <a:p>
            <a:pPr>
              <a:buClr>
                <a:srgbClr val="2D97C8"/>
              </a:buClr>
            </a:pPr>
            <a:r>
              <a:rPr lang="zh-CN" altLang="en-US" sz="2000" b="1" dirty="0">
                <a:solidFill>
                  <a:srgbClr val="2D97C8"/>
                </a:solidFill>
                <a:latin typeface="+mn-ea"/>
                <a:cs typeface="Heiti SC Light" charset="-122"/>
              </a:rPr>
              <a:t>企业合作</a:t>
            </a:r>
            <a:endParaRPr lang="ca-ES" sz="2000" b="1" dirty="0">
              <a:solidFill>
                <a:srgbClr val="2D97C8"/>
              </a:solidFill>
              <a:latin typeface="+mn-ea"/>
              <a:cs typeface="Heiti SC Light" charset="-122"/>
            </a:endParaRPr>
          </a:p>
        </p:txBody>
      </p:sp>
      <p:sp>
        <p:nvSpPr>
          <p:cNvPr id="9" name="文本框 8">
            <a:extLst>
              <a:ext uri="{FF2B5EF4-FFF2-40B4-BE49-F238E27FC236}">
                <a16:creationId xmlns:a16="http://schemas.microsoft.com/office/drawing/2014/main" id="{C6EC6DC3-6480-4126-A0B8-7FF1F4146256}"/>
              </a:ext>
            </a:extLst>
          </p:cNvPr>
          <p:cNvSpPr txBox="1"/>
          <p:nvPr/>
        </p:nvSpPr>
        <p:spPr>
          <a:xfrm>
            <a:off x="3120351" y="4452669"/>
            <a:ext cx="1321196" cy="400110"/>
          </a:xfrm>
          <a:prstGeom prst="rect">
            <a:avLst/>
          </a:prstGeom>
          <a:noFill/>
        </p:spPr>
        <p:txBody>
          <a:bodyPr wrap="none" rtlCol="0">
            <a:spAutoFit/>
          </a:bodyPr>
          <a:lstStyle/>
          <a:p>
            <a:pPr>
              <a:buClr>
                <a:srgbClr val="2D97C8"/>
              </a:buClr>
            </a:pPr>
            <a:r>
              <a:rPr lang="en-US" altLang="zh-CN" sz="2000" b="1" dirty="0">
                <a:solidFill>
                  <a:srgbClr val="2D97C8"/>
                </a:solidFill>
                <a:latin typeface="+mn-ea"/>
                <a:cs typeface="Heiti SC Light" charset="-122"/>
              </a:rPr>
              <a:t>NGO</a:t>
            </a:r>
            <a:r>
              <a:rPr lang="zh-CN" altLang="en-US" sz="2000" b="1" dirty="0">
                <a:solidFill>
                  <a:srgbClr val="2D97C8"/>
                </a:solidFill>
                <a:latin typeface="+mn-ea"/>
                <a:cs typeface="Heiti SC Light" charset="-122"/>
              </a:rPr>
              <a:t>合作</a:t>
            </a:r>
            <a:endParaRPr lang="ca-ES" sz="2000" b="1" dirty="0">
              <a:solidFill>
                <a:srgbClr val="2D97C8"/>
              </a:solidFill>
              <a:latin typeface="+mn-ea"/>
              <a:cs typeface="Heiti SC Light" charset="-122"/>
            </a:endParaRPr>
          </a:p>
        </p:txBody>
      </p:sp>
      <p:sp>
        <p:nvSpPr>
          <p:cNvPr id="10" name="文本框 9">
            <a:extLst>
              <a:ext uri="{FF2B5EF4-FFF2-40B4-BE49-F238E27FC236}">
                <a16:creationId xmlns:a16="http://schemas.microsoft.com/office/drawing/2014/main" id="{C433BE72-5A88-4123-A7CA-3E58F25C71FE}"/>
              </a:ext>
            </a:extLst>
          </p:cNvPr>
          <p:cNvSpPr txBox="1"/>
          <p:nvPr/>
        </p:nvSpPr>
        <p:spPr>
          <a:xfrm>
            <a:off x="7491994" y="4452669"/>
            <a:ext cx="1210588" cy="400110"/>
          </a:xfrm>
          <a:prstGeom prst="rect">
            <a:avLst/>
          </a:prstGeom>
          <a:noFill/>
        </p:spPr>
        <p:txBody>
          <a:bodyPr wrap="none" rtlCol="0">
            <a:spAutoFit/>
          </a:bodyPr>
          <a:lstStyle/>
          <a:p>
            <a:pPr>
              <a:buClr>
                <a:srgbClr val="2D97C8"/>
              </a:buClr>
            </a:pPr>
            <a:r>
              <a:rPr lang="zh-CN" altLang="en-US" sz="2000" b="1" dirty="0">
                <a:solidFill>
                  <a:srgbClr val="2D97C8"/>
                </a:solidFill>
                <a:latin typeface="+mn-ea"/>
                <a:cs typeface="Heiti SC Light" charset="-122"/>
              </a:rPr>
              <a:t>媒体合作</a:t>
            </a:r>
            <a:endParaRPr lang="ca-ES" sz="2000" b="1" dirty="0">
              <a:solidFill>
                <a:srgbClr val="2D97C8"/>
              </a:solidFill>
              <a:latin typeface="+mn-ea"/>
              <a:cs typeface="Heiti SC Light" charset="-122"/>
            </a:endParaRPr>
          </a:p>
        </p:txBody>
      </p:sp>
      <p:sp>
        <p:nvSpPr>
          <p:cNvPr id="11" name="文本框 10">
            <a:extLst>
              <a:ext uri="{FF2B5EF4-FFF2-40B4-BE49-F238E27FC236}">
                <a16:creationId xmlns:a16="http://schemas.microsoft.com/office/drawing/2014/main" id="{16469F79-A357-4FE3-A8C2-1B410794DB90}"/>
              </a:ext>
            </a:extLst>
          </p:cNvPr>
          <p:cNvSpPr txBox="1"/>
          <p:nvPr/>
        </p:nvSpPr>
        <p:spPr>
          <a:xfrm>
            <a:off x="4289432" y="1453367"/>
            <a:ext cx="3416320" cy="307777"/>
          </a:xfrm>
          <a:prstGeom prst="rect">
            <a:avLst/>
          </a:prstGeom>
          <a:noFill/>
        </p:spPr>
        <p:txBody>
          <a:bodyPr wrap="square" rtlCol="0">
            <a:spAutoFit/>
          </a:bodyPr>
          <a:lstStyle/>
          <a:p>
            <a:pPr>
              <a:buClr>
                <a:srgbClr val="2D97C8"/>
              </a:buClr>
            </a:pPr>
            <a:r>
              <a:rPr lang="zh-CN" altLang="en-US" sz="1400" dirty="0">
                <a:latin typeface="+mn-ea"/>
                <a:cs typeface="Heiti SC Light" charset="-122"/>
              </a:rPr>
              <a:t>与不同类型的企业，有怎样的合作方式？</a:t>
            </a:r>
            <a:endParaRPr lang="ca-ES" sz="1400" dirty="0">
              <a:latin typeface="+mn-ea"/>
              <a:cs typeface="Heiti SC Light" charset="-122"/>
            </a:endParaRPr>
          </a:p>
        </p:txBody>
      </p:sp>
      <p:sp>
        <p:nvSpPr>
          <p:cNvPr id="12" name="文本框 11">
            <a:extLst>
              <a:ext uri="{FF2B5EF4-FFF2-40B4-BE49-F238E27FC236}">
                <a16:creationId xmlns:a16="http://schemas.microsoft.com/office/drawing/2014/main" id="{51BABE4A-34DA-496B-9B4C-AE8FAFCA16FC}"/>
              </a:ext>
            </a:extLst>
          </p:cNvPr>
          <p:cNvSpPr txBox="1"/>
          <p:nvPr/>
        </p:nvSpPr>
        <p:spPr>
          <a:xfrm>
            <a:off x="518847" y="4456691"/>
            <a:ext cx="2667855" cy="523220"/>
          </a:xfrm>
          <a:prstGeom prst="rect">
            <a:avLst/>
          </a:prstGeom>
          <a:noFill/>
        </p:spPr>
        <p:txBody>
          <a:bodyPr wrap="square" rtlCol="0">
            <a:spAutoFit/>
          </a:bodyPr>
          <a:lstStyle/>
          <a:p>
            <a:pPr algn="r">
              <a:buClr>
                <a:srgbClr val="2D97C8"/>
              </a:buClr>
            </a:pPr>
            <a:r>
              <a:rPr lang="zh-CN" altLang="en-US" sz="1400" dirty="0">
                <a:latin typeface="+mn-ea"/>
                <a:cs typeface="Heiti SC Light" charset="-122"/>
              </a:rPr>
              <a:t>与同类</a:t>
            </a:r>
            <a:r>
              <a:rPr lang="en-US" altLang="zh-CN" sz="1400" dirty="0">
                <a:latin typeface="+mn-ea"/>
                <a:cs typeface="Heiti SC Light" charset="-122"/>
              </a:rPr>
              <a:t>NGO</a:t>
            </a:r>
            <a:r>
              <a:rPr lang="zh-CN" altLang="en-US" sz="1400" dirty="0">
                <a:latin typeface="+mn-ea"/>
                <a:cs typeface="Heiti SC Light" charset="-122"/>
              </a:rPr>
              <a:t>如何合作，以充分利用彼此资源？</a:t>
            </a:r>
            <a:endParaRPr lang="ca-ES" sz="1400" dirty="0">
              <a:latin typeface="+mn-ea"/>
              <a:cs typeface="Heiti SC Light" charset="-122"/>
            </a:endParaRPr>
          </a:p>
        </p:txBody>
      </p:sp>
      <p:sp>
        <p:nvSpPr>
          <p:cNvPr id="13" name="文本框 12">
            <a:extLst>
              <a:ext uri="{FF2B5EF4-FFF2-40B4-BE49-F238E27FC236}">
                <a16:creationId xmlns:a16="http://schemas.microsoft.com/office/drawing/2014/main" id="{5626CB94-81C8-4565-9818-70A58AD4C4BA}"/>
              </a:ext>
            </a:extLst>
          </p:cNvPr>
          <p:cNvSpPr txBox="1"/>
          <p:nvPr/>
        </p:nvSpPr>
        <p:spPr>
          <a:xfrm>
            <a:off x="8665722" y="4452669"/>
            <a:ext cx="2471467"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与哪些外部线上、线下媒体合作？如何合作？</a:t>
            </a:r>
            <a:endParaRPr lang="ca-ES" sz="1400" dirty="0">
              <a:latin typeface="+mn-ea"/>
              <a:cs typeface="Heiti SC Light" charset="-122"/>
            </a:endParaRPr>
          </a:p>
        </p:txBody>
      </p:sp>
      <p:sp>
        <p:nvSpPr>
          <p:cNvPr id="14" name="文本框 13">
            <a:extLst>
              <a:ext uri="{FF2B5EF4-FFF2-40B4-BE49-F238E27FC236}">
                <a16:creationId xmlns:a16="http://schemas.microsoft.com/office/drawing/2014/main" id="{2458044A-B1D5-4C3D-A359-4293A3AD0A47}"/>
              </a:ext>
            </a:extLst>
          </p:cNvPr>
          <p:cNvSpPr txBox="1"/>
          <p:nvPr/>
        </p:nvSpPr>
        <p:spPr>
          <a:xfrm>
            <a:off x="5412772" y="3748027"/>
            <a:ext cx="1107996" cy="369332"/>
          </a:xfrm>
          <a:prstGeom prst="rect">
            <a:avLst/>
          </a:prstGeom>
          <a:noFill/>
        </p:spPr>
        <p:txBody>
          <a:bodyPr wrap="none" rtlCol="0">
            <a:spAutoFit/>
          </a:bodyPr>
          <a:lstStyle/>
          <a:p>
            <a:pPr>
              <a:buClr>
                <a:srgbClr val="2D97C8"/>
              </a:buClr>
            </a:pPr>
            <a:r>
              <a:rPr lang="zh-CN" altLang="en-US" b="1" dirty="0">
                <a:solidFill>
                  <a:schemeClr val="tx1">
                    <a:lumMod val="65000"/>
                    <a:lumOff val="35000"/>
                  </a:schemeClr>
                </a:solidFill>
                <a:latin typeface="+mn-ea"/>
                <a:cs typeface="Heiti SC Light" charset="-122"/>
              </a:rPr>
              <a:t>对外合作</a:t>
            </a:r>
            <a:endParaRPr lang="ca-ES" b="1" dirty="0">
              <a:solidFill>
                <a:schemeClr val="tx1">
                  <a:lumMod val="65000"/>
                  <a:lumOff val="35000"/>
                </a:schemeClr>
              </a:solidFill>
              <a:latin typeface="+mn-ea"/>
              <a:cs typeface="Heiti SC Light" charset="-122"/>
            </a:endParaRPr>
          </a:p>
        </p:txBody>
      </p:sp>
      <p:sp>
        <p:nvSpPr>
          <p:cNvPr id="15" name="Freeform 61">
            <a:extLst>
              <a:ext uri="{FF2B5EF4-FFF2-40B4-BE49-F238E27FC236}">
                <a16:creationId xmlns:a16="http://schemas.microsoft.com/office/drawing/2014/main" id="{3F746E3C-6C09-4F2B-9AE3-FCFA7B4575C4}"/>
              </a:ext>
            </a:extLst>
          </p:cNvPr>
          <p:cNvSpPr>
            <a:spLocks noEditPoints="1"/>
          </p:cNvSpPr>
          <p:nvPr/>
        </p:nvSpPr>
        <p:spPr bwMode="auto">
          <a:xfrm>
            <a:off x="5692347" y="3054081"/>
            <a:ext cx="548847" cy="400111"/>
          </a:xfrm>
          <a:custGeom>
            <a:avLst/>
            <a:gdLst>
              <a:gd name="T0" fmla="*/ 176 w 264"/>
              <a:gd name="T1" fmla="*/ 8 h 192"/>
              <a:gd name="T2" fmla="*/ 176 w 264"/>
              <a:gd name="T3" fmla="*/ 170 h 192"/>
              <a:gd name="T4" fmla="*/ 165 w 264"/>
              <a:gd name="T5" fmla="*/ 173 h 192"/>
              <a:gd name="T6" fmla="*/ 66 w 264"/>
              <a:gd name="T7" fmla="*/ 127 h 192"/>
              <a:gd name="T8" fmla="*/ 86 w 264"/>
              <a:gd name="T9" fmla="*/ 192 h 192"/>
              <a:gd name="T10" fmla="*/ 56 w 264"/>
              <a:gd name="T11" fmla="*/ 192 h 192"/>
              <a:gd name="T12" fmla="*/ 36 w 264"/>
              <a:gd name="T13" fmla="*/ 126 h 192"/>
              <a:gd name="T14" fmla="*/ 0 w 264"/>
              <a:gd name="T15" fmla="*/ 89 h 192"/>
              <a:gd name="T16" fmla="*/ 37 w 264"/>
              <a:gd name="T17" fmla="*/ 52 h 192"/>
              <a:gd name="T18" fmla="*/ 165 w 264"/>
              <a:gd name="T19" fmla="*/ 5 h 192"/>
              <a:gd name="T20" fmla="*/ 176 w 264"/>
              <a:gd name="T21" fmla="*/ 8 h 192"/>
              <a:gd name="T22" fmla="*/ 227 w 264"/>
              <a:gd name="T23" fmla="*/ 97 h 192"/>
              <a:gd name="T24" fmla="*/ 214 w 264"/>
              <a:gd name="T25" fmla="*/ 138 h 192"/>
              <a:gd name="T26" fmla="*/ 206 w 264"/>
              <a:gd name="T27" fmla="*/ 142 h 192"/>
              <a:gd name="T28" fmla="*/ 196 w 264"/>
              <a:gd name="T29" fmla="*/ 132 h 192"/>
              <a:gd name="T30" fmla="*/ 198 w 264"/>
              <a:gd name="T31" fmla="*/ 126 h 192"/>
              <a:gd name="T32" fmla="*/ 207 w 264"/>
              <a:gd name="T33" fmla="*/ 97 h 192"/>
              <a:gd name="T34" fmla="*/ 198 w 264"/>
              <a:gd name="T35" fmla="*/ 68 h 192"/>
              <a:gd name="T36" fmla="*/ 196 w 264"/>
              <a:gd name="T37" fmla="*/ 62 h 192"/>
              <a:gd name="T38" fmla="*/ 206 w 264"/>
              <a:gd name="T39" fmla="*/ 52 h 192"/>
              <a:gd name="T40" fmla="*/ 214 w 264"/>
              <a:gd name="T41" fmla="*/ 56 h 192"/>
              <a:gd name="T42" fmla="*/ 227 w 264"/>
              <a:gd name="T43" fmla="*/ 97 h 192"/>
              <a:gd name="T44" fmla="*/ 220 w 264"/>
              <a:gd name="T45" fmla="*/ 38 h 192"/>
              <a:gd name="T46" fmla="*/ 215 w 264"/>
              <a:gd name="T47" fmla="*/ 30 h 192"/>
              <a:gd name="T48" fmla="*/ 225 w 264"/>
              <a:gd name="T49" fmla="*/ 19 h 192"/>
              <a:gd name="T50" fmla="*/ 232 w 264"/>
              <a:gd name="T51" fmla="*/ 22 h 192"/>
              <a:gd name="T52" fmla="*/ 264 w 264"/>
              <a:gd name="T53" fmla="*/ 97 h 192"/>
              <a:gd name="T54" fmla="*/ 232 w 264"/>
              <a:gd name="T55" fmla="*/ 172 h 192"/>
              <a:gd name="T56" fmla="*/ 225 w 264"/>
              <a:gd name="T57" fmla="*/ 174 h 192"/>
              <a:gd name="T58" fmla="*/ 215 w 264"/>
              <a:gd name="T59" fmla="*/ 164 h 192"/>
              <a:gd name="T60" fmla="*/ 220 w 264"/>
              <a:gd name="T61" fmla="*/ 156 h 192"/>
              <a:gd name="T62" fmla="*/ 244 w 264"/>
              <a:gd name="T63" fmla="*/ 97 h 192"/>
              <a:gd name="T64" fmla="*/ 220 w 264"/>
              <a:gd name="T65" fmla="*/ 3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192">
                <a:moveTo>
                  <a:pt x="176" y="8"/>
                </a:moveTo>
                <a:cubicBezTo>
                  <a:pt x="176" y="170"/>
                  <a:pt x="176" y="170"/>
                  <a:pt x="176" y="170"/>
                </a:cubicBezTo>
                <a:cubicBezTo>
                  <a:pt x="176" y="176"/>
                  <a:pt x="168" y="178"/>
                  <a:pt x="165" y="173"/>
                </a:cubicBezTo>
                <a:cubicBezTo>
                  <a:pt x="147" y="145"/>
                  <a:pt x="129" y="130"/>
                  <a:pt x="66" y="127"/>
                </a:cubicBezTo>
                <a:cubicBezTo>
                  <a:pt x="86" y="192"/>
                  <a:pt x="86" y="192"/>
                  <a:pt x="86" y="192"/>
                </a:cubicBezTo>
                <a:cubicBezTo>
                  <a:pt x="56" y="192"/>
                  <a:pt x="56" y="192"/>
                  <a:pt x="56" y="192"/>
                </a:cubicBezTo>
                <a:cubicBezTo>
                  <a:pt x="36" y="126"/>
                  <a:pt x="36" y="126"/>
                  <a:pt x="36" y="126"/>
                </a:cubicBezTo>
                <a:cubicBezTo>
                  <a:pt x="16" y="125"/>
                  <a:pt x="0" y="109"/>
                  <a:pt x="0" y="89"/>
                </a:cubicBezTo>
                <a:cubicBezTo>
                  <a:pt x="0" y="69"/>
                  <a:pt x="17" y="52"/>
                  <a:pt x="37" y="52"/>
                </a:cubicBezTo>
                <a:cubicBezTo>
                  <a:pt x="124" y="52"/>
                  <a:pt x="144" y="37"/>
                  <a:pt x="165" y="5"/>
                </a:cubicBezTo>
                <a:cubicBezTo>
                  <a:pt x="168" y="0"/>
                  <a:pt x="176" y="2"/>
                  <a:pt x="176" y="8"/>
                </a:cubicBezTo>
                <a:close/>
                <a:moveTo>
                  <a:pt x="227" y="97"/>
                </a:moveTo>
                <a:cubicBezTo>
                  <a:pt x="227" y="112"/>
                  <a:pt x="222" y="127"/>
                  <a:pt x="214" y="138"/>
                </a:cubicBezTo>
                <a:cubicBezTo>
                  <a:pt x="214" y="138"/>
                  <a:pt x="211" y="142"/>
                  <a:pt x="206" y="142"/>
                </a:cubicBezTo>
                <a:cubicBezTo>
                  <a:pt x="200" y="142"/>
                  <a:pt x="196" y="137"/>
                  <a:pt x="196" y="132"/>
                </a:cubicBezTo>
                <a:cubicBezTo>
                  <a:pt x="196" y="128"/>
                  <a:pt x="198" y="126"/>
                  <a:pt x="198" y="126"/>
                </a:cubicBezTo>
                <a:cubicBezTo>
                  <a:pt x="201" y="120"/>
                  <a:pt x="207" y="112"/>
                  <a:pt x="207" y="97"/>
                </a:cubicBezTo>
                <a:cubicBezTo>
                  <a:pt x="207" y="82"/>
                  <a:pt x="201" y="74"/>
                  <a:pt x="198" y="68"/>
                </a:cubicBezTo>
                <a:cubicBezTo>
                  <a:pt x="198" y="68"/>
                  <a:pt x="196" y="66"/>
                  <a:pt x="196" y="62"/>
                </a:cubicBezTo>
                <a:cubicBezTo>
                  <a:pt x="196" y="57"/>
                  <a:pt x="200" y="52"/>
                  <a:pt x="206" y="52"/>
                </a:cubicBezTo>
                <a:cubicBezTo>
                  <a:pt x="211" y="52"/>
                  <a:pt x="214" y="56"/>
                  <a:pt x="214" y="56"/>
                </a:cubicBezTo>
                <a:cubicBezTo>
                  <a:pt x="222" y="67"/>
                  <a:pt x="227" y="81"/>
                  <a:pt x="227" y="97"/>
                </a:cubicBezTo>
                <a:close/>
                <a:moveTo>
                  <a:pt x="220" y="38"/>
                </a:moveTo>
                <a:cubicBezTo>
                  <a:pt x="220" y="38"/>
                  <a:pt x="215" y="35"/>
                  <a:pt x="215" y="30"/>
                </a:cubicBezTo>
                <a:cubicBezTo>
                  <a:pt x="215" y="24"/>
                  <a:pt x="220" y="19"/>
                  <a:pt x="225" y="19"/>
                </a:cubicBezTo>
                <a:cubicBezTo>
                  <a:pt x="229" y="19"/>
                  <a:pt x="232" y="22"/>
                  <a:pt x="232" y="22"/>
                </a:cubicBezTo>
                <a:cubicBezTo>
                  <a:pt x="244" y="31"/>
                  <a:pt x="264" y="55"/>
                  <a:pt x="264" y="97"/>
                </a:cubicBezTo>
                <a:cubicBezTo>
                  <a:pt x="264" y="139"/>
                  <a:pt x="244" y="163"/>
                  <a:pt x="232" y="172"/>
                </a:cubicBezTo>
                <a:cubicBezTo>
                  <a:pt x="232" y="172"/>
                  <a:pt x="229" y="174"/>
                  <a:pt x="225" y="174"/>
                </a:cubicBezTo>
                <a:cubicBezTo>
                  <a:pt x="220" y="174"/>
                  <a:pt x="215" y="170"/>
                  <a:pt x="215" y="164"/>
                </a:cubicBezTo>
                <a:cubicBezTo>
                  <a:pt x="215" y="159"/>
                  <a:pt x="220" y="156"/>
                  <a:pt x="220" y="156"/>
                </a:cubicBezTo>
                <a:cubicBezTo>
                  <a:pt x="234" y="145"/>
                  <a:pt x="244" y="124"/>
                  <a:pt x="244" y="97"/>
                </a:cubicBezTo>
                <a:cubicBezTo>
                  <a:pt x="244" y="70"/>
                  <a:pt x="234" y="49"/>
                  <a:pt x="220" y="38"/>
                </a:cubicBezTo>
                <a:close/>
              </a:path>
            </a:pathLst>
          </a:custGeom>
          <a:solidFill>
            <a:srgbClr val="2D97C8"/>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sp>
        <p:nvSpPr>
          <p:cNvPr id="16" name="矩形 15">
            <a:extLst>
              <a:ext uri="{FF2B5EF4-FFF2-40B4-BE49-F238E27FC236}">
                <a16:creationId xmlns:a16="http://schemas.microsoft.com/office/drawing/2014/main" id="{5E420467-7292-475B-8ABA-31356CD53BE2}"/>
              </a:ext>
            </a:extLst>
          </p:cNvPr>
          <p:cNvSpPr/>
          <p:nvPr/>
        </p:nvSpPr>
        <p:spPr>
          <a:xfrm>
            <a:off x="623887" y="1415053"/>
            <a:ext cx="6896795" cy="4100919"/>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150424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F6E91869-5E7D-454C-996F-BD13C1365CE3}"/>
              </a:ext>
            </a:extLst>
          </p:cNvPr>
          <p:cNvSpPr/>
          <p:nvPr/>
        </p:nvSpPr>
        <p:spPr>
          <a:xfrm>
            <a:off x="587376" y="3612589"/>
            <a:ext cx="1496960" cy="12628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2D97C8"/>
              </a:buClr>
            </a:pPr>
            <a:r>
              <a:rPr lang="zh-CN" altLang="en-US" sz="1400" b="1">
                <a:solidFill>
                  <a:schemeClr val="tx1">
                    <a:lumMod val="65000"/>
                    <a:lumOff val="35000"/>
                  </a:schemeClr>
                </a:solidFill>
                <a:latin typeface="+mn-ea"/>
                <a:cs typeface="Heiti SC Light" charset="-122"/>
              </a:rPr>
              <a:t>核心关联方</a:t>
            </a:r>
            <a:endParaRPr lang="en-US" altLang="zh-CN" sz="1400" b="1">
              <a:solidFill>
                <a:schemeClr val="tx1">
                  <a:lumMod val="65000"/>
                  <a:lumOff val="35000"/>
                </a:schemeClr>
              </a:solidFill>
              <a:latin typeface="+mn-ea"/>
              <a:cs typeface="Heiti SC Light" charset="-122"/>
            </a:endParaRPr>
          </a:p>
          <a:p>
            <a:pPr algn="ctr">
              <a:buClr>
                <a:srgbClr val="2D97C8"/>
              </a:buClr>
            </a:pPr>
            <a:r>
              <a:rPr lang="zh-CN" altLang="en-US" sz="1400" b="1">
                <a:solidFill>
                  <a:schemeClr val="tx1">
                    <a:lumMod val="65000"/>
                    <a:lumOff val="35000"/>
                  </a:schemeClr>
                </a:solidFill>
                <a:latin typeface="+mn-ea"/>
                <a:cs typeface="Heiti SC Light" charset="-122"/>
              </a:rPr>
              <a:t>线上媒体</a:t>
            </a:r>
            <a:endParaRPr lang="ca-ES" altLang="zh-CN" sz="1400" b="1" dirty="0">
              <a:solidFill>
                <a:schemeClr val="tx1">
                  <a:lumMod val="65000"/>
                  <a:lumOff val="35000"/>
                </a:schemeClr>
              </a:solidFill>
              <a:latin typeface="+mn-ea"/>
              <a:cs typeface="Heiti SC Light" charset="-122"/>
            </a:endParaRPr>
          </a:p>
        </p:txBody>
      </p:sp>
      <p:sp>
        <p:nvSpPr>
          <p:cNvPr id="54" name="矩形 53">
            <a:extLst>
              <a:ext uri="{FF2B5EF4-FFF2-40B4-BE49-F238E27FC236}">
                <a16:creationId xmlns:a16="http://schemas.microsoft.com/office/drawing/2014/main" id="{C89DAA2F-E67D-4881-AEEA-1A41DCA93B87}"/>
              </a:ext>
            </a:extLst>
          </p:cNvPr>
          <p:cNvSpPr/>
          <p:nvPr/>
        </p:nvSpPr>
        <p:spPr>
          <a:xfrm>
            <a:off x="587376" y="4979305"/>
            <a:ext cx="1496960" cy="12628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2D97C8"/>
              </a:buClr>
            </a:pPr>
            <a:r>
              <a:rPr lang="zh-CN" altLang="en-US" sz="1400" b="1">
                <a:solidFill>
                  <a:schemeClr val="tx1">
                    <a:lumMod val="65000"/>
                    <a:lumOff val="35000"/>
                  </a:schemeClr>
                </a:solidFill>
                <a:latin typeface="+mn-ea"/>
                <a:cs typeface="Heiti SC Light" charset="-122"/>
              </a:rPr>
              <a:t>科普性质</a:t>
            </a:r>
            <a:endParaRPr lang="en-US" altLang="zh-CN" sz="1400" b="1">
              <a:solidFill>
                <a:schemeClr val="tx1">
                  <a:lumMod val="65000"/>
                  <a:lumOff val="35000"/>
                </a:schemeClr>
              </a:solidFill>
              <a:latin typeface="+mn-ea"/>
              <a:cs typeface="Heiti SC Light" charset="-122"/>
            </a:endParaRPr>
          </a:p>
          <a:p>
            <a:pPr algn="ctr">
              <a:buClr>
                <a:srgbClr val="2D97C8"/>
              </a:buClr>
            </a:pPr>
            <a:r>
              <a:rPr lang="zh-CN" altLang="en-US" sz="1400" b="1">
                <a:solidFill>
                  <a:schemeClr val="tx1">
                    <a:lumMod val="65000"/>
                    <a:lumOff val="35000"/>
                  </a:schemeClr>
                </a:solidFill>
                <a:latin typeface="+mn-ea"/>
                <a:cs typeface="Heiti SC Light" charset="-122"/>
              </a:rPr>
              <a:t>线上媒体</a:t>
            </a:r>
            <a:endParaRPr lang="ca-ES" altLang="zh-CN" sz="1400" b="1" dirty="0">
              <a:solidFill>
                <a:schemeClr val="tx1">
                  <a:lumMod val="65000"/>
                  <a:lumOff val="35000"/>
                </a:schemeClr>
              </a:solidFill>
              <a:latin typeface="+mn-ea"/>
              <a:cs typeface="Heiti SC Light" charset="-122"/>
            </a:endParaRPr>
          </a:p>
        </p:txBody>
      </p:sp>
      <p:sp>
        <p:nvSpPr>
          <p:cNvPr id="52" name="矩形 51">
            <a:extLst>
              <a:ext uri="{FF2B5EF4-FFF2-40B4-BE49-F238E27FC236}">
                <a16:creationId xmlns:a16="http://schemas.microsoft.com/office/drawing/2014/main" id="{215978EB-26F7-44E1-B264-7613F94C8C30}"/>
              </a:ext>
            </a:extLst>
          </p:cNvPr>
          <p:cNvSpPr/>
          <p:nvPr/>
        </p:nvSpPr>
        <p:spPr>
          <a:xfrm>
            <a:off x="587376" y="2213624"/>
            <a:ext cx="1496960" cy="12628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2D97C8"/>
              </a:buClr>
            </a:pPr>
            <a:r>
              <a:rPr lang="zh-CN" altLang="en-US" sz="1400" b="1" dirty="0">
                <a:solidFill>
                  <a:schemeClr val="tx1">
                    <a:lumMod val="65000"/>
                    <a:lumOff val="35000"/>
                  </a:schemeClr>
                </a:solidFill>
                <a:latin typeface="+mn-ea"/>
                <a:cs typeface="Heiti SC Light" charset="-122"/>
              </a:rPr>
              <a:t>当地媒体</a:t>
            </a:r>
            <a:r>
              <a:rPr lang="en-US" altLang="zh-CN" sz="1400" b="1" dirty="0">
                <a:solidFill>
                  <a:schemeClr val="tx1">
                    <a:lumMod val="65000"/>
                    <a:lumOff val="35000"/>
                  </a:schemeClr>
                </a:solidFill>
                <a:latin typeface="+mn-ea"/>
                <a:cs typeface="Heiti SC Light" charset="-122"/>
              </a:rPr>
              <a:t>*</a:t>
            </a:r>
          </a:p>
          <a:p>
            <a:pPr algn="ctr">
              <a:buClr>
                <a:srgbClr val="2D97C8"/>
              </a:buClr>
            </a:pPr>
            <a:r>
              <a:rPr lang="zh-CN" altLang="en-US" sz="1400" b="1" dirty="0">
                <a:solidFill>
                  <a:schemeClr val="tx1">
                    <a:lumMod val="65000"/>
                    <a:lumOff val="35000"/>
                  </a:schemeClr>
                </a:solidFill>
                <a:latin typeface="+mn-ea"/>
                <a:cs typeface="Heiti SC Light" charset="-122"/>
              </a:rPr>
              <a:t>（杭州、千岛湖）</a:t>
            </a:r>
            <a:endParaRPr lang="ca-ES" altLang="zh-CN" sz="1400" b="1" dirty="0">
              <a:solidFill>
                <a:schemeClr val="tx1">
                  <a:lumMod val="65000"/>
                  <a:lumOff val="35000"/>
                </a:schemeClr>
              </a:solidFill>
              <a:latin typeface="+mn-ea"/>
              <a:cs typeface="Heiti SC Light" charset="-122"/>
            </a:endParaRPr>
          </a:p>
        </p:txBody>
      </p:sp>
      <p:sp>
        <p:nvSpPr>
          <p:cNvPr id="2" name="标题 1">
            <a:extLst>
              <a:ext uri="{FF2B5EF4-FFF2-40B4-BE49-F238E27FC236}">
                <a16:creationId xmlns:a16="http://schemas.microsoft.com/office/drawing/2014/main" id="{D61D6C76-229D-4B92-8A01-702523DD58BB}"/>
              </a:ext>
            </a:extLst>
          </p:cNvPr>
          <p:cNvSpPr>
            <a:spLocks noGrp="1"/>
          </p:cNvSpPr>
          <p:nvPr>
            <p:ph type="title"/>
          </p:nvPr>
        </p:nvSpPr>
        <p:spPr/>
        <p:txBody>
          <a:bodyPr/>
          <a:lstStyle/>
          <a:p>
            <a:r>
              <a:rPr lang="zh-CN" altLang="en-US" dirty="0"/>
              <a:t>媒体合作建议</a:t>
            </a:r>
            <a:endParaRPr lang="ca-ES" dirty="0"/>
          </a:p>
        </p:txBody>
      </p:sp>
      <p:sp>
        <p:nvSpPr>
          <p:cNvPr id="3" name="灯片编号占位符 2">
            <a:extLst>
              <a:ext uri="{FF2B5EF4-FFF2-40B4-BE49-F238E27FC236}">
                <a16:creationId xmlns:a16="http://schemas.microsoft.com/office/drawing/2014/main" id="{130F2AA5-2D49-4E64-A784-48A7FEB46CA6}"/>
              </a:ext>
            </a:extLst>
          </p:cNvPr>
          <p:cNvSpPr>
            <a:spLocks noGrp="1"/>
          </p:cNvSpPr>
          <p:nvPr>
            <p:ph type="sldNum" sz="quarter" idx="14"/>
          </p:nvPr>
        </p:nvSpPr>
        <p:spPr/>
        <p:txBody>
          <a:bodyPr/>
          <a:lstStyle/>
          <a:p>
            <a:fld id="{E6049C3D-CCF1-41B9-A681-D61E0CAE4A17}" type="slidenum">
              <a:rPr lang="en-US" altLang="zh-CN" smtClean="0"/>
              <a:pPr/>
              <a:t>77</a:t>
            </a:fld>
            <a:endParaRPr lang="en-US" dirty="0"/>
          </a:p>
        </p:txBody>
      </p:sp>
      <p:sp>
        <p:nvSpPr>
          <p:cNvPr id="4" name="文本占位符 3">
            <a:extLst>
              <a:ext uri="{FF2B5EF4-FFF2-40B4-BE49-F238E27FC236}">
                <a16:creationId xmlns:a16="http://schemas.microsoft.com/office/drawing/2014/main" id="{52037182-49F4-4479-A0D5-FBECE3FDB3A0}"/>
              </a:ext>
            </a:extLst>
          </p:cNvPr>
          <p:cNvSpPr>
            <a:spLocks noGrp="1"/>
          </p:cNvSpPr>
          <p:nvPr>
            <p:ph type="body" sz="quarter" idx="15"/>
          </p:nvPr>
        </p:nvSpPr>
        <p:spPr/>
        <p:txBody>
          <a:bodyPr/>
          <a:lstStyle/>
          <a:p>
            <a:endParaRPr lang="ca-ES" dirty="0"/>
          </a:p>
        </p:txBody>
      </p:sp>
      <p:grpSp>
        <p:nvGrpSpPr>
          <p:cNvPr id="42" name="组合 41">
            <a:extLst>
              <a:ext uri="{FF2B5EF4-FFF2-40B4-BE49-F238E27FC236}">
                <a16:creationId xmlns:a16="http://schemas.microsoft.com/office/drawing/2014/main" id="{4A02BBEF-C737-41A9-BD17-2123174E7D1E}"/>
              </a:ext>
            </a:extLst>
          </p:cNvPr>
          <p:cNvGrpSpPr/>
          <p:nvPr/>
        </p:nvGrpSpPr>
        <p:grpSpPr>
          <a:xfrm>
            <a:off x="8922619" y="1348354"/>
            <a:ext cx="2645494" cy="791740"/>
            <a:chOff x="8922619" y="1312393"/>
            <a:chExt cx="2645494" cy="791740"/>
          </a:xfrm>
        </p:grpSpPr>
        <p:sp>
          <p:nvSpPr>
            <p:cNvPr id="31" name="Raute 53">
              <a:extLst>
                <a:ext uri="{FF2B5EF4-FFF2-40B4-BE49-F238E27FC236}">
                  <a16:creationId xmlns:a16="http://schemas.microsoft.com/office/drawing/2014/main" id="{49830A09-515C-46DA-9E69-0D7BC7EE9615}"/>
                </a:ext>
              </a:extLst>
            </p:cNvPr>
            <p:cNvSpPr/>
            <p:nvPr>
              <p:custDataLst>
                <p:tags r:id="rId14"/>
              </p:custDataLst>
            </p:nvPr>
          </p:nvSpPr>
          <p:spPr bwMode="gray">
            <a:xfrm flipH="1">
              <a:off x="10120610" y="1312393"/>
              <a:ext cx="215888" cy="21588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32" name="Raute 54">
              <a:extLst>
                <a:ext uri="{FF2B5EF4-FFF2-40B4-BE49-F238E27FC236}">
                  <a16:creationId xmlns:a16="http://schemas.microsoft.com/office/drawing/2014/main" id="{07D42C51-09B8-46F1-90F5-A8E0753E156E}"/>
                </a:ext>
              </a:extLst>
            </p:cNvPr>
            <p:cNvSpPr/>
            <p:nvPr>
              <p:custDataLst>
                <p:tags r:id="rId15"/>
              </p:custDataLst>
            </p:nvPr>
          </p:nvSpPr>
          <p:spPr bwMode="gray">
            <a:xfrm flipH="1">
              <a:off x="10336498" y="1564330"/>
              <a:ext cx="359813" cy="359813"/>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cxnSp>
          <p:nvCxnSpPr>
            <p:cNvPr id="33" name="Gerade Verbindung 82">
              <a:extLst>
                <a:ext uri="{FF2B5EF4-FFF2-40B4-BE49-F238E27FC236}">
                  <a16:creationId xmlns:a16="http://schemas.microsoft.com/office/drawing/2014/main" id="{8855ED84-4E30-4BFA-A969-316AD862B463}"/>
                </a:ext>
              </a:extLst>
            </p:cNvPr>
            <p:cNvCxnSpPr>
              <a:cxnSpLocks/>
            </p:cNvCxnSpPr>
            <p:nvPr>
              <p:custDataLst>
                <p:tags r:id="rId16"/>
              </p:custDataLst>
            </p:nvPr>
          </p:nvCxnSpPr>
          <p:spPr bwMode="gray">
            <a:xfrm>
              <a:off x="8922619" y="1744193"/>
              <a:ext cx="2645494" cy="0"/>
            </a:xfrm>
            <a:prstGeom prst="line">
              <a:avLst/>
            </a:prstGeom>
            <a:ln w="12700" cap="rnd">
              <a:solidFill>
                <a:schemeClr val="accent5"/>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34" name="Raute 94">
              <a:extLst>
                <a:ext uri="{FF2B5EF4-FFF2-40B4-BE49-F238E27FC236}">
                  <a16:creationId xmlns:a16="http://schemas.microsoft.com/office/drawing/2014/main" id="{EEBE3EB4-7974-41B3-977D-96777423A52D}"/>
                </a:ext>
              </a:extLst>
            </p:cNvPr>
            <p:cNvSpPr/>
            <p:nvPr>
              <p:custDataLst>
                <p:tags r:id="rId17"/>
              </p:custDataLst>
            </p:nvPr>
          </p:nvSpPr>
          <p:spPr bwMode="gray">
            <a:xfrm>
              <a:off x="9885470" y="1384340"/>
              <a:ext cx="719793" cy="719793"/>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35" name="Raute 109">
              <a:extLst>
                <a:ext uri="{FF2B5EF4-FFF2-40B4-BE49-F238E27FC236}">
                  <a16:creationId xmlns:a16="http://schemas.microsoft.com/office/drawing/2014/main" id="{418A0592-92A1-4253-B5B7-ED2451E496D2}"/>
                </a:ext>
              </a:extLst>
            </p:cNvPr>
            <p:cNvSpPr/>
            <p:nvPr>
              <p:custDataLst>
                <p:tags r:id="rId18"/>
              </p:custDataLst>
            </p:nvPr>
          </p:nvSpPr>
          <p:spPr bwMode="gray">
            <a:xfrm flipH="1">
              <a:off x="9796719" y="1888157"/>
              <a:ext cx="215888" cy="21588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36" name="Raute 110">
              <a:extLst>
                <a:ext uri="{FF2B5EF4-FFF2-40B4-BE49-F238E27FC236}">
                  <a16:creationId xmlns:a16="http://schemas.microsoft.com/office/drawing/2014/main" id="{79C115EE-B75E-4C43-AA8B-BBDCC1BE4252}"/>
                </a:ext>
              </a:extLst>
            </p:cNvPr>
            <p:cNvSpPr/>
            <p:nvPr>
              <p:custDataLst>
                <p:tags r:id="rId19"/>
              </p:custDataLst>
            </p:nvPr>
          </p:nvSpPr>
          <p:spPr bwMode="gray">
            <a:xfrm>
              <a:off x="9904675" y="1384356"/>
              <a:ext cx="143925" cy="143925"/>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grpSp>
      <p:sp>
        <p:nvSpPr>
          <p:cNvPr id="45" name="文本框 44">
            <a:extLst>
              <a:ext uri="{FF2B5EF4-FFF2-40B4-BE49-F238E27FC236}">
                <a16:creationId xmlns:a16="http://schemas.microsoft.com/office/drawing/2014/main" id="{71AC0765-345B-437D-9881-7588D04400C6}"/>
              </a:ext>
            </a:extLst>
          </p:cNvPr>
          <p:cNvSpPr txBox="1"/>
          <p:nvPr/>
        </p:nvSpPr>
        <p:spPr>
          <a:xfrm>
            <a:off x="9931036" y="945273"/>
            <a:ext cx="595035" cy="338554"/>
          </a:xfrm>
          <a:prstGeom prst="rect">
            <a:avLst/>
          </a:prstGeom>
          <a:noFill/>
        </p:spPr>
        <p:txBody>
          <a:bodyPr wrap="none" rtlCol="0">
            <a:spAutoFit/>
          </a:bodyPr>
          <a:lstStyle/>
          <a:p>
            <a:pPr>
              <a:buClr>
                <a:srgbClr val="2D97C8"/>
              </a:buClr>
            </a:pPr>
            <a:r>
              <a:rPr lang="zh-CN" altLang="en-US" sz="1600" b="1" dirty="0">
                <a:solidFill>
                  <a:schemeClr val="tx1">
                    <a:lumMod val="65000"/>
                    <a:lumOff val="35000"/>
                  </a:schemeClr>
                </a:solidFill>
                <a:latin typeface="+mn-ea"/>
                <a:cs typeface="Heiti SC Light" charset="-122"/>
              </a:rPr>
              <a:t>效果</a:t>
            </a:r>
            <a:endParaRPr lang="ca-ES" sz="1600" b="1" dirty="0">
              <a:solidFill>
                <a:schemeClr val="tx1">
                  <a:lumMod val="65000"/>
                  <a:lumOff val="35000"/>
                </a:schemeClr>
              </a:solidFill>
              <a:latin typeface="+mn-ea"/>
              <a:cs typeface="Heiti SC Light" charset="-122"/>
            </a:endParaRPr>
          </a:p>
        </p:txBody>
      </p:sp>
      <p:sp>
        <p:nvSpPr>
          <p:cNvPr id="46" name="Freeform 9">
            <a:extLst>
              <a:ext uri="{FF2B5EF4-FFF2-40B4-BE49-F238E27FC236}">
                <a16:creationId xmlns:a16="http://schemas.microsoft.com/office/drawing/2014/main" id="{E8EA524D-2F42-4456-824E-0E2D1FA0A5C6}"/>
              </a:ext>
            </a:extLst>
          </p:cNvPr>
          <p:cNvSpPr>
            <a:spLocks noEditPoints="1"/>
          </p:cNvSpPr>
          <p:nvPr/>
        </p:nvSpPr>
        <p:spPr bwMode="auto">
          <a:xfrm>
            <a:off x="10048600" y="1601268"/>
            <a:ext cx="312240" cy="285928"/>
          </a:xfrm>
          <a:custGeom>
            <a:avLst/>
            <a:gdLst>
              <a:gd name="T0" fmla="*/ 209 w 223"/>
              <a:gd name="T1" fmla="*/ 56 h 204"/>
              <a:gd name="T2" fmla="*/ 196 w 223"/>
              <a:gd name="T3" fmla="*/ 43 h 204"/>
              <a:gd name="T4" fmla="*/ 123 w 223"/>
              <a:gd name="T5" fmla="*/ 118 h 204"/>
              <a:gd name="T6" fmla="*/ 116 w 223"/>
              <a:gd name="T7" fmla="*/ 121 h 204"/>
              <a:gd name="T8" fmla="*/ 116 w 223"/>
              <a:gd name="T9" fmla="*/ 121 h 204"/>
              <a:gd name="T10" fmla="*/ 109 w 223"/>
              <a:gd name="T11" fmla="*/ 118 h 204"/>
              <a:gd name="T12" fmla="*/ 71 w 223"/>
              <a:gd name="T13" fmla="*/ 79 h 204"/>
              <a:gd name="T14" fmla="*/ 18 w 223"/>
              <a:gd name="T15" fmla="*/ 136 h 204"/>
              <a:gd name="T16" fmla="*/ 11 w 223"/>
              <a:gd name="T17" fmla="*/ 139 h 204"/>
              <a:gd name="T18" fmla="*/ 4 w 223"/>
              <a:gd name="T19" fmla="*/ 136 h 204"/>
              <a:gd name="T20" fmla="*/ 4 w 223"/>
              <a:gd name="T21" fmla="*/ 122 h 204"/>
              <a:gd name="T22" fmla="*/ 64 w 223"/>
              <a:gd name="T23" fmla="*/ 58 h 204"/>
              <a:gd name="T24" fmla="*/ 71 w 223"/>
              <a:gd name="T25" fmla="*/ 55 h 204"/>
              <a:gd name="T26" fmla="*/ 71 w 223"/>
              <a:gd name="T27" fmla="*/ 55 h 204"/>
              <a:gd name="T28" fmla="*/ 78 w 223"/>
              <a:gd name="T29" fmla="*/ 58 h 204"/>
              <a:gd name="T30" fmla="*/ 116 w 223"/>
              <a:gd name="T31" fmla="*/ 98 h 204"/>
              <a:gd name="T32" fmla="*/ 182 w 223"/>
              <a:gd name="T33" fmla="*/ 29 h 204"/>
              <a:gd name="T34" fmla="*/ 168 w 223"/>
              <a:gd name="T35" fmla="*/ 16 h 204"/>
              <a:gd name="T36" fmla="*/ 223 w 223"/>
              <a:gd name="T37" fmla="*/ 0 h 204"/>
              <a:gd name="T38" fmla="*/ 209 w 223"/>
              <a:gd name="T39" fmla="*/ 56 h 204"/>
              <a:gd name="T40" fmla="*/ 11 w 223"/>
              <a:gd name="T41" fmla="*/ 151 h 204"/>
              <a:gd name="T42" fmla="*/ 4 w 223"/>
              <a:gd name="T43" fmla="*/ 150 h 204"/>
              <a:gd name="T44" fmla="*/ 4 w 223"/>
              <a:gd name="T45" fmla="*/ 204 h 204"/>
              <a:gd name="T46" fmla="*/ 33 w 223"/>
              <a:gd name="T47" fmla="*/ 204 h 204"/>
              <a:gd name="T48" fmla="*/ 33 w 223"/>
              <a:gd name="T49" fmla="*/ 138 h 204"/>
              <a:gd name="T50" fmla="*/ 27 w 223"/>
              <a:gd name="T51" fmla="*/ 144 h 204"/>
              <a:gd name="T52" fmla="*/ 11 w 223"/>
              <a:gd name="T53" fmla="*/ 151 h 204"/>
              <a:gd name="T54" fmla="*/ 39 w 223"/>
              <a:gd name="T55" fmla="*/ 204 h 204"/>
              <a:gd name="T56" fmla="*/ 68 w 223"/>
              <a:gd name="T57" fmla="*/ 204 h 204"/>
              <a:gd name="T58" fmla="*/ 68 w 223"/>
              <a:gd name="T59" fmla="*/ 101 h 204"/>
              <a:gd name="T60" fmla="*/ 39 w 223"/>
              <a:gd name="T61" fmla="*/ 131 h 204"/>
              <a:gd name="T62" fmla="*/ 39 w 223"/>
              <a:gd name="T63" fmla="*/ 204 h 204"/>
              <a:gd name="T64" fmla="*/ 100 w 223"/>
              <a:gd name="T65" fmla="*/ 127 h 204"/>
              <a:gd name="T66" fmla="*/ 75 w 223"/>
              <a:gd name="T67" fmla="*/ 101 h 204"/>
              <a:gd name="T68" fmla="*/ 75 w 223"/>
              <a:gd name="T69" fmla="*/ 204 h 204"/>
              <a:gd name="T70" fmla="*/ 103 w 223"/>
              <a:gd name="T71" fmla="*/ 204 h 204"/>
              <a:gd name="T72" fmla="*/ 103 w 223"/>
              <a:gd name="T73" fmla="*/ 130 h 204"/>
              <a:gd name="T74" fmla="*/ 100 w 223"/>
              <a:gd name="T75" fmla="*/ 127 h 204"/>
              <a:gd name="T76" fmla="*/ 116 w 223"/>
              <a:gd name="T77" fmla="*/ 134 h 204"/>
              <a:gd name="T78" fmla="*/ 110 w 223"/>
              <a:gd name="T79" fmla="*/ 133 h 204"/>
              <a:gd name="T80" fmla="*/ 110 w 223"/>
              <a:gd name="T81" fmla="*/ 204 h 204"/>
              <a:gd name="T82" fmla="*/ 139 w 223"/>
              <a:gd name="T83" fmla="*/ 204 h 204"/>
              <a:gd name="T84" fmla="*/ 139 w 223"/>
              <a:gd name="T85" fmla="*/ 120 h 204"/>
              <a:gd name="T86" fmla="*/ 132 w 223"/>
              <a:gd name="T87" fmla="*/ 127 h 204"/>
              <a:gd name="T88" fmla="*/ 116 w 223"/>
              <a:gd name="T89" fmla="*/ 134 h 204"/>
              <a:gd name="T90" fmla="*/ 145 w 223"/>
              <a:gd name="T91" fmla="*/ 114 h 204"/>
              <a:gd name="T92" fmla="*/ 145 w 223"/>
              <a:gd name="T93" fmla="*/ 204 h 204"/>
              <a:gd name="T94" fmla="*/ 174 w 223"/>
              <a:gd name="T95" fmla="*/ 204 h 204"/>
              <a:gd name="T96" fmla="*/ 174 w 223"/>
              <a:gd name="T97" fmla="*/ 84 h 204"/>
              <a:gd name="T98" fmla="*/ 145 w 223"/>
              <a:gd name="T99" fmla="*/ 114 h 204"/>
              <a:gd name="T100" fmla="*/ 196 w 223"/>
              <a:gd name="T101" fmla="*/ 61 h 204"/>
              <a:gd name="T102" fmla="*/ 180 w 223"/>
              <a:gd name="T103" fmla="*/ 77 h 204"/>
              <a:gd name="T104" fmla="*/ 180 w 223"/>
              <a:gd name="T105" fmla="*/ 204 h 204"/>
              <a:gd name="T106" fmla="*/ 209 w 223"/>
              <a:gd name="T107" fmla="*/ 204 h 204"/>
              <a:gd name="T108" fmla="*/ 209 w 223"/>
              <a:gd name="T109" fmla="*/ 73 h 204"/>
              <a:gd name="T110" fmla="*/ 196 w 223"/>
              <a:gd name="T111" fmla="*/ 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3" h="204">
                <a:moveTo>
                  <a:pt x="209" y="56"/>
                </a:moveTo>
                <a:cubicBezTo>
                  <a:pt x="196" y="43"/>
                  <a:pt x="196" y="43"/>
                  <a:pt x="196" y="43"/>
                </a:cubicBezTo>
                <a:cubicBezTo>
                  <a:pt x="123" y="118"/>
                  <a:pt x="123" y="118"/>
                  <a:pt x="123" y="118"/>
                </a:cubicBezTo>
                <a:cubicBezTo>
                  <a:pt x="121" y="120"/>
                  <a:pt x="119" y="121"/>
                  <a:pt x="116" y="121"/>
                </a:cubicBezTo>
                <a:cubicBezTo>
                  <a:pt x="116" y="121"/>
                  <a:pt x="116" y="121"/>
                  <a:pt x="116" y="121"/>
                </a:cubicBezTo>
                <a:cubicBezTo>
                  <a:pt x="114" y="121"/>
                  <a:pt x="111" y="120"/>
                  <a:pt x="109" y="118"/>
                </a:cubicBezTo>
                <a:cubicBezTo>
                  <a:pt x="71" y="79"/>
                  <a:pt x="71" y="79"/>
                  <a:pt x="71" y="79"/>
                </a:cubicBezTo>
                <a:cubicBezTo>
                  <a:pt x="18" y="136"/>
                  <a:pt x="18" y="136"/>
                  <a:pt x="18" y="136"/>
                </a:cubicBezTo>
                <a:cubicBezTo>
                  <a:pt x="16" y="138"/>
                  <a:pt x="13" y="139"/>
                  <a:pt x="11" y="139"/>
                </a:cubicBezTo>
                <a:cubicBezTo>
                  <a:pt x="8" y="139"/>
                  <a:pt x="6" y="138"/>
                  <a:pt x="4" y="136"/>
                </a:cubicBezTo>
                <a:cubicBezTo>
                  <a:pt x="0" y="132"/>
                  <a:pt x="0" y="126"/>
                  <a:pt x="4" y="122"/>
                </a:cubicBezTo>
                <a:cubicBezTo>
                  <a:pt x="64" y="58"/>
                  <a:pt x="64" y="58"/>
                  <a:pt x="64" y="58"/>
                </a:cubicBezTo>
                <a:cubicBezTo>
                  <a:pt x="66" y="56"/>
                  <a:pt x="69" y="55"/>
                  <a:pt x="71" y="55"/>
                </a:cubicBezTo>
                <a:cubicBezTo>
                  <a:pt x="71" y="55"/>
                  <a:pt x="71" y="55"/>
                  <a:pt x="71" y="55"/>
                </a:cubicBezTo>
                <a:cubicBezTo>
                  <a:pt x="74" y="55"/>
                  <a:pt x="77" y="56"/>
                  <a:pt x="78" y="58"/>
                </a:cubicBezTo>
                <a:cubicBezTo>
                  <a:pt x="116" y="98"/>
                  <a:pt x="116" y="98"/>
                  <a:pt x="116" y="98"/>
                </a:cubicBezTo>
                <a:cubicBezTo>
                  <a:pt x="182" y="29"/>
                  <a:pt x="182" y="29"/>
                  <a:pt x="182" y="29"/>
                </a:cubicBezTo>
                <a:cubicBezTo>
                  <a:pt x="168" y="16"/>
                  <a:pt x="168" y="16"/>
                  <a:pt x="168" y="16"/>
                </a:cubicBezTo>
                <a:cubicBezTo>
                  <a:pt x="223" y="0"/>
                  <a:pt x="223" y="0"/>
                  <a:pt x="223" y="0"/>
                </a:cubicBezTo>
                <a:lnTo>
                  <a:pt x="209" y="56"/>
                </a:lnTo>
                <a:close/>
                <a:moveTo>
                  <a:pt x="11" y="151"/>
                </a:moveTo>
                <a:cubicBezTo>
                  <a:pt x="8" y="151"/>
                  <a:pt x="6" y="151"/>
                  <a:pt x="4" y="150"/>
                </a:cubicBezTo>
                <a:cubicBezTo>
                  <a:pt x="4" y="204"/>
                  <a:pt x="4" y="204"/>
                  <a:pt x="4" y="204"/>
                </a:cubicBezTo>
                <a:cubicBezTo>
                  <a:pt x="33" y="204"/>
                  <a:pt x="33" y="204"/>
                  <a:pt x="33" y="204"/>
                </a:cubicBezTo>
                <a:cubicBezTo>
                  <a:pt x="33" y="138"/>
                  <a:pt x="33" y="138"/>
                  <a:pt x="33" y="138"/>
                </a:cubicBezTo>
                <a:cubicBezTo>
                  <a:pt x="27" y="144"/>
                  <a:pt x="27" y="144"/>
                  <a:pt x="27" y="144"/>
                </a:cubicBezTo>
                <a:cubicBezTo>
                  <a:pt x="23" y="149"/>
                  <a:pt x="17" y="151"/>
                  <a:pt x="11" y="151"/>
                </a:cubicBezTo>
                <a:close/>
                <a:moveTo>
                  <a:pt x="39" y="204"/>
                </a:moveTo>
                <a:cubicBezTo>
                  <a:pt x="68" y="204"/>
                  <a:pt x="68" y="204"/>
                  <a:pt x="68" y="204"/>
                </a:cubicBezTo>
                <a:cubicBezTo>
                  <a:pt x="68" y="101"/>
                  <a:pt x="68" y="101"/>
                  <a:pt x="68" y="101"/>
                </a:cubicBezTo>
                <a:cubicBezTo>
                  <a:pt x="39" y="131"/>
                  <a:pt x="39" y="131"/>
                  <a:pt x="39" y="131"/>
                </a:cubicBezTo>
                <a:lnTo>
                  <a:pt x="39" y="204"/>
                </a:lnTo>
                <a:close/>
                <a:moveTo>
                  <a:pt x="100" y="127"/>
                </a:moveTo>
                <a:cubicBezTo>
                  <a:pt x="75" y="101"/>
                  <a:pt x="75" y="101"/>
                  <a:pt x="75" y="101"/>
                </a:cubicBezTo>
                <a:cubicBezTo>
                  <a:pt x="75" y="204"/>
                  <a:pt x="75" y="204"/>
                  <a:pt x="75" y="204"/>
                </a:cubicBezTo>
                <a:cubicBezTo>
                  <a:pt x="103" y="204"/>
                  <a:pt x="103" y="204"/>
                  <a:pt x="103" y="204"/>
                </a:cubicBezTo>
                <a:cubicBezTo>
                  <a:pt x="103" y="130"/>
                  <a:pt x="103" y="130"/>
                  <a:pt x="103" y="130"/>
                </a:cubicBezTo>
                <a:cubicBezTo>
                  <a:pt x="102" y="129"/>
                  <a:pt x="101" y="128"/>
                  <a:pt x="100" y="127"/>
                </a:cubicBezTo>
                <a:close/>
                <a:moveTo>
                  <a:pt x="116" y="134"/>
                </a:moveTo>
                <a:cubicBezTo>
                  <a:pt x="114" y="134"/>
                  <a:pt x="112" y="133"/>
                  <a:pt x="110" y="133"/>
                </a:cubicBezTo>
                <a:cubicBezTo>
                  <a:pt x="110" y="204"/>
                  <a:pt x="110" y="204"/>
                  <a:pt x="110" y="204"/>
                </a:cubicBezTo>
                <a:cubicBezTo>
                  <a:pt x="139" y="204"/>
                  <a:pt x="139" y="204"/>
                  <a:pt x="139" y="204"/>
                </a:cubicBezTo>
                <a:cubicBezTo>
                  <a:pt x="139" y="120"/>
                  <a:pt x="139" y="120"/>
                  <a:pt x="139" y="120"/>
                </a:cubicBezTo>
                <a:cubicBezTo>
                  <a:pt x="132" y="127"/>
                  <a:pt x="132" y="127"/>
                  <a:pt x="132" y="127"/>
                </a:cubicBezTo>
                <a:cubicBezTo>
                  <a:pt x="128" y="131"/>
                  <a:pt x="122" y="134"/>
                  <a:pt x="116" y="134"/>
                </a:cubicBezTo>
                <a:close/>
                <a:moveTo>
                  <a:pt x="145" y="114"/>
                </a:moveTo>
                <a:cubicBezTo>
                  <a:pt x="145" y="204"/>
                  <a:pt x="145" y="204"/>
                  <a:pt x="145" y="204"/>
                </a:cubicBezTo>
                <a:cubicBezTo>
                  <a:pt x="174" y="204"/>
                  <a:pt x="174" y="204"/>
                  <a:pt x="174" y="204"/>
                </a:cubicBezTo>
                <a:cubicBezTo>
                  <a:pt x="174" y="84"/>
                  <a:pt x="174" y="84"/>
                  <a:pt x="174" y="84"/>
                </a:cubicBezTo>
                <a:lnTo>
                  <a:pt x="145" y="114"/>
                </a:lnTo>
                <a:close/>
                <a:moveTo>
                  <a:pt x="196" y="61"/>
                </a:moveTo>
                <a:cubicBezTo>
                  <a:pt x="180" y="77"/>
                  <a:pt x="180" y="77"/>
                  <a:pt x="180" y="77"/>
                </a:cubicBezTo>
                <a:cubicBezTo>
                  <a:pt x="180" y="204"/>
                  <a:pt x="180" y="204"/>
                  <a:pt x="180" y="204"/>
                </a:cubicBezTo>
                <a:cubicBezTo>
                  <a:pt x="209" y="204"/>
                  <a:pt x="209" y="204"/>
                  <a:pt x="209" y="204"/>
                </a:cubicBezTo>
                <a:cubicBezTo>
                  <a:pt x="209" y="73"/>
                  <a:pt x="209" y="73"/>
                  <a:pt x="209" y="73"/>
                </a:cubicBezTo>
                <a:lnTo>
                  <a:pt x="196" y="61"/>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grpSp>
        <p:nvGrpSpPr>
          <p:cNvPr id="73" name="组合 72">
            <a:extLst>
              <a:ext uri="{FF2B5EF4-FFF2-40B4-BE49-F238E27FC236}">
                <a16:creationId xmlns:a16="http://schemas.microsoft.com/office/drawing/2014/main" id="{6B14D1DA-5F78-4199-944C-9E904A1D920D}"/>
              </a:ext>
            </a:extLst>
          </p:cNvPr>
          <p:cNvGrpSpPr/>
          <p:nvPr/>
        </p:nvGrpSpPr>
        <p:grpSpPr>
          <a:xfrm>
            <a:off x="587375" y="945273"/>
            <a:ext cx="4523640" cy="1194821"/>
            <a:chOff x="587375" y="945273"/>
            <a:chExt cx="4523640" cy="1194821"/>
          </a:xfrm>
        </p:grpSpPr>
        <p:sp>
          <p:nvSpPr>
            <p:cNvPr id="12" name="Raute 53">
              <a:extLst>
                <a:ext uri="{FF2B5EF4-FFF2-40B4-BE49-F238E27FC236}">
                  <a16:creationId xmlns:a16="http://schemas.microsoft.com/office/drawing/2014/main" id="{9F2E263D-ED15-4E1D-9FFC-DC788E4A965C}"/>
                </a:ext>
              </a:extLst>
            </p:cNvPr>
            <p:cNvSpPr/>
            <p:nvPr>
              <p:custDataLst>
                <p:tags r:id="rId8"/>
              </p:custDataLst>
            </p:nvPr>
          </p:nvSpPr>
          <p:spPr bwMode="gray">
            <a:xfrm flipH="1">
              <a:off x="2802971" y="1348354"/>
              <a:ext cx="215888" cy="21588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13" name="Raute 54">
              <a:extLst>
                <a:ext uri="{FF2B5EF4-FFF2-40B4-BE49-F238E27FC236}">
                  <a16:creationId xmlns:a16="http://schemas.microsoft.com/office/drawing/2014/main" id="{4EC5F30F-C075-4BBE-9D61-A138917C55FC}"/>
                </a:ext>
              </a:extLst>
            </p:cNvPr>
            <p:cNvSpPr/>
            <p:nvPr>
              <p:custDataLst>
                <p:tags r:id="rId9"/>
              </p:custDataLst>
            </p:nvPr>
          </p:nvSpPr>
          <p:spPr bwMode="gray">
            <a:xfrm flipH="1">
              <a:off x="3018859" y="1600291"/>
              <a:ext cx="359813" cy="359813"/>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cxnSp>
          <p:nvCxnSpPr>
            <p:cNvPr id="14" name="Gerade Verbindung 82">
              <a:extLst>
                <a:ext uri="{FF2B5EF4-FFF2-40B4-BE49-F238E27FC236}">
                  <a16:creationId xmlns:a16="http://schemas.microsoft.com/office/drawing/2014/main" id="{A680892D-F596-4751-8D0A-D81F5C01E990}"/>
                </a:ext>
              </a:extLst>
            </p:cNvPr>
            <p:cNvCxnSpPr>
              <a:cxnSpLocks/>
            </p:cNvCxnSpPr>
            <p:nvPr>
              <p:custDataLst>
                <p:tags r:id="rId10"/>
              </p:custDataLst>
            </p:nvPr>
          </p:nvCxnSpPr>
          <p:spPr bwMode="gray">
            <a:xfrm>
              <a:off x="587375" y="1780154"/>
              <a:ext cx="4523640" cy="0"/>
            </a:xfrm>
            <a:prstGeom prst="line">
              <a:avLst/>
            </a:prstGeom>
            <a:ln w="12700" cap="rnd">
              <a:solidFill>
                <a:schemeClr val="accent5"/>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Raute 94">
              <a:extLst>
                <a:ext uri="{FF2B5EF4-FFF2-40B4-BE49-F238E27FC236}">
                  <a16:creationId xmlns:a16="http://schemas.microsoft.com/office/drawing/2014/main" id="{27E32BE4-5925-4690-936E-5CFB01C548FB}"/>
                </a:ext>
              </a:extLst>
            </p:cNvPr>
            <p:cNvSpPr/>
            <p:nvPr>
              <p:custDataLst>
                <p:tags r:id="rId11"/>
              </p:custDataLst>
            </p:nvPr>
          </p:nvSpPr>
          <p:spPr bwMode="gray">
            <a:xfrm>
              <a:off x="2555764" y="1420301"/>
              <a:ext cx="719793" cy="719793"/>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16" name="Raute 109">
              <a:extLst>
                <a:ext uri="{FF2B5EF4-FFF2-40B4-BE49-F238E27FC236}">
                  <a16:creationId xmlns:a16="http://schemas.microsoft.com/office/drawing/2014/main" id="{C6CB2DCB-3903-4359-9439-96C3CFB0293B}"/>
                </a:ext>
              </a:extLst>
            </p:cNvPr>
            <p:cNvSpPr/>
            <p:nvPr>
              <p:custDataLst>
                <p:tags r:id="rId12"/>
              </p:custDataLst>
            </p:nvPr>
          </p:nvSpPr>
          <p:spPr bwMode="gray">
            <a:xfrm flipH="1">
              <a:off x="2479080" y="1924118"/>
              <a:ext cx="215888" cy="21588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17" name="Raute 110">
              <a:extLst>
                <a:ext uri="{FF2B5EF4-FFF2-40B4-BE49-F238E27FC236}">
                  <a16:creationId xmlns:a16="http://schemas.microsoft.com/office/drawing/2014/main" id="{CE3FC396-DFEC-4563-AB43-BE510228E0DE}"/>
                </a:ext>
              </a:extLst>
            </p:cNvPr>
            <p:cNvSpPr/>
            <p:nvPr>
              <p:custDataLst>
                <p:tags r:id="rId13"/>
              </p:custDataLst>
            </p:nvPr>
          </p:nvSpPr>
          <p:spPr bwMode="gray">
            <a:xfrm>
              <a:off x="2587036" y="1420317"/>
              <a:ext cx="143925" cy="143925"/>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43" name="文本框 42">
              <a:extLst>
                <a:ext uri="{FF2B5EF4-FFF2-40B4-BE49-F238E27FC236}">
                  <a16:creationId xmlns:a16="http://schemas.microsoft.com/office/drawing/2014/main" id="{E93016E9-CFA7-4C4E-A010-59EBC3D0983F}"/>
                </a:ext>
              </a:extLst>
            </p:cNvPr>
            <p:cNvSpPr txBox="1"/>
            <p:nvPr/>
          </p:nvSpPr>
          <p:spPr>
            <a:xfrm>
              <a:off x="2408213" y="945273"/>
              <a:ext cx="1005403" cy="338554"/>
            </a:xfrm>
            <a:prstGeom prst="rect">
              <a:avLst/>
            </a:prstGeom>
            <a:noFill/>
          </p:spPr>
          <p:txBody>
            <a:bodyPr wrap="none" rtlCol="0">
              <a:spAutoFit/>
            </a:bodyPr>
            <a:lstStyle/>
            <a:p>
              <a:pPr>
                <a:buClr>
                  <a:srgbClr val="2D97C8"/>
                </a:buClr>
              </a:pPr>
              <a:r>
                <a:rPr lang="zh-CN" altLang="en-US" sz="1600" b="1" dirty="0">
                  <a:solidFill>
                    <a:schemeClr val="tx1">
                      <a:lumMod val="65000"/>
                      <a:lumOff val="35000"/>
                    </a:schemeClr>
                  </a:solidFill>
                  <a:latin typeface="+mn-ea"/>
                  <a:cs typeface="Heiti SC Light" charset="-122"/>
                </a:rPr>
                <a:t>合作媒体</a:t>
              </a:r>
              <a:endParaRPr lang="ca-ES" sz="1600" b="1" dirty="0">
                <a:solidFill>
                  <a:schemeClr val="tx1">
                    <a:lumMod val="65000"/>
                    <a:lumOff val="35000"/>
                  </a:schemeClr>
                </a:solidFill>
                <a:latin typeface="+mn-ea"/>
                <a:cs typeface="Heiti SC Light" charset="-122"/>
              </a:endParaRPr>
            </a:p>
          </p:txBody>
        </p:sp>
        <p:sp>
          <p:nvSpPr>
            <p:cNvPr id="47" name="Freeform 45">
              <a:extLst>
                <a:ext uri="{FF2B5EF4-FFF2-40B4-BE49-F238E27FC236}">
                  <a16:creationId xmlns:a16="http://schemas.microsoft.com/office/drawing/2014/main" id="{AC37C595-FE97-41E0-AB46-1A4037AF3DEE}"/>
                </a:ext>
              </a:extLst>
            </p:cNvPr>
            <p:cNvSpPr>
              <a:spLocks noEditPoints="1"/>
            </p:cNvSpPr>
            <p:nvPr/>
          </p:nvSpPr>
          <p:spPr bwMode="auto">
            <a:xfrm>
              <a:off x="2731007" y="1601268"/>
              <a:ext cx="359813" cy="390229"/>
            </a:xfrm>
            <a:custGeom>
              <a:avLst/>
              <a:gdLst>
                <a:gd name="T0" fmla="*/ 16 w 232"/>
                <a:gd name="T1" fmla="*/ 97 h 252"/>
                <a:gd name="T2" fmla="*/ 45 w 232"/>
                <a:gd name="T3" fmla="*/ 68 h 252"/>
                <a:gd name="T4" fmla="*/ 74 w 232"/>
                <a:gd name="T5" fmla="*/ 97 h 252"/>
                <a:gd name="T6" fmla="*/ 45 w 232"/>
                <a:gd name="T7" fmla="*/ 125 h 252"/>
                <a:gd name="T8" fmla="*/ 16 w 232"/>
                <a:gd name="T9" fmla="*/ 97 h 252"/>
                <a:gd name="T10" fmla="*/ 90 w 232"/>
                <a:gd name="T11" fmla="*/ 167 h 252"/>
                <a:gd name="T12" fmla="*/ 58 w 232"/>
                <a:gd name="T13" fmla="*/ 135 h 252"/>
                <a:gd name="T14" fmla="*/ 32 w 232"/>
                <a:gd name="T15" fmla="*/ 135 h 252"/>
                <a:gd name="T16" fmla="*/ 0 w 232"/>
                <a:gd name="T17" fmla="*/ 167 h 252"/>
                <a:gd name="T18" fmla="*/ 0 w 232"/>
                <a:gd name="T19" fmla="*/ 180 h 252"/>
                <a:gd name="T20" fmla="*/ 90 w 232"/>
                <a:gd name="T21" fmla="*/ 180 h 252"/>
                <a:gd name="T22" fmla="*/ 90 w 232"/>
                <a:gd name="T23" fmla="*/ 167 h 252"/>
                <a:gd name="T24" fmla="*/ 158 w 232"/>
                <a:gd name="T25" fmla="*/ 97 h 252"/>
                <a:gd name="T26" fmla="*/ 187 w 232"/>
                <a:gd name="T27" fmla="*/ 125 h 252"/>
                <a:gd name="T28" fmla="*/ 216 w 232"/>
                <a:gd name="T29" fmla="*/ 97 h 252"/>
                <a:gd name="T30" fmla="*/ 187 w 232"/>
                <a:gd name="T31" fmla="*/ 68 h 252"/>
                <a:gd name="T32" fmla="*/ 158 w 232"/>
                <a:gd name="T33" fmla="*/ 97 h 252"/>
                <a:gd name="T34" fmla="*/ 200 w 232"/>
                <a:gd name="T35" fmla="*/ 135 h 252"/>
                <a:gd name="T36" fmla="*/ 174 w 232"/>
                <a:gd name="T37" fmla="*/ 135 h 252"/>
                <a:gd name="T38" fmla="*/ 142 w 232"/>
                <a:gd name="T39" fmla="*/ 167 h 252"/>
                <a:gd name="T40" fmla="*/ 142 w 232"/>
                <a:gd name="T41" fmla="*/ 180 h 252"/>
                <a:gd name="T42" fmla="*/ 232 w 232"/>
                <a:gd name="T43" fmla="*/ 180 h 252"/>
                <a:gd name="T44" fmla="*/ 232 w 232"/>
                <a:gd name="T45" fmla="*/ 167 h 252"/>
                <a:gd name="T46" fmla="*/ 200 w 232"/>
                <a:gd name="T47" fmla="*/ 135 h 252"/>
                <a:gd name="T48" fmla="*/ 150 w 232"/>
                <a:gd name="T49" fmla="*/ 224 h 252"/>
                <a:gd name="T50" fmla="*/ 122 w 232"/>
                <a:gd name="T51" fmla="*/ 227 h 252"/>
                <a:gd name="T52" fmla="*/ 60 w 232"/>
                <a:gd name="T53" fmla="*/ 205 h 252"/>
                <a:gd name="T54" fmla="*/ 49 w 232"/>
                <a:gd name="T55" fmla="*/ 203 h 252"/>
                <a:gd name="T56" fmla="*/ 47 w 232"/>
                <a:gd name="T57" fmla="*/ 214 h 252"/>
                <a:gd name="T58" fmla="*/ 122 w 232"/>
                <a:gd name="T59" fmla="*/ 243 h 252"/>
                <a:gd name="T60" fmla="*/ 159 w 232"/>
                <a:gd name="T61" fmla="*/ 238 h 252"/>
                <a:gd name="T62" fmla="*/ 167 w 232"/>
                <a:gd name="T63" fmla="*/ 252 h 252"/>
                <a:gd name="T64" fmla="*/ 190 w 232"/>
                <a:gd name="T65" fmla="*/ 209 h 252"/>
                <a:gd name="T66" fmla="*/ 142 w 232"/>
                <a:gd name="T67" fmla="*/ 211 h 252"/>
                <a:gd name="T68" fmla="*/ 150 w 232"/>
                <a:gd name="T69" fmla="*/ 224 h 252"/>
                <a:gd name="T70" fmla="*/ 81 w 232"/>
                <a:gd name="T71" fmla="*/ 28 h 252"/>
                <a:gd name="T72" fmla="*/ 110 w 232"/>
                <a:gd name="T73" fmla="*/ 24 h 252"/>
                <a:gd name="T74" fmla="*/ 172 w 232"/>
                <a:gd name="T75" fmla="*/ 46 h 252"/>
                <a:gd name="T76" fmla="*/ 178 w 232"/>
                <a:gd name="T77" fmla="*/ 50 h 252"/>
                <a:gd name="T78" fmla="*/ 183 w 232"/>
                <a:gd name="T79" fmla="*/ 49 h 252"/>
                <a:gd name="T80" fmla="*/ 185 w 232"/>
                <a:gd name="T81" fmla="*/ 37 h 252"/>
                <a:gd name="T82" fmla="*/ 110 w 232"/>
                <a:gd name="T83" fmla="*/ 8 h 252"/>
                <a:gd name="T84" fmla="*/ 73 w 232"/>
                <a:gd name="T85" fmla="*/ 13 h 252"/>
                <a:gd name="T86" fmla="*/ 64 w 232"/>
                <a:gd name="T87" fmla="*/ 0 h 252"/>
                <a:gd name="T88" fmla="*/ 42 w 232"/>
                <a:gd name="T89" fmla="*/ 42 h 252"/>
                <a:gd name="T90" fmla="*/ 89 w 232"/>
                <a:gd name="T91" fmla="*/ 40 h 252"/>
                <a:gd name="T92" fmla="*/ 81 w 232"/>
                <a:gd name="T93" fmla="*/ 2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 h="252">
                  <a:moveTo>
                    <a:pt x="16" y="97"/>
                  </a:moveTo>
                  <a:cubicBezTo>
                    <a:pt x="16" y="81"/>
                    <a:pt x="29" y="68"/>
                    <a:pt x="45" y="68"/>
                  </a:cubicBezTo>
                  <a:cubicBezTo>
                    <a:pt x="61" y="68"/>
                    <a:pt x="74" y="81"/>
                    <a:pt x="74" y="97"/>
                  </a:cubicBezTo>
                  <a:cubicBezTo>
                    <a:pt x="74" y="112"/>
                    <a:pt x="61" y="125"/>
                    <a:pt x="45" y="125"/>
                  </a:cubicBezTo>
                  <a:cubicBezTo>
                    <a:pt x="29" y="125"/>
                    <a:pt x="16" y="112"/>
                    <a:pt x="16" y="97"/>
                  </a:cubicBezTo>
                  <a:close/>
                  <a:moveTo>
                    <a:pt x="90" y="167"/>
                  </a:moveTo>
                  <a:cubicBezTo>
                    <a:pt x="90" y="149"/>
                    <a:pt x="75" y="135"/>
                    <a:pt x="58" y="135"/>
                  </a:cubicBezTo>
                  <a:cubicBezTo>
                    <a:pt x="32" y="135"/>
                    <a:pt x="32" y="135"/>
                    <a:pt x="32" y="135"/>
                  </a:cubicBezTo>
                  <a:cubicBezTo>
                    <a:pt x="14" y="135"/>
                    <a:pt x="0" y="149"/>
                    <a:pt x="0" y="167"/>
                  </a:cubicBezTo>
                  <a:cubicBezTo>
                    <a:pt x="0" y="180"/>
                    <a:pt x="0" y="180"/>
                    <a:pt x="0" y="180"/>
                  </a:cubicBezTo>
                  <a:cubicBezTo>
                    <a:pt x="90" y="180"/>
                    <a:pt x="90" y="180"/>
                    <a:pt x="90" y="180"/>
                  </a:cubicBezTo>
                  <a:lnTo>
                    <a:pt x="90" y="167"/>
                  </a:lnTo>
                  <a:close/>
                  <a:moveTo>
                    <a:pt x="158" y="97"/>
                  </a:moveTo>
                  <a:cubicBezTo>
                    <a:pt x="158" y="112"/>
                    <a:pt x="171" y="125"/>
                    <a:pt x="187" y="125"/>
                  </a:cubicBezTo>
                  <a:cubicBezTo>
                    <a:pt x="203" y="125"/>
                    <a:pt x="216" y="112"/>
                    <a:pt x="216" y="97"/>
                  </a:cubicBezTo>
                  <a:cubicBezTo>
                    <a:pt x="216" y="81"/>
                    <a:pt x="203" y="68"/>
                    <a:pt x="187" y="68"/>
                  </a:cubicBezTo>
                  <a:cubicBezTo>
                    <a:pt x="171" y="68"/>
                    <a:pt x="158" y="81"/>
                    <a:pt x="158" y="97"/>
                  </a:cubicBezTo>
                  <a:close/>
                  <a:moveTo>
                    <a:pt x="200" y="135"/>
                  </a:moveTo>
                  <a:cubicBezTo>
                    <a:pt x="174" y="135"/>
                    <a:pt x="174" y="135"/>
                    <a:pt x="174" y="135"/>
                  </a:cubicBezTo>
                  <a:cubicBezTo>
                    <a:pt x="157" y="135"/>
                    <a:pt x="142" y="149"/>
                    <a:pt x="142" y="167"/>
                  </a:cubicBezTo>
                  <a:cubicBezTo>
                    <a:pt x="142" y="180"/>
                    <a:pt x="142" y="180"/>
                    <a:pt x="142" y="180"/>
                  </a:cubicBezTo>
                  <a:cubicBezTo>
                    <a:pt x="232" y="180"/>
                    <a:pt x="232" y="180"/>
                    <a:pt x="232" y="180"/>
                  </a:cubicBezTo>
                  <a:cubicBezTo>
                    <a:pt x="232" y="167"/>
                    <a:pt x="232" y="167"/>
                    <a:pt x="232" y="167"/>
                  </a:cubicBezTo>
                  <a:cubicBezTo>
                    <a:pt x="232" y="149"/>
                    <a:pt x="218" y="135"/>
                    <a:pt x="200" y="135"/>
                  </a:cubicBezTo>
                  <a:close/>
                  <a:moveTo>
                    <a:pt x="150" y="224"/>
                  </a:moveTo>
                  <a:cubicBezTo>
                    <a:pt x="141" y="226"/>
                    <a:pt x="132" y="227"/>
                    <a:pt x="122" y="227"/>
                  </a:cubicBezTo>
                  <a:cubicBezTo>
                    <a:pt x="76" y="227"/>
                    <a:pt x="61" y="206"/>
                    <a:pt x="60" y="205"/>
                  </a:cubicBezTo>
                  <a:cubicBezTo>
                    <a:pt x="57" y="201"/>
                    <a:pt x="52" y="200"/>
                    <a:pt x="49" y="203"/>
                  </a:cubicBezTo>
                  <a:cubicBezTo>
                    <a:pt x="45" y="205"/>
                    <a:pt x="44" y="210"/>
                    <a:pt x="47" y="214"/>
                  </a:cubicBezTo>
                  <a:cubicBezTo>
                    <a:pt x="47" y="215"/>
                    <a:pt x="67" y="243"/>
                    <a:pt x="122" y="243"/>
                  </a:cubicBezTo>
                  <a:cubicBezTo>
                    <a:pt x="135" y="243"/>
                    <a:pt x="148" y="241"/>
                    <a:pt x="159" y="238"/>
                  </a:cubicBezTo>
                  <a:cubicBezTo>
                    <a:pt x="167" y="252"/>
                    <a:pt x="167" y="252"/>
                    <a:pt x="167" y="252"/>
                  </a:cubicBezTo>
                  <a:cubicBezTo>
                    <a:pt x="190" y="209"/>
                    <a:pt x="190" y="209"/>
                    <a:pt x="190" y="209"/>
                  </a:cubicBezTo>
                  <a:cubicBezTo>
                    <a:pt x="142" y="211"/>
                    <a:pt x="142" y="211"/>
                    <a:pt x="142" y="211"/>
                  </a:cubicBezTo>
                  <a:lnTo>
                    <a:pt x="150" y="224"/>
                  </a:lnTo>
                  <a:close/>
                  <a:moveTo>
                    <a:pt x="81" y="28"/>
                  </a:moveTo>
                  <a:cubicBezTo>
                    <a:pt x="90" y="25"/>
                    <a:pt x="100" y="24"/>
                    <a:pt x="110" y="24"/>
                  </a:cubicBezTo>
                  <a:cubicBezTo>
                    <a:pt x="155" y="24"/>
                    <a:pt x="171" y="45"/>
                    <a:pt x="172" y="46"/>
                  </a:cubicBezTo>
                  <a:cubicBezTo>
                    <a:pt x="173" y="49"/>
                    <a:pt x="176" y="50"/>
                    <a:pt x="178" y="50"/>
                  </a:cubicBezTo>
                  <a:cubicBezTo>
                    <a:pt x="180" y="50"/>
                    <a:pt x="181" y="49"/>
                    <a:pt x="183" y="49"/>
                  </a:cubicBezTo>
                  <a:cubicBezTo>
                    <a:pt x="186" y="46"/>
                    <a:pt x="187" y="41"/>
                    <a:pt x="185" y="37"/>
                  </a:cubicBezTo>
                  <a:cubicBezTo>
                    <a:pt x="184" y="36"/>
                    <a:pt x="165" y="8"/>
                    <a:pt x="110" y="8"/>
                  </a:cubicBezTo>
                  <a:cubicBezTo>
                    <a:pt x="96" y="8"/>
                    <a:pt x="84" y="10"/>
                    <a:pt x="73" y="13"/>
                  </a:cubicBezTo>
                  <a:cubicBezTo>
                    <a:pt x="64" y="0"/>
                    <a:pt x="64" y="0"/>
                    <a:pt x="64" y="0"/>
                  </a:cubicBezTo>
                  <a:cubicBezTo>
                    <a:pt x="42" y="42"/>
                    <a:pt x="42" y="42"/>
                    <a:pt x="42" y="42"/>
                  </a:cubicBezTo>
                  <a:cubicBezTo>
                    <a:pt x="89" y="40"/>
                    <a:pt x="89" y="40"/>
                    <a:pt x="89" y="40"/>
                  </a:cubicBezTo>
                  <a:lnTo>
                    <a:pt x="81" y="28"/>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grpSp>
      <p:grpSp>
        <p:nvGrpSpPr>
          <p:cNvPr id="74" name="组合 73">
            <a:extLst>
              <a:ext uri="{FF2B5EF4-FFF2-40B4-BE49-F238E27FC236}">
                <a16:creationId xmlns:a16="http://schemas.microsoft.com/office/drawing/2014/main" id="{4B78F2EA-5B06-492B-8B3C-CE1DD4652D0C}"/>
              </a:ext>
            </a:extLst>
          </p:cNvPr>
          <p:cNvGrpSpPr/>
          <p:nvPr/>
        </p:nvGrpSpPr>
        <p:grpSpPr>
          <a:xfrm>
            <a:off x="5353331" y="945273"/>
            <a:ext cx="2906712" cy="1194821"/>
            <a:chOff x="5620141" y="945273"/>
            <a:chExt cx="2906712" cy="1194821"/>
          </a:xfrm>
        </p:grpSpPr>
        <p:sp>
          <p:nvSpPr>
            <p:cNvPr id="25" name="Raute 53">
              <a:extLst>
                <a:ext uri="{FF2B5EF4-FFF2-40B4-BE49-F238E27FC236}">
                  <a16:creationId xmlns:a16="http://schemas.microsoft.com/office/drawing/2014/main" id="{76F3CD7F-1C5A-4B38-8524-885C5E327A8C}"/>
                </a:ext>
              </a:extLst>
            </p:cNvPr>
            <p:cNvSpPr/>
            <p:nvPr>
              <p:custDataLst>
                <p:tags r:id="rId2"/>
              </p:custDataLst>
            </p:nvPr>
          </p:nvSpPr>
          <p:spPr bwMode="gray">
            <a:xfrm flipH="1">
              <a:off x="6928775" y="1348354"/>
              <a:ext cx="215888" cy="21588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26" name="Raute 54">
              <a:extLst>
                <a:ext uri="{FF2B5EF4-FFF2-40B4-BE49-F238E27FC236}">
                  <a16:creationId xmlns:a16="http://schemas.microsoft.com/office/drawing/2014/main" id="{25CE0118-2C76-4AAA-80D4-9F01C41A0A3A}"/>
                </a:ext>
              </a:extLst>
            </p:cNvPr>
            <p:cNvSpPr/>
            <p:nvPr>
              <p:custDataLst>
                <p:tags r:id="rId3"/>
              </p:custDataLst>
            </p:nvPr>
          </p:nvSpPr>
          <p:spPr bwMode="gray">
            <a:xfrm flipH="1">
              <a:off x="7144663" y="1600291"/>
              <a:ext cx="359813" cy="359813"/>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cxnSp>
          <p:nvCxnSpPr>
            <p:cNvPr id="27" name="Gerade Verbindung 82">
              <a:extLst>
                <a:ext uri="{FF2B5EF4-FFF2-40B4-BE49-F238E27FC236}">
                  <a16:creationId xmlns:a16="http://schemas.microsoft.com/office/drawing/2014/main" id="{8ED1FD7E-C909-4C16-B47B-EA0527C30061}"/>
                </a:ext>
              </a:extLst>
            </p:cNvPr>
            <p:cNvCxnSpPr>
              <a:cxnSpLocks/>
            </p:cNvCxnSpPr>
            <p:nvPr>
              <p:custDataLst>
                <p:tags r:id="rId4"/>
              </p:custDataLst>
            </p:nvPr>
          </p:nvCxnSpPr>
          <p:spPr bwMode="gray">
            <a:xfrm>
              <a:off x="5620141" y="1780154"/>
              <a:ext cx="2906712" cy="0"/>
            </a:xfrm>
            <a:prstGeom prst="line">
              <a:avLst/>
            </a:prstGeom>
            <a:ln w="12700" cap="rnd">
              <a:solidFill>
                <a:schemeClr val="accent5"/>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8" name="Raute 94">
              <a:extLst>
                <a:ext uri="{FF2B5EF4-FFF2-40B4-BE49-F238E27FC236}">
                  <a16:creationId xmlns:a16="http://schemas.microsoft.com/office/drawing/2014/main" id="{AD6CE15C-AB5F-405A-87D8-F593C69C7E34}"/>
                </a:ext>
              </a:extLst>
            </p:cNvPr>
            <p:cNvSpPr/>
            <p:nvPr>
              <p:custDataLst>
                <p:tags r:id="rId5"/>
              </p:custDataLst>
            </p:nvPr>
          </p:nvSpPr>
          <p:spPr bwMode="gray">
            <a:xfrm>
              <a:off x="6681568" y="1420301"/>
              <a:ext cx="719793" cy="719793"/>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714"/>
              <a:endParaRPr lang="en-GB" sz="1199" dirty="0">
                <a:solidFill>
                  <a:srgbClr val="000000"/>
                </a:solidFill>
                <a:latin typeface="Arial"/>
              </a:endParaRPr>
            </a:p>
          </p:txBody>
        </p:sp>
        <p:sp>
          <p:nvSpPr>
            <p:cNvPr id="29" name="Raute 109">
              <a:extLst>
                <a:ext uri="{FF2B5EF4-FFF2-40B4-BE49-F238E27FC236}">
                  <a16:creationId xmlns:a16="http://schemas.microsoft.com/office/drawing/2014/main" id="{4904B092-E3A8-4B67-AF90-D44C8E20B124}"/>
                </a:ext>
              </a:extLst>
            </p:cNvPr>
            <p:cNvSpPr/>
            <p:nvPr>
              <p:custDataLst>
                <p:tags r:id="rId6"/>
              </p:custDataLst>
            </p:nvPr>
          </p:nvSpPr>
          <p:spPr bwMode="gray">
            <a:xfrm flipH="1">
              <a:off x="6604884" y="1924118"/>
              <a:ext cx="215888" cy="215888"/>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30" name="Raute 110">
              <a:extLst>
                <a:ext uri="{FF2B5EF4-FFF2-40B4-BE49-F238E27FC236}">
                  <a16:creationId xmlns:a16="http://schemas.microsoft.com/office/drawing/2014/main" id="{FB6ED5CE-1008-41FA-A522-343CDA148D41}"/>
                </a:ext>
              </a:extLst>
            </p:cNvPr>
            <p:cNvSpPr/>
            <p:nvPr>
              <p:custDataLst>
                <p:tags r:id="rId7"/>
              </p:custDataLst>
            </p:nvPr>
          </p:nvSpPr>
          <p:spPr bwMode="gray">
            <a:xfrm>
              <a:off x="6712840" y="1420317"/>
              <a:ext cx="143925" cy="143925"/>
            </a:xfrm>
            <a:prstGeom prst="diamond">
              <a:avLst/>
            </a:prstGeom>
            <a:solidFill>
              <a:schemeClr val="tx2">
                <a:alpha val="35000"/>
              </a:schemeClr>
            </a:solidFill>
            <a:ln w="9525">
              <a:noFill/>
              <a:round/>
              <a:headEnd/>
              <a:tailEnd/>
            </a:ln>
          </p:spPr>
          <p:txBody>
            <a:bodyPr>
              <a:noAutofit/>
            </a:bodyPr>
            <a:lstStyle/>
            <a:p>
              <a:pPr defTabSz="913714"/>
              <a:endParaRPr lang="en-GB" sz="1699" dirty="0">
                <a:solidFill>
                  <a:srgbClr val="000000"/>
                </a:solidFill>
                <a:latin typeface="Arial"/>
              </a:endParaRPr>
            </a:p>
          </p:txBody>
        </p:sp>
        <p:sp>
          <p:nvSpPr>
            <p:cNvPr id="44" name="文本框 43">
              <a:extLst>
                <a:ext uri="{FF2B5EF4-FFF2-40B4-BE49-F238E27FC236}">
                  <a16:creationId xmlns:a16="http://schemas.microsoft.com/office/drawing/2014/main" id="{98C7B142-7BAE-441C-8089-0C719D9423A2}"/>
                </a:ext>
              </a:extLst>
            </p:cNvPr>
            <p:cNvSpPr txBox="1"/>
            <p:nvPr/>
          </p:nvSpPr>
          <p:spPr>
            <a:xfrm>
              <a:off x="6534017" y="945273"/>
              <a:ext cx="1005403" cy="338554"/>
            </a:xfrm>
            <a:prstGeom prst="rect">
              <a:avLst/>
            </a:prstGeom>
            <a:noFill/>
          </p:spPr>
          <p:txBody>
            <a:bodyPr wrap="none" rtlCol="0">
              <a:spAutoFit/>
            </a:bodyPr>
            <a:lstStyle/>
            <a:p>
              <a:pPr>
                <a:buClr>
                  <a:srgbClr val="2D97C8"/>
                </a:buClr>
              </a:pPr>
              <a:r>
                <a:rPr lang="zh-CN" altLang="en-US" sz="1600" b="1" dirty="0">
                  <a:solidFill>
                    <a:schemeClr val="tx1">
                      <a:lumMod val="65000"/>
                      <a:lumOff val="35000"/>
                    </a:schemeClr>
                  </a:solidFill>
                  <a:latin typeface="+mn-ea"/>
                  <a:cs typeface="Heiti SC Light" charset="-122"/>
                </a:rPr>
                <a:t>合作内容</a:t>
              </a:r>
              <a:endParaRPr lang="ca-ES" sz="1600" b="1" dirty="0">
                <a:solidFill>
                  <a:schemeClr val="tx1">
                    <a:lumMod val="65000"/>
                    <a:lumOff val="35000"/>
                  </a:schemeClr>
                </a:solidFill>
                <a:latin typeface="+mn-ea"/>
                <a:cs typeface="Heiti SC Light" charset="-122"/>
              </a:endParaRPr>
            </a:p>
          </p:txBody>
        </p:sp>
        <p:sp>
          <p:nvSpPr>
            <p:cNvPr id="48" name="Freeform 25">
              <a:extLst>
                <a:ext uri="{FF2B5EF4-FFF2-40B4-BE49-F238E27FC236}">
                  <a16:creationId xmlns:a16="http://schemas.microsoft.com/office/drawing/2014/main" id="{FF0913EE-88B0-460F-990C-E684F90F421E}"/>
                </a:ext>
              </a:extLst>
            </p:cNvPr>
            <p:cNvSpPr>
              <a:spLocks noEditPoints="1"/>
            </p:cNvSpPr>
            <p:nvPr/>
          </p:nvSpPr>
          <p:spPr bwMode="auto">
            <a:xfrm>
              <a:off x="6884525" y="1591793"/>
              <a:ext cx="307994" cy="357839"/>
            </a:xfrm>
            <a:custGeom>
              <a:avLst/>
              <a:gdLst>
                <a:gd name="T0" fmla="*/ 96 w 172"/>
                <a:gd name="T1" fmla="*/ 0 h 201"/>
                <a:gd name="T2" fmla="*/ 21 w 172"/>
                <a:gd name="T3" fmla="*/ 64 h 201"/>
                <a:gd name="T4" fmla="*/ 3 w 172"/>
                <a:gd name="T5" fmla="*/ 96 h 201"/>
                <a:gd name="T6" fmla="*/ 10 w 172"/>
                <a:gd name="T7" fmla="*/ 108 h 201"/>
                <a:gd name="T8" fmla="*/ 22 w 172"/>
                <a:gd name="T9" fmla="*/ 108 h 201"/>
                <a:gd name="T10" fmla="*/ 22 w 172"/>
                <a:gd name="T11" fmla="*/ 147 h 201"/>
                <a:gd name="T12" fmla="*/ 44 w 172"/>
                <a:gd name="T13" fmla="*/ 164 h 201"/>
                <a:gd name="T14" fmla="*/ 57 w 172"/>
                <a:gd name="T15" fmla="*/ 162 h 201"/>
                <a:gd name="T16" fmla="*/ 57 w 172"/>
                <a:gd name="T17" fmla="*/ 188 h 201"/>
                <a:gd name="T18" fmla="*/ 70 w 172"/>
                <a:gd name="T19" fmla="*/ 201 h 201"/>
                <a:gd name="T20" fmla="*/ 112 w 172"/>
                <a:gd name="T21" fmla="*/ 201 h 201"/>
                <a:gd name="T22" fmla="*/ 125 w 172"/>
                <a:gd name="T23" fmla="*/ 188 h 201"/>
                <a:gd name="T24" fmla="*/ 125 w 172"/>
                <a:gd name="T25" fmla="*/ 146 h 201"/>
                <a:gd name="T26" fmla="*/ 172 w 172"/>
                <a:gd name="T27" fmla="*/ 76 h 201"/>
                <a:gd name="T28" fmla="*/ 96 w 172"/>
                <a:gd name="T29" fmla="*/ 0 h 201"/>
                <a:gd name="T30" fmla="*/ 123 w 172"/>
                <a:gd name="T31" fmla="*/ 68 h 201"/>
                <a:gd name="T32" fmla="*/ 82 w 172"/>
                <a:gd name="T33" fmla="*/ 112 h 201"/>
                <a:gd name="T34" fmla="*/ 77 w 172"/>
                <a:gd name="T35" fmla="*/ 109 h 201"/>
                <a:gd name="T36" fmla="*/ 81 w 172"/>
                <a:gd name="T37" fmla="*/ 79 h 201"/>
                <a:gd name="T38" fmla="*/ 62 w 172"/>
                <a:gd name="T39" fmla="*/ 79 h 201"/>
                <a:gd name="T40" fmla="*/ 60 w 172"/>
                <a:gd name="T41" fmla="*/ 74 h 201"/>
                <a:gd name="T42" fmla="*/ 101 w 172"/>
                <a:gd name="T43" fmla="*/ 30 h 201"/>
                <a:gd name="T44" fmla="*/ 107 w 172"/>
                <a:gd name="T45" fmla="*/ 33 h 201"/>
                <a:gd name="T46" fmla="*/ 102 w 172"/>
                <a:gd name="T47" fmla="*/ 63 h 201"/>
                <a:gd name="T48" fmla="*/ 121 w 172"/>
                <a:gd name="T49" fmla="*/ 63 h 201"/>
                <a:gd name="T50" fmla="*/ 123 w 172"/>
                <a:gd name="T51"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201">
                  <a:moveTo>
                    <a:pt x="96" y="0"/>
                  </a:moveTo>
                  <a:cubicBezTo>
                    <a:pt x="58" y="0"/>
                    <a:pt x="27" y="28"/>
                    <a:pt x="21" y="64"/>
                  </a:cubicBezTo>
                  <a:cubicBezTo>
                    <a:pt x="3" y="96"/>
                    <a:pt x="3" y="96"/>
                    <a:pt x="3" y="96"/>
                  </a:cubicBezTo>
                  <a:cubicBezTo>
                    <a:pt x="0" y="101"/>
                    <a:pt x="4" y="108"/>
                    <a:pt x="10" y="108"/>
                  </a:cubicBezTo>
                  <a:cubicBezTo>
                    <a:pt x="22" y="108"/>
                    <a:pt x="22" y="108"/>
                    <a:pt x="22" y="108"/>
                  </a:cubicBezTo>
                  <a:cubicBezTo>
                    <a:pt x="22" y="147"/>
                    <a:pt x="22" y="147"/>
                    <a:pt x="22" y="147"/>
                  </a:cubicBezTo>
                  <a:cubicBezTo>
                    <a:pt x="22" y="159"/>
                    <a:pt x="33" y="167"/>
                    <a:pt x="44" y="164"/>
                  </a:cubicBezTo>
                  <a:cubicBezTo>
                    <a:pt x="57" y="162"/>
                    <a:pt x="57" y="162"/>
                    <a:pt x="57" y="162"/>
                  </a:cubicBezTo>
                  <a:cubicBezTo>
                    <a:pt x="57" y="188"/>
                    <a:pt x="57" y="188"/>
                    <a:pt x="57" y="188"/>
                  </a:cubicBezTo>
                  <a:cubicBezTo>
                    <a:pt x="57" y="195"/>
                    <a:pt x="63" y="201"/>
                    <a:pt x="70" y="201"/>
                  </a:cubicBezTo>
                  <a:cubicBezTo>
                    <a:pt x="112" y="201"/>
                    <a:pt x="112" y="201"/>
                    <a:pt x="112" y="201"/>
                  </a:cubicBezTo>
                  <a:cubicBezTo>
                    <a:pt x="119" y="201"/>
                    <a:pt x="125" y="195"/>
                    <a:pt x="125" y="188"/>
                  </a:cubicBezTo>
                  <a:cubicBezTo>
                    <a:pt x="125" y="146"/>
                    <a:pt x="125" y="146"/>
                    <a:pt x="125" y="146"/>
                  </a:cubicBezTo>
                  <a:cubicBezTo>
                    <a:pt x="152" y="134"/>
                    <a:pt x="172" y="107"/>
                    <a:pt x="172" y="76"/>
                  </a:cubicBezTo>
                  <a:cubicBezTo>
                    <a:pt x="172" y="34"/>
                    <a:pt x="138" y="0"/>
                    <a:pt x="96" y="0"/>
                  </a:cubicBezTo>
                  <a:close/>
                  <a:moveTo>
                    <a:pt x="123" y="68"/>
                  </a:moveTo>
                  <a:cubicBezTo>
                    <a:pt x="82" y="112"/>
                    <a:pt x="82" y="112"/>
                    <a:pt x="82" y="112"/>
                  </a:cubicBezTo>
                  <a:cubicBezTo>
                    <a:pt x="80" y="114"/>
                    <a:pt x="76" y="112"/>
                    <a:pt x="77" y="109"/>
                  </a:cubicBezTo>
                  <a:cubicBezTo>
                    <a:pt x="81" y="79"/>
                    <a:pt x="81" y="79"/>
                    <a:pt x="81" y="79"/>
                  </a:cubicBezTo>
                  <a:cubicBezTo>
                    <a:pt x="62" y="79"/>
                    <a:pt x="62" y="79"/>
                    <a:pt x="62" y="79"/>
                  </a:cubicBezTo>
                  <a:cubicBezTo>
                    <a:pt x="59" y="79"/>
                    <a:pt x="58" y="76"/>
                    <a:pt x="60" y="74"/>
                  </a:cubicBezTo>
                  <a:cubicBezTo>
                    <a:pt x="101" y="30"/>
                    <a:pt x="101" y="30"/>
                    <a:pt x="101" y="30"/>
                  </a:cubicBezTo>
                  <a:cubicBezTo>
                    <a:pt x="103" y="28"/>
                    <a:pt x="107" y="30"/>
                    <a:pt x="107" y="33"/>
                  </a:cubicBezTo>
                  <a:cubicBezTo>
                    <a:pt x="102" y="63"/>
                    <a:pt x="102" y="63"/>
                    <a:pt x="102" y="63"/>
                  </a:cubicBezTo>
                  <a:cubicBezTo>
                    <a:pt x="121" y="63"/>
                    <a:pt x="121" y="63"/>
                    <a:pt x="121" y="63"/>
                  </a:cubicBezTo>
                  <a:cubicBezTo>
                    <a:pt x="124" y="63"/>
                    <a:pt x="125" y="66"/>
                    <a:pt x="123" y="68"/>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prstClr val="black"/>
                </a:solidFill>
              </a:endParaRPr>
            </a:p>
          </p:txBody>
        </p:sp>
      </p:grpSp>
      <p:sp>
        <p:nvSpPr>
          <p:cNvPr id="49" name="文本框 48">
            <a:extLst>
              <a:ext uri="{FF2B5EF4-FFF2-40B4-BE49-F238E27FC236}">
                <a16:creationId xmlns:a16="http://schemas.microsoft.com/office/drawing/2014/main" id="{8A586FC8-2F47-4B8E-B5A9-42D07CA4B805}"/>
              </a:ext>
            </a:extLst>
          </p:cNvPr>
          <p:cNvSpPr txBox="1"/>
          <p:nvPr/>
        </p:nvSpPr>
        <p:spPr>
          <a:xfrm>
            <a:off x="1319547" y="2515370"/>
            <a:ext cx="184731" cy="307777"/>
          </a:xfrm>
          <a:prstGeom prst="rect">
            <a:avLst/>
          </a:prstGeom>
          <a:noFill/>
        </p:spPr>
        <p:txBody>
          <a:bodyPr wrap="none" rtlCol="0">
            <a:spAutoFit/>
          </a:bodyPr>
          <a:lstStyle/>
          <a:p>
            <a:pPr algn="ctr">
              <a:buClr>
                <a:srgbClr val="2D97C8"/>
              </a:buClr>
            </a:pPr>
            <a:endParaRPr lang="ca-ES" sz="1400" dirty="0">
              <a:latin typeface="+mn-ea"/>
              <a:cs typeface="Heiti SC Light" charset="-122"/>
            </a:endParaRPr>
          </a:p>
        </p:txBody>
      </p:sp>
      <p:sp>
        <p:nvSpPr>
          <p:cNvPr id="50" name="文本框 49">
            <a:extLst>
              <a:ext uri="{FF2B5EF4-FFF2-40B4-BE49-F238E27FC236}">
                <a16:creationId xmlns:a16="http://schemas.microsoft.com/office/drawing/2014/main" id="{2FD10EDE-ED7A-4204-A8B4-0FCBCAAF93BA}"/>
              </a:ext>
            </a:extLst>
          </p:cNvPr>
          <p:cNvSpPr txBox="1"/>
          <p:nvPr/>
        </p:nvSpPr>
        <p:spPr>
          <a:xfrm>
            <a:off x="1036184" y="4073175"/>
            <a:ext cx="184730" cy="307777"/>
          </a:xfrm>
          <a:prstGeom prst="rect">
            <a:avLst/>
          </a:prstGeom>
          <a:noFill/>
        </p:spPr>
        <p:txBody>
          <a:bodyPr wrap="none" rtlCol="0">
            <a:spAutoFit/>
          </a:bodyPr>
          <a:lstStyle/>
          <a:p>
            <a:pPr algn="ctr">
              <a:buClr>
                <a:srgbClr val="2D97C8"/>
              </a:buClr>
            </a:pPr>
            <a:endParaRPr lang="ca-ES" sz="1400" dirty="0">
              <a:latin typeface="+mn-ea"/>
              <a:cs typeface="Heiti SC Light" charset="-122"/>
            </a:endParaRPr>
          </a:p>
        </p:txBody>
      </p:sp>
      <p:sp>
        <p:nvSpPr>
          <p:cNvPr id="61" name="矩形 60">
            <a:extLst>
              <a:ext uri="{FF2B5EF4-FFF2-40B4-BE49-F238E27FC236}">
                <a16:creationId xmlns:a16="http://schemas.microsoft.com/office/drawing/2014/main" id="{666885E9-D3F9-45C3-99A6-38E9E6D3E7E6}"/>
              </a:ext>
            </a:extLst>
          </p:cNvPr>
          <p:cNvSpPr/>
          <p:nvPr/>
        </p:nvSpPr>
        <p:spPr>
          <a:xfrm>
            <a:off x="2192267" y="3612589"/>
            <a:ext cx="2918748" cy="126288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2D97C8"/>
              </a:buClr>
            </a:pPr>
            <a:endParaRPr lang="ca-ES" altLang="zh-CN" sz="1400" b="1" dirty="0">
              <a:solidFill>
                <a:schemeClr val="tx1">
                  <a:lumMod val="65000"/>
                  <a:lumOff val="35000"/>
                </a:schemeClr>
              </a:solidFill>
              <a:latin typeface="+mn-ea"/>
              <a:cs typeface="Heiti SC Light" charset="-122"/>
            </a:endParaRPr>
          </a:p>
        </p:txBody>
      </p:sp>
      <p:sp>
        <p:nvSpPr>
          <p:cNvPr id="62" name="矩形 61">
            <a:extLst>
              <a:ext uri="{FF2B5EF4-FFF2-40B4-BE49-F238E27FC236}">
                <a16:creationId xmlns:a16="http://schemas.microsoft.com/office/drawing/2014/main" id="{9AA9F138-1B3B-40F2-A9EB-1066A15BF475}"/>
              </a:ext>
            </a:extLst>
          </p:cNvPr>
          <p:cNvSpPr/>
          <p:nvPr/>
        </p:nvSpPr>
        <p:spPr>
          <a:xfrm>
            <a:off x="2192267" y="4979305"/>
            <a:ext cx="2918748" cy="126288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2D97C8"/>
              </a:buClr>
            </a:pPr>
            <a:endParaRPr lang="ca-ES" altLang="zh-CN" sz="1400" b="1" dirty="0">
              <a:solidFill>
                <a:schemeClr val="tx1">
                  <a:lumMod val="65000"/>
                  <a:lumOff val="35000"/>
                </a:schemeClr>
              </a:solidFill>
              <a:latin typeface="+mn-ea"/>
              <a:cs typeface="Heiti SC Light" charset="-122"/>
            </a:endParaRPr>
          </a:p>
        </p:txBody>
      </p:sp>
      <p:sp>
        <p:nvSpPr>
          <p:cNvPr id="63" name="矩形 62">
            <a:extLst>
              <a:ext uri="{FF2B5EF4-FFF2-40B4-BE49-F238E27FC236}">
                <a16:creationId xmlns:a16="http://schemas.microsoft.com/office/drawing/2014/main" id="{E23D2D9C-5A26-48B8-B652-E3ED0F09CB96}"/>
              </a:ext>
            </a:extLst>
          </p:cNvPr>
          <p:cNvSpPr/>
          <p:nvPr/>
        </p:nvSpPr>
        <p:spPr>
          <a:xfrm>
            <a:off x="2192267" y="2213624"/>
            <a:ext cx="2918748" cy="126288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144000">
              <a:buClr>
                <a:srgbClr val="2D97C8"/>
              </a:buClr>
              <a:buFont typeface="Arial" panose="020B0604020202020204" pitchFamily="34" charset="0"/>
              <a:buChar char="•"/>
            </a:pPr>
            <a:endParaRPr lang="ca-ES" altLang="zh-CN" sz="1200" dirty="0">
              <a:solidFill>
                <a:schemeClr val="tx1">
                  <a:lumMod val="65000"/>
                  <a:lumOff val="35000"/>
                </a:schemeClr>
              </a:solidFill>
              <a:latin typeface="+mn-ea"/>
              <a:cs typeface="Heiti SC Light" charset="-122"/>
            </a:endParaRPr>
          </a:p>
        </p:txBody>
      </p:sp>
      <p:sp>
        <p:nvSpPr>
          <p:cNvPr id="64" name="文本框 63">
            <a:extLst>
              <a:ext uri="{FF2B5EF4-FFF2-40B4-BE49-F238E27FC236}">
                <a16:creationId xmlns:a16="http://schemas.microsoft.com/office/drawing/2014/main" id="{CFF5570A-84C5-462E-9ABF-BF631847B199}"/>
              </a:ext>
            </a:extLst>
          </p:cNvPr>
          <p:cNvSpPr txBox="1"/>
          <p:nvPr/>
        </p:nvSpPr>
        <p:spPr>
          <a:xfrm>
            <a:off x="3280961" y="2243538"/>
            <a:ext cx="1705733" cy="646331"/>
          </a:xfrm>
          <a:prstGeom prst="rect">
            <a:avLst/>
          </a:prstGeom>
        </p:spPr>
        <p:txBody>
          <a:bodyPr wrap="square">
            <a:spAutoFit/>
          </a:bodyPr>
          <a:lstStyle>
            <a:defPPr>
              <a:defRPr lang="en-US"/>
            </a:defPPr>
            <a:lvl1pPr marL="285750" indent="-144000">
              <a:buClr>
                <a:srgbClr val="2D97C8"/>
              </a:buClr>
              <a:buFont typeface="Arial" panose="020B0604020202020204" pitchFamily="34" charset="0"/>
              <a:buChar char="•"/>
              <a:defRPr sz="1200">
                <a:solidFill>
                  <a:schemeClr val="tx1">
                    <a:lumMod val="65000"/>
                    <a:lumOff val="35000"/>
                  </a:schemeClr>
                </a:solidFill>
                <a:latin typeface="+mn-ea"/>
                <a:cs typeface="Heiti SC Light" charset="-122"/>
              </a:defRPr>
            </a:lvl1pPr>
            <a:lvl2pPr marL="468000" lvl="1" indent="-144000">
              <a:buClr>
                <a:srgbClr val="2D97C8"/>
              </a:buClr>
              <a:buFont typeface="Arial" panose="020B0604020202020204" pitchFamily="34" charset="0"/>
              <a:buChar char="•"/>
              <a:defRPr sz="1200">
                <a:solidFill>
                  <a:schemeClr val="tx1">
                    <a:lumMod val="65000"/>
                    <a:lumOff val="35000"/>
                  </a:schemeClr>
                </a:solidFill>
                <a:latin typeface="+mn-ea"/>
                <a:cs typeface="Heiti SC Light" charset="-122"/>
              </a:defRPr>
            </a:lvl2pPr>
          </a:lstStyle>
          <a:p>
            <a:r>
              <a:rPr lang="zh-CN" altLang="en-US" dirty="0"/>
              <a:t>电视媒体：</a:t>
            </a:r>
            <a:endParaRPr lang="en-US" altLang="zh-CN" dirty="0"/>
          </a:p>
          <a:p>
            <a:pPr lvl="1"/>
            <a:r>
              <a:rPr lang="zh-CN" altLang="en-US" dirty="0"/>
              <a:t>杭州少儿频道</a:t>
            </a:r>
            <a:endParaRPr lang="en-US" altLang="zh-CN" dirty="0"/>
          </a:p>
          <a:p>
            <a:pPr lvl="1"/>
            <a:r>
              <a:rPr lang="zh-CN" altLang="en-US" dirty="0"/>
              <a:t>淳安电视台</a:t>
            </a:r>
            <a:endParaRPr lang="ca-ES" dirty="0"/>
          </a:p>
        </p:txBody>
      </p:sp>
      <p:sp>
        <p:nvSpPr>
          <p:cNvPr id="65" name="矩形 64">
            <a:extLst>
              <a:ext uri="{FF2B5EF4-FFF2-40B4-BE49-F238E27FC236}">
                <a16:creationId xmlns:a16="http://schemas.microsoft.com/office/drawing/2014/main" id="{F2101B67-1FC8-4C43-99F9-08A77A1B107A}"/>
              </a:ext>
            </a:extLst>
          </p:cNvPr>
          <p:cNvSpPr/>
          <p:nvPr/>
        </p:nvSpPr>
        <p:spPr>
          <a:xfrm>
            <a:off x="2084336" y="2229748"/>
            <a:ext cx="1706997" cy="1200329"/>
          </a:xfrm>
          <a:prstGeom prst="rect">
            <a:avLst/>
          </a:prstGeom>
        </p:spPr>
        <p:txBody>
          <a:bodyPr wrap="square">
            <a:spAutoFit/>
          </a:bodyPr>
          <a:lstStyle/>
          <a:p>
            <a:pPr marL="285750"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微信：</a:t>
            </a:r>
            <a:endParaRPr lang="en-US" altLang="zh-CN" sz="1200" dirty="0">
              <a:solidFill>
                <a:schemeClr val="tx1">
                  <a:lumMod val="65000"/>
                  <a:lumOff val="35000"/>
                </a:schemeClr>
              </a:solidFill>
              <a:latin typeface="+mn-ea"/>
              <a:cs typeface="Heiti SC Light" charset="-122"/>
            </a:endParaRPr>
          </a:p>
          <a:p>
            <a:pPr marL="468000" lvl="1"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逛吃杭州</a:t>
            </a:r>
            <a:endParaRPr lang="en-US" altLang="zh-CN" sz="1200" dirty="0">
              <a:solidFill>
                <a:schemeClr val="tx1">
                  <a:lumMod val="65000"/>
                  <a:lumOff val="35000"/>
                </a:schemeClr>
              </a:solidFill>
              <a:latin typeface="+mn-ea"/>
              <a:cs typeface="Heiti SC Light" charset="-122"/>
            </a:endParaRPr>
          </a:p>
          <a:p>
            <a:pPr marL="468000" lvl="1"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杭州本地宝</a:t>
            </a:r>
            <a:endParaRPr lang="en-US" altLang="zh-CN" sz="1200" dirty="0">
              <a:solidFill>
                <a:schemeClr val="tx1">
                  <a:lumMod val="65000"/>
                  <a:lumOff val="35000"/>
                </a:schemeClr>
              </a:solidFill>
              <a:latin typeface="+mn-ea"/>
              <a:cs typeface="Heiti SC Light" charset="-122"/>
            </a:endParaRPr>
          </a:p>
          <a:p>
            <a:pPr marL="468000" lvl="1"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余杭文旅</a:t>
            </a:r>
            <a:endParaRPr lang="en-US" altLang="zh-CN" sz="1200" dirty="0">
              <a:solidFill>
                <a:schemeClr val="tx1">
                  <a:lumMod val="65000"/>
                  <a:lumOff val="35000"/>
                </a:schemeClr>
              </a:solidFill>
              <a:latin typeface="+mn-ea"/>
              <a:cs typeface="Heiti SC Light" charset="-122"/>
            </a:endParaRPr>
          </a:p>
          <a:p>
            <a:pPr marL="468000" lvl="1"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淳安发布</a:t>
            </a:r>
            <a:endParaRPr lang="en-US" altLang="zh-CN" sz="1200" dirty="0">
              <a:solidFill>
                <a:schemeClr val="tx1">
                  <a:lumMod val="65000"/>
                  <a:lumOff val="35000"/>
                </a:schemeClr>
              </a:solidFill>
              <a:latin typeface="+mn-ea"/>
              <a:cs typeface="Heiti SC Light" charset="-122"/>
            </a:endParaRPr>
          </a:p>
          <a:p>
            <a:pPr marL="468000" lvl="1"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千岛湖旅游</a:t>
            </a:r>
            <a:endParaRPr lang="ca-ES" altLang="zh-CN" sz="1200" dirty="0">
              <a:solidFill>
                <a:schemeClr val="tx1">
                  <a:lumMod val="65000"/>
                  <a:lumOff val="35000"/>
                </a:schemeClr>
              </a:solidFill>
              <a:latin typeface="+mn-ea"/>
              <a:cs typeface="Heiti SC Light" charset="-122"/>
            </a:endParaRPr>
          </a:p>
        </p:txBody>
      </p:sp>
      <p:sp>
        <p:nvSpPr>
          <p:cNvPr id="66" name="文本框 65">
            <a:extLst>
              <a:ext uri="{FF2B5EF4-FFF2-40B4-BE49-F238E27FC236}">
                <a16:creationId xmlns:a16="http://schemas.microsoft.com/office/drawing/2014/main" id="{56A44777-2E13-4865-930F-09FE0FE3F5EF}"/>
              </a:ext>
            </a:extLst>
          </p:cNvPr>
          <p:cNvSpPr txBox="1"/>
          <p:nvPr/>
        </p:nvSpPr>
        <p:spPr>
          <a:xfrm>
            <a:off x="3275557" y="2814547"/>
            <a:ext cx="1705733" cy="646331"/>
          </a:xfrm>
          <a:prstGeom prst="rect">
            <a:avLst/>
          </a:prstGeom>
        </p:spPr>
        <p:txBody>
          <a:bodyPr wrap="square">
            <a:spAutoFit/>
          </a:bodyPr>
          <a:lstStyle>
            <a:defPPr>
              <a:defRPr lang="en-US"/>
            </a:defPPr>
            <a:lvl1pPr marL="285750" indent="-144000">
              <a:buClr>
                <a:srgbClr val="2D97C8"/>
              </a:buClr>
              <a:buFont typeface="Arial" panose="020B0604020202020204" pitchFamily="34" charset="0"/>
              <a:buChar char="•"/>
              <a:defRPr sz="1200">
                <a:solidFill>
                  <a:schemeClr val="tx1">
                    <a:lumMod val="65000"/>
                    <a:lumOff val="35000"/>
                  </a:schemeClr>
                </a:solidFill>
                <a:latin typeface="+mn-ea"/>
                <a:cs typeface="Heiti SC Light" charset="-122"/>
              </a:defRPr>
            </a:lvl1pPr>
            <a:lvl2pPr marL="468000" lvl="1" indent="-144000">
              <a:buClr>
                <a:srgbClr val="2D97C8"/>
              </a:buClr>
              <a:buFont typeface="Arial" panose="020B0604020202020204" pitchFamily="34" charset="0"/>
              <a:buChar char="•"/>
              <a:defRPr sz="1200">
                <a:solidFill>
                  <a:schemeClr val="tx1">
                    <a:lumMod val="65000"/>
                    <a:lumOff val="35000"/>
                  </a:schemeClr>
                </a:solidFill>
                <a:latin typeface="+mn-ea"/>
                <a:cs typeface="Heiti SC Light" charset="-122"/>
              </a:defRPr>
            </a:lvl2pPr>
          </a:lstStyle>
          <a:p>
            <a:r>
              <a:rPr lang="zh-CN" altLang="en-US" dirty="0"/>
              <a:t>微博：</a:t>
            </a:r>
            <a:endParaRPr lang="en-US" altLang="zh-CN" dirty="0"/>
          </a:p>
          <a:p>
            <a:pPr lvl="1"/>
            <a:r>
              <a:rPr lang="zh-CN" altLang="en-US" dirty="0"/>
              <a:t>杭州发布</a:t>
            </a:r>
            <a:endParaRPr lang="en-US" altLang="zh-CN" dirty="0"/>
          </a:p>
          <a:p>
            <a:pPr lvl="1"/>
            <a:r>
              <a:rPr lang="zh-CN" altLang="en-US" dirty="0"/>
              <a:t>千岛湖旅游</a:t>
            </a:r>
            <a:endParaRPr lang="ca-ES" dirty="0"/>
          </a:p>
        </p:txBody>
      </p:sp>
      <p:graphicFrame>
        <p:nvGraphicFramePr>
          <p:cNvPr id="75" name="对象 74">
            <a:extLst>
              <a:ext uri="{FF2B5EF4-FFF2-40B4-BE49-F238E27FC236}">
                <a16:creationId xmlns:a16="http://schemas.microsoft.com/office/drawing/2014/main" id="{CBF19EAB-0988-410D-BA16-4ADDF5608489}"/>
              </a:ext>
            </a:extLst>
          </p:cNvPr>
          <p:cNvGraphicFramePr>
            <a:graphicFrameLocks noChangeAspect="1"/>
          </p:cNvGraphicFramePr>
          <p:nvPr>
            <p:extLst>
              <p:ext uri="{D42A27DB-BD31-4B8C-83A1-F6EECF244321}">
                <p14:modId xmlns:p14="http://schemas.microsoft.com/office/powerpoint/2010/main" val="1389152553"/>
              </p:ext>
            </p:extLst>
          </p:nvPr>
        </p:nvGraphicFramePr>
        <p:xfrm>
          <a:off x="10857205" y="6332339"/>
          <a:ext cx="691593" cy="595538"/>
        </p:xfrm>
        <a:graphic>
          <a:graphicData uri="http://schemas.openxmlformats.org/presentationml/2006/ole">
            <mc:AlternateContent xmlns:mc="http://schemas.openxmlformats.org/markup-compatibility/2006">
              <mc:Choice xmlns:v="urn:schemas-microsoft-com:vml" Requires="v">
                <p:oleObj spid="_x0000_s21575" name="Worksheet" showAsIcon="1" r:id="rId21" imgW="914400" imgH="787215" progId="Excel.Sheet.12">
                  <p:embed/>
                </p:oleObj>
              </mc:Choice>
              <mc:Fallback>
                <p:oleObj name="Worksheet" showAsIcon="1" r:id="rId21" imgW="914400" imgH="787215" progId="Excel.Sheet.12">
                  <p:embed/>
                  <p:pic>
                    <p:nvPicPr>
                      <p:cNvPr id="0" name=""/>
                      <p:cNvPicPr/>
                      <p:nvPr/>
                    </p:nvPicPr>
                    <p:blipFill>
                      <a:blip r:embed="rId22"/>
                      <a:stretch>
                        <a:fillRect/>
                      </a:stretch>
                    </p:blipFill>
                    <p:spPr>
                      <a:xfrm>
                        <a:off x="10857205" y="6332339"/>
                        <a:ext cx="691593" cy="595538"/>
                      </a:xfrm>
                      <a:prstGeom prst="rect">
                        <a:avLst/>
                      </a:prstGeom>
                    </p:spPr>
                  </p:pic>
                </p:oleObj>
              </mc:Fallback>
            </mc:AlternateContent>
          </a:graphicData>
        </a:graphic>
      </p:graphicFrame>
      <p:sp>
        <p:nvSpPr>
          <p:cNvPr id="76" name="文本框 75">
            <a:extLst>
              <a:ext uri="{FF2B5EF4-FFF2-40B4-BE49-F238E27FC236}">
                <a16:creationId xmlns:a16="http://schemas.microsoft.com/office/drawing/2014/main" id="{CDA4E66F-323C-4DFA-88E5-114E1FF61721}"/>
              </a:ext>
            </a:extLst>
          </p:cNvPr>
          <p:cNvSpPr txBox="1"/>
          <p:nvPr/>
        </p:nvSpPr>
        <p:spPr>
          <a:xfrm>
            <a:off x="9450486" y="6332339"/>
            <a:ext cx="1524776" cy="246221"/>
          </a:xfrm>
          <a:prstGeom prst="rect">
            <a:avLst/>
          </a:prstGeom>
          <a:noFill/>
        </p:spPr>
        <p:txBody>
          <a:bodyPr wrap="none" rtlCol="0">
            <a:spAutoFit/>
          </a:bodyPr>
          <a:lstStyle/>
          <a:p>
            <a:pPr>
              <a:buClr>
                <a:srgbClr val="2D97C8"/>
              </a:buClr>
            </a:pPr>
            <a:r>
              <a:rPr lang="zh-CN" altLang="en-US" sz="1000" dirty="0">
                <a:latin typeface="+mn-ea"/>
                <a:cs typeface="Heiti SC Light" charset="-122"/>
              </a:rPr>
              <a:t>*当地可合作媒体一览：</a:t>
            </a:r>
            <a:endParaRPr lang="ca-ES" sz="1000" dirty="0">
              <a:latin typeface="+mn-ea"/>
              <a:cs typeface="Heiti SC Light" charset="-122"/>
            </a:endParaRPr>
          </a:p>
        </p:txBody>
      </p:sp>
      <p:pic>
        <p:nvPicPr>
          <p:cNvPr id="78" name="图片 77">
            <a:extLst>
              <a:ext uri="{FF2B5EF4-FFF2-40B4-BE49-F238E27FC236}">
                <a16:creationId xmlns:a16="http://schemas.microsoft.com/office/drawing/2014/main" id="{EF31F427-F71C-459F-A278-F4AD817955E3}"/>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3822469" y="4158437"/>
            <a:ext cx="853117" cy="853117"/>
          </a:xfrm>
          <a:prstGeom prst="rect">
            <a:avLst/>
          </a:prstGeom>
        </p:spPr>
      </p:pic>
      <p:pic>
        <p:nvPicPr>
          <p:cNvPr id="79" name="图片 78">
            <a:extLst>
              <a:ext uri="{FF2B5EF4-FFF2-40B4-BE49-F238E27FC236}">
                <a16:creationId xmlns:a16="http://schemas.microsoft.com/office/drawing/2014/main" id="{A3C9D310-0B46-4E6B-93A6-96D1DBCE5094}"/>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3791333" y="3797030"/>
            <a:ext cx="876076" cy="438038"/>
          </a:xfrm>
          <a:prstGeom prst="rect">
            <a:avLst/>
          </a:prstGeom>
        </p:spPr>
      </p:pic>
      <p:pic>
        <p:nvPicPr>
          <p:cNvPr id="80" name="图片 79">
            <a:extLst>
              <a:ext uri="{FF2B5EF4-FFF2-40B4-BE49-F238E27FC236}">
                <a16:creationId xmlns:a16="http://schemas.microsoft.com/office/drawing/2014/main" id="{56CA2743-E253-4E83-8F7F-99D99411BA1B}"/>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2495400" y="4306215"/>
            <a:ext cx="853117" cy="518538"/>
          </a:xfrm>
          <a:prstGeom prst="rect">
            <a:avLst/>
          </a:prstGeom>
        </p:spPr>
      </p:pic>
      <p:pic>
        <p:nvPicPr>
          <p:cNvPr id="81" name="Picture 4" descr="https://ss1.bdstatic.com/70cFvXSh_Q1YnxGkpoWK1HF6hhy/it/u=2374546157,4092489678&amp;fm=26&amp;gp=0.jpg">
            <a:extLst>
              <a:ext uri="{FF2B5EF4-FFF2-40B4-BE49-F238E27FC236}">
                <a16:creationId xmlns:a16="http://schemas.microsoft.com/office/drawing/2014/main" id="{2BC57AAB-908F-431C-BD95-BA746929B3B8}"/>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9261" y="3596958"/>
            <a:ext cx="1031167" cy="812334"/>
          </a:xfrm>
          <a:prstGeom prst="rect">
            <a:avLst/>
          </a:prstGeom>
          <a:noFill/>
          <a:extLst>
            <a:ext uri="{909E8E84-426E-40DD-AFC4-6F175D3DCCD1}">
              <a14:hiddenFill xmlns:a14="http://schemas.microsoft.com/office/drawing/2010/main">
                <a:solidFill>
                  <a:srgbClr val="FFFFFF"/>
                </a:solidFill>
              </a14:hiddenFill>
            </a:ext>
          </a:extLst>
        </p:spPr>
      </p:pic>
      <p:sp>
        <p:nvSpPr>
          <p:cNvPr id="82" name="矩形 81">
            <a:extLst>
              <a:ext uri="{FF2B5EF4-FFF2-40B4-BE49-F238E27FC236}">
                <a16:creationId xmlns:a16="http://schemas.microsoft.com/office/drawing/2014/main" id="{9CED582A-1EC6-4D40-AEAE-94C2E3AEDC7D}"/>
              </a:ext>
            </a:extLst>
          </p:cNvPr>
          <p:cNvSpPr/>
          <p:nvPr/>
        </p:nvSpPr>
        <p:spPr>
          <a:xfrm>
            <a:off x="2191312" y="5115385"/>
            <a:ext cx="2314409" cy="1015663"/>
          </a:xfrm>
          <a:prstGeom prst="rect">
            <a:avLst/>
          </a:prstGeom>
        </p:spPr>
        <p:txBody>
          <a:bodyPr wrap="square">
            <a:spAutoFit/>
          </a:bodyPr>
          <a:lstStyle/>
          <a:p>
            <a:pPr marL="285750"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地球知识局（地理科普）</a:t>
            </a:r>
            <a:endParaRPr lang="en-US" altLang="zh-CN" sz="1200" dirty="0">
              <a:solidFill>
                <a:schemeClr val="tx1">
                  <a:lumMod val="65000"/>
                  <a:lumOff val="35000"/>
                </a:schemeClr>
              </a:solidFill>
              <a:latin typeface="+mn-ea"/>
              <a:cs typeface="Heiti SC Light" charset="-122"/>
            </a:endParaRPr>
          </a:p>
          <a:p>
            <a:pPr marL="285750"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星球研究所（地理科普）</a:t>
            </a:r>
            <a:endParaRPr lang="en-US" altLang="zh-CN" sz="1200" dirty="0">
              <a:solidFill>
                <a:schemeClr val="tx1">
                  <a:lumMod val="65000"/>
                  <a:lumOff val="35000"/>
                </a:schemeClr>
              </a:solidFill>
              <a:latin typeface="+mn-ea"/>
              <a:cs typeface="Heiti SC Light" charset="-122"/>
            </a:endParaRPr>
          </a:p>
          <a:p>
            <a:pPr marL="285750"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把科学带回家</a:t>
            </a:r>
            <a:endParaRPr lang="en-US" altLang="zh-CN" sz="1200" dirty="0">
              <a:solidFill>
                <a:schemeClr val="tx1">
                  <a:lumMod val="65000"/>
                  <a:lumOff val="35000"/>
                </a:schemeClr>
              </a:solidFill>
              <a:latin typeface="+mn-ea"/>
              <a:cs typeface="Heiti SC Light" charset="-122"/>
            </a:endParaRPr>
          </a:p>
          <a:p>
            <a:pPr marL="285750" indent="-14400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科普中国</a:t>
            </a:r>
            <a:endParaRPr lang="en-US" altLang="zh-CN" sz="1200" dirty="0">
              <a:solidFill>
                <a:schemeClr val="tx1">
                  <a:lumMod val="65000"/>
                  <a:lumOff val="35000"/>
                </a:schemeClr>
              </a:solidFill>
              <a:latin typeface="+mn-ea"/>
              <a:cs typeface="Heiti SC Light" charset="-122"/>
            </a:endParaRPr>
          </a:p>
          <a:p>
            <a:pPr marL="285750" indent="-144000">
              <a:buClr>
                <a:srgbClr val="2D97C8"/>
              </a:buClr>
              <a:buFont typeface="Arial" panose="020B0604020202020204" pitchFamily="34" charset="0"/>
              <a:buChar char="•"/>
            </a:pPr>
            <a:r>
              <a:rPr lang="en-US" altLang="zh-CN" sz="1200" dirty="0">
                <a:solidFill>
                  <a:schemeClr val="tx1">
                    <a:lumMod val="65000"/>
                    <a:lumOff val="35000"/>
                  </a:schemeClr>
                </a:solidFill>
                <a:latin typeface="+mn-ea"/>
                <a:cs typeface="Heiti SC Light" charset="-122"/>
              </a:rPr>
              <a:t>……</a:t>
            </a:r>
            <a:endParaRPr lang="nl-NL" altLang="zh-CN" sz="1200" dirty="0">
              <a:solidFill>
                <a:schemeClr val="tx1">
                  <a:lumMod val="65000"/>
                  <a:lumOff val="35000"/>
                </a:schemeClr>
              </a:solidFill>
              <a:latin typeface="+mn-ea"/>
              <a:cs typeface="Heiti SC Light" charset="-122"/>
            </a:endParaRPr>
          </a:p>
        </p:txBody>
      </p:sp>
      <p:sp>
        <p:nvSpPr>
          <p:cNvPr id="55" name="矩形 54">
            <a:extLst>
              <a:ext uri="{FF2B5EF4-FFF2-40B4-BE49-F238E27FC236}">
                <a16:creationId xmlns:a16="http://schemas.microsoft.com/office/drawing/2014/main" id="{74292CBD-148F-40A3-A080-AA85EFF20965}"/>
              </a:ext>
            </a:extLst>
          </p:cNvPr>
          <p:cNvSpPr/>
          <p:nvPr/>
        </p:nvSpPr>
        <p:spPr>
          <a:xfrm>
            <a:off x="8648290" y="3612589"/>
            <a:ext cx="2918748" cy="126288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2D97C8"/>
              </a:buClr>
            </a:pPr>
            <a:r>
              <a:rPr lang="zh-CN" altLang="en-US" sz="1400" b="1" dirty="0">
                <a:solidFill>
                  <a:schemeClr val="tx1">
                    <a:lumMod val="65000"/>
                    <a:lumOff val="35000"/>
                  </a:schemeClr>
                </a:solidFill>
                <a:latin typeface="+mn-ea"/>
                <a:cs typeface="Heiti SC Light" charset="-122"/>
              </a:rPr>
              <a:t>拉新引流</a:t>
            </a:r>
            <a:endParaRPr lang="ca-ES" altLang="zh-CN" sz="1400" b="1" dirty="0">
              <a:solidFill>
                <a:schemeClr val="tx1">
                  <a:lumMod val="65000"/>
                  <a:lumOff val="35000"/>
                </a:schemeClr>
              </a:solidFill>
              <a:latin typeface="+mn-ea"/>
              <a:cs typeface="Heiti SC Light" charset="-122"/>
            </a:endParaRPr>
          </a:p>
        </p:txBody>
      </p:sp>
      <p:sp>
        <p:nvSpPr>
          <p:cNvPr id="56" name="矩形 55">
            <a:extLst>
              <a:ext uri="{FF2B5EF4-FFF2-40B4-BE49-F238E27FC236}">
                <a16:creationId xmlns:a16="http://schemas.microsoft.com/office/drawing/2014/main" id="{DFE5681B-AE28-4E98-BB90-DE646527A6B4}"/>
              </a:ext>
            </a:extLst>
          </p:cNvPr>
          <p:cNvSpPr/>
          <p:nvPr/>
        </p:nvSpPr>
        <p:spPr>
          <a:xfrm>
            <a:off x="8648290" y="4979305"/>
            <a:ext cx="2918748" cy="126288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2D97C8"/>
              </a:buClr>
            </a:pPr>
            <a:r>
              <a:rPr lang="zh-CN" altLang="en-US" sz="1400" b="1" dirty="0">
                <a:solidFill>
                  <a:schemeClr val="tx1">
                    <a:lumMod val="65000"/>
                    <a:lumOff val="35000"/>
                  </a:schemeClr>
                </a:solidFill>
                <a:latin typeface="+mn-ea"/>
                <a:cs typeface="Heiti SC Light" charset="-122"/>
              </a:rPr>
              <a:t>拉新引流</a:t>
            </a:r>
            <a:endParaRPr lang="ca-ES" altLang="zh-CN" sz="1400" b="1" dirty="0">
              <a:solidFill>
                <a:schemeClr val="tx1">
                  <a:lumMod val="65000"/>
                  <a:lumOff val="35000"/>
                </a:schemeClr>
              </a:solidFill>
              <a:latin typeface="+mn-ea"/>
              <a:cs typeface="Heiti SC Light" charset="-122"/>
            </a:endParaRPr>
          </a:p>
          <a:p>
            <a:pPr algn="ctr">
              <a:buClr>
                <a:srgbClr val="2D97C8"/>
              </a:buClr>
            </a:pPr>
            <a:r>
              <a:rPr lang="zh-CN" altLang="en-US" sz="1400" b="1" dirty="0">
                <a:solidFill>
                  <a:schemeClr val="tx1">
                    <a:lumMod val="65000"/>
                    <a:lumOff val="35000"/>
                  </a:schemeClr>
                </a:solidFill>
                <a:latin typeface="+mn-ea"/>
                <a:cs typeface="Heiti SC Light" charset="-122"/>
              </a:rPr>
              <a:t>树立专业形象</a:t>
            </a:r>
            <a:endParaRPr lang="ca-ES" altLang="zh-CN" sz="1400" b="1" dirty="0">
              <a:solidFill>
                <a:schemeClr val="tx1">
                  <a:lumMod val="65000"/>
                  <a:lumOff val="35000"/>
                </a:schemeClr>
              </a:solidFill>
              <a:latin typeface="+mn-ea"/>
              <a:cs typeface="Heiti SC Light" charset="-122"/>
            </a:endParaRPr>
          </a:p>
        </p:txBody>
      </p:sp>
      <p:sp>
        <p:nvSpPr>
          <p:cNvPr id="57" name="矩形 56">
            <a:extLst>
              <a:ext uri="{FF2B5EF4-FFF2-40B4-BE49-F238E27FC236}">
                <a16:creationId xmlns:a16="http://schemas.microsoft.com/office/drawing/2014/main" id="{78100D98-2F64-4DC5-994B-05595F187BE0}"/>
              </a:ext>
            </a:extLst>
          </p:cNvPr>
          <p:cNvSpPr/>
          <p:nvPr/>
        </p:nvSpPr>
        <p:spPr>
          <a:xfrm>
            <a:off x="8616351" y="2265539"/>
            <a:ext cx="2918748" cy="126288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2D97C8"/>
              </a:buClr>
            </a:pPr>
            <a:r>
              <a:rPr lang="zh-CN" altLang="en-US" sz="1400" b="1" dirty="0">
                <a:solidFill>
                  <a:schemeClr val="tx1">
                    <a:lumMod val="65000"/>
                    <a:lumOff val="35000"/>
                  </a:schemeClr>
                </a:solidFill>
                <a:latin typeface="+mn-ea"/>
              </a:rPr>
              <a:t>提高当地关注度及现场参与度</a:t>
            </a:r>
            <a:endParaRPr lang="ca-ES" altLang="zh-CN" sz="1400" b="1" dirty="0">
              <a:solidFill>
                <a:schemeClr val="tx1">
                  <a:lumMod val="65000"/>
                  <a:lumOff val="35000"/>
                </a:schemeClr>
              </a:solidFill>
              <a:latin typeface="+mn-ea"/>
            </a:endParaRPr>
          </a:p>
        </p:txBody>
      </p:sp>
      <p:sp>
        <p:nvSpPr>
          <p:cNvPr id="58" name="矩形 57">
            <a:extLst>
              <a:ext uri="{FF2B5EF4-FFF2-40B4-BE49-F238E27FC236}">
                <a16:creationId xmlns:a16="http://schemas.microsoft.com/office/drawing/2014/main" id="{D2F0CBC7-B1C8-4FD2-849E-60D7F9AF287F}"/>
              </a:ext>
            </a:extLst>
          </p:cNvPr>
          <p:cNvSpPr/>
          <p:nvPr/>
        </p:nvSpPr>
        <p:spPr>
          <a:xfrm>
            <a:off x="5301068" y="2229748"/>
            <a:ext cx="2918748" cy="126288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3200"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水源保护科普文章</a:t>
            </a:r>
            <a:endParaRPr lang="en-US" altLang="zh-CN" sz="1200" dirty="0">
              <a:solidFill>
                <a:schemeClr val="tx1">
                  <a:lumMod val="65000"/>
                  <a:lumOff val="35000"/>
                </a:schemeClr>
              </a:solidFill>
              <a:latin typeface="+mn-ea"/>
              <a:cs typeface="Heiti SC Light" charset="-122"/>
            </a:endParaRPr>
          </a:p>
          <a:p>
            <a:pPr marL="313200"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千岛湖“美好生活”相关文章</a:t>
            </a:r>
            <a:endParaRPr lang="en-US" altLang="zh-CN" sz="1200" dirty="0">
              <a:solidFill>
                <a:schemeClr val="tx1">
                  <a:lumMod val="65000"/>
                  <a:lumOff val="35000"/>
                </a:schemeClr>
              </a:solidFill>
              <a:latin typeface="+mn-ea"/>
              <a:cs typeface="Heiti SC Light" charset="-122"/>
            </a:endParaRPr>
          </a:p>
          <a:p>
            <a:pPr marL="313200"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大型活动宣传报道</a:t>
            </a:r>
            <a:endParaRPr lang="ca-ES" altLang="zh-CN" sz="1200" dirty="0">
              <a:solidFill>
                <a:schemeClr val="tx1">
                  <a:lumMod val="65000"/>
                  <a:lumOff val="35000"/>
                </a:schemeClr>
              </a:solidFill>
              <a:latin typeface="+mn-ea"/>
              <a:cs typeface="Heiti SC Light" charset="-122"/>
            </a:endParaRPr>
          </a:p>
        </p:txBody>
      </p:sp>
      <p:sp>
        <p:nvSpPr>
          <p:cNvPr id="59" name="矩形 58">
            <a:extLst>
              <a:ext uri="{FF2B5EF4-FFF2-40B4-BE49-F238E27FC236}">
                <a16:creationId xmlns:a16="http://schemas.microsoft.com/office/drawing/2014/main" id="{7ECAC0FC-B23B-4274-B7EB-823DEFC71247}"/>
              </a:ext>
            </a:extLst>
          </p:cNvPr>
          <p:cNvSpPr/>
          <p:nvPr/>
        </p:nvSpPr>
        <p:spPr>
          <a:xfrm>
            <a:off x="5301068" y="3607806"/>
            <a:ext cx="2918748" cy="126288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3200"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水源保护科普文章</a:t>
            </a:r>
            <a:endParaRPr lang="en-US" altLang="zh-CN" sz="1200" dirty="0">
              <a:solidFill>
                <a:schemeClr val="tx1">
                  <a:lumMod val="65000"/>
                  <a:lumOff val="35000"/>
                </a:schemeClr>
              </a:solidFill>
              <a:latin typeface="+mn-ea"/>
              <a:cs typeface="Heiti SC Light" charset="-122"/>
            </a:endParaRPr>
          </a:p>
          <a:p>
            <a:pPr marL="313200"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千岛湖“美好生活”相关文章</a:t>
            </a:r>
            <a:endParaRPr lang="en-US" altLang="zh-CN" sz="1200" dirty="0">
              <a:solidFill>
                <a:schemeClr val="tx1">
                  <a:lumMod val="65000"/>
                  <a:lumOff val="35000"/>
                </a:schemeClr>
              </a:solidFill>
              <a:latin typeface="+mn-ea"/>
              <a:cs typeface="Heiti SC Light" charset="-122"/>
            </a:endParaRPr>
          </a:p>
          <a:p>
            <a:pPr marL="313200"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大型活动宣传报道</a:t>
            </a:r>
            <a:endParaRPr lang="en-US" altLang="zh-CN" sz="1200" dirty="0">
              <a:solidFill>
                <a:schemeClr val="tx1">
                  <a:lumMod val="65000"/>
                  <a:lumOff val="35000"/>
                </a:schemeClr>
              </a:solidFill>
              <a:latin typeface="+mn-ea"/>
              <a:cs typeface="Heiti SC Light" charset="-122"/>
            </a:endParaRPr>
          </a:p>
          <a:p>
            <a:pPr marL="313200"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水基金相关成果报道</a:t>
            </a:r>
            <a:endParaRPr lang="en-US" altLang="zh-CN" sz="1200" dirty="0">
              <a:solidFill>
                <a:schemeClr val="tx1">
                  <a:lumMod val="65000"/>
                  <a:lumOff val="35000"/>
                </a:schemeClr>
              </a:solidFill>
              <a:latin typeface="+mn-ea"/>
              <a:cs typeface="Heiti SC Light" charset="-122"/>
            </a:endParaRPr>
          </a:p>
          <a:p>
            <a:pPr marL="141750">
              <a:buClr>
                <a:srgbClr val="2D97C8"/>
              </a:buClr>
            </a:pPr>
            <a:endParaRPr lang="en-US" altLang="zh-CN" sz="1000" dirty="0">
              <a:solidFill>
                <a:schemeClr val="tx1">
                  <a:lumMod val="65000"/>
                  <a:lumOff val="35000"/>
                </a:schemeClr>
              </a:solidFill>
              <a:latin typeface="+mn-ea"/>
              <a:cs typeface="Heiti SC Light" charset="-122"/>
            </a:endParaRPr>
          </a:p>
          <a:p>
            <a:pPr marL="141750">
              <a:buClr>
                <a:srgbClr val="2D97C8"/>
              </a:buClr>
            </a:pPr>
            <a:r>
              <a:rPr lang="zh-CN" altLang="en-US" sz="1000" dirty="0">
                <a:solidFill>
                  <a:schemeClr val="tx1">
                    <a:lumMod val="65000"/>
                    <a:lumOff val="35000"/>
                  </a:schemeClr>
                </a:solidFill>
                <a:latin typeface="+mn-ea"/>
                <a:cs typeface="Heiti SC Light" charset="-122"/>
              </a:rPr>
              <a:t>注：可根据不同关联方，合作转发不同的内容，如与</a:t>
            </a:r>
            <a:r>
              <a:rPr lang="en-US" altLang="zh-CN" sz="1000" dirty="0">
                <a:solidFill>
                  <a:schemeClr val="tx1">
                    <a:lumMod val="65000"/>
                    <a:lumOff val="35000"/>
                  </a:schemeClr>
                </a:solidFill>
                <a:latin typeface="+mn-ea"/>
                <a:cs typeface="Heiti SC Light" charset="-122"/>
              </a:rPr>
              <a:t>TNC</a:t>
            </a:r>
            <a:r>
              <a:rPr lang="zh-CN" altLang="en-US" sz="1000" dirty="0">
                <a:solidFill>
                  <a:schemeClr val="tx1">
                    <a:lumMod val="65000"/>
                    <a:lumOff val="35000"/>
                  </a:schemeClr>
                </a:solidFill>
                <a:latin typeface="+mn-ea"/>
                <a:cs typeface="Heiti SC Light" charset="-122"/>
              </a:rPr>
              <a:t>合作可多发送专业性科普文章</a:t>
            </a:r>
            <a:endParaRPr lang="ca-ES" altLang="zh-CN" sz="1000" dirty="0">
              <a:solidFill>
                <a:schemeClr val="tx1">
                  <a:lumMod val="65000"/>
                  <a:lumOff val="35000"/>
                </a:schemeClr>
              </a:solidFill>
              <a:latin typeface="+mn-ea"/>
              <a:cs typeface="Heiti SC Light" charset="-122"/>
            </a:endParaRPr>
          </a:p>
        </p:txBody>
      </p:sp>
      <p:sp>
        <p:nvSpPr>
          <p:cNvPr id="60" name="矩形 59">
            <a:extLst>
              <a:ext uri="{FF2B5EF4-FFF2-40B4-BE49-F238E27FC236}">
                <a16:creationId xmlns:a16="http://schemas.microsoft.com/office/drawing/2014/main" id="{4CF0A0C3-03EF-4954-9F54-EC27C47E8CA6}"/>
              </a:ext>
            </a:extLst>
          </p:cNvPr>
          <p:cNvSpPr/>
          <p:nvPr/>
        </p:nvSpPr>
        <p:spPr>
          <a:xfrm>
            <a:off x="5301068" y="5011554"/>
            <a:ext cx="2918748" cy="1262885"/>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3200"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趣味性较高的水源保护科普文章，如：</a:t>
            </a:r>
            <a:endParaRPr lang="en-US" altLang="zh-CN" sz="1200" dirty="0">
              <a:solidFill>
                <a:schemeClr val="tx1">
                  <a:lumMod val="65000"/>
                  <a:lumOff val="35000"/>
                </a:schemeClr>
              </a:solidFill>
              <a:latin typeface="+mn-ea"/>
              <a:cs typeface="Heiti SC Light" charset="-122"/>
            </a:endParaRPr>
          </a:p>
          <a:p>
            <a:pPr marL="576000" lvl="1"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千岛湖是个什么神仙地方？</a:t>
            </a:r>
          </a:p>
          <a:p>
            <a:pPr marL="576000" lvl="1" indent="-171450">
              <a:buClr>
                <a:srgbClr val="2D97C8"/>
              </a:buClr>
              <a:buFont typeface="Arial" panose="020B0604020202020204" pitchFamily="34" charset="0"/>
              <a:buChar char="•"/>
            </a:pPr>
            <a:r>
              <a:rPr lang="zh-CN" altLang="en-US" sz="1200" dirty="0">
                <a:solidFill>
                  <a:schemeClr val="tx1">
                    <a:lumMod val="65000"/>
                    <a:lumOff val="35000"/>
                  </a:schemeClr>
                </a:solidFill>
                <a:latin typeface="+mn-ea"/>
                <a:cs typeface="Heiti SC Light" charset="-122"/>
              </a:rPr>
              <a:t>关于千岛湖你不知道的</a:t>
            </a:r>
            <a:r>
              <a:rPr lang="en-US" altLang="zh-CN" sz="1200" dirty="0">
                <a:solidFill>
                  <a:schemeClr val="tx1">
                    <a:lumMod val="65000"/>
                    <a:lumOff val="35000"/>
                  </a:schemeClr>
                </a:solidFill>
                <a:latin typeface="+mn-ea"/>
                <a:cs typeface="Heiti SC Light" charset="-122"/>
              </a:rPr>
              <a:t>xx</a:t>
            </a:r>
            <a:r>
              <a:rPr lang="zh-CN" altLang="en-US" sz="1200" dirty="0">
                <a:solidFill>
                  <a:schemeClr val="tx1">
                    <a:lumMod val="65000"/>
                    <a:lumOff val="35000"/>
                  </a:schemeClr>
                </a:solidFill>
                <a:latin typeface="+mn-ea"/>
                <a:cs typeface="Heiti SC Light" charset="-122"/>
              </a:rPr>
              <a:t>件事</a:t>
            </a:r>
            <a:endParaRPr lang="en-US" altLang="zh-CN" sz="1200" dirty="0">
              <a:solidFill>
                <a:schemeClr val="tx1">
                  <a:lumMod val="65000"/>
                  <a:lumOff val="35000"/>
                </a:schemeClr>
              </a:solidFill>
              <a:latin typeface="+mn-ea"/>
              <a:cs typeface="Heiti SC Light" charset="-122"/>
            </a:endParaRPr>
          </a:p>
        </p:txBody>
      </p:sp>
      <p:sp>
        <p:nvSpPr>
          <p:cNvPr id="5" name="等腰三角形 4">
            <a:extLst>
              <a:ext uri="{FF2B5EF4-FFF2-40B4-BE49-F238E27FC236}">
                <a16:creationId xmlns:a16="http://schemas.microsoft.com/office/drawing/2014/main" id="{F34F03EA-CC24-4BA3-9BBE-4818E62593A7}"/>
              </a:ext>
            </a:extLst>
          </p:cNvPr>
          <p:cNvSpPr/>
          <p:nvPr/>
        </p:nvSpPr>
        <p:spPr>
          <a:xfrm rot="5400000">
            <a:off x="7052687" y="4229385"/>
            <a:ext cx="2813961" cy="359814"/>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Tree>
    <p:extLst>
      <p:ext uri="{BB962C8B-B14F-4D97-AF65-F5344CB8AC3E}">
        <p14:creationId xmlns:p14="http://schemas.microsoft.com/office/powerpoint/2010/main" val="114437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3</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4838342"/>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400" dirty="0">
                <a:solidFill>
                  <a:schemeClr val="accent3">
                    <a:lumMod val="40000"/>
                    <a:lumOff val="60000"/>
                  </a:schemeClr>
                </a:solidFill>
              </a:rPr>
              <a:t>传播建议的基础</a:t>
            </a:r>
            <a:endParaRPr lang="en-US" altLang="zh-CN" sz="2400" dirty="0">
              <a:solidFill>
                <a:schemeClr val="accent3">
                  <a:lumMod val="40000"/>
                  <a:lumOff val="60000"/>
                </a:schemeClr>
              </a:solidFill>
            </a:endParaRPr>
          </a:p>
          <a:p>
            <a:pPr lvl="0">
              <a:spcAft>
                <a:spcPts val="1200"/>
              </a:spcAft>
            </a:pPr>
            <a:r>
              <a:rPr lang="zh-CN" altLang="en-US" sz="2800" dirty="0"/>
              <a:t>短期传播建议</a:t>
            </a:r>
            <a:endParaRPr lang="en-US" altLang="zh-CN" sz="2800" dirty="0"/>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对外传播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日常传播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节点传播</a:t>
            </a:r>
            <a:endParaRPr lang="en-US" altLang="zh-CN" sz="2600" dirty="0">
              <a:solidFill>
                <a:schemeClr val="tx1">
                  <a:lumMod val="65000"/>
                  <a:lumOff val="35000"/>
                </a:schemeClr>
              </a:solidFill>
            </a:endParaRPr>
          </a:p>
          <a:p>
            <a:pPr marL="1486350" lvl="3" indent="-514350">
              <a:spcAft>
                <a:spcPts val="1200"/>
              </a:spcAft>
              <a:buClr>
                <a:schemeClr val="tx1">
                  <a:lumMod val="65000"/>
                  <a:lumOff val="35000"/>
                </a:schemeClr>
              </a:buClr>
              <a:buFont typeface="+mj-lt"/>
              <a:buAutoNum type="alphaLcParenR"/>
            </a:pPr>
            <a:r>
              <a:rPr lang="zh-CN" altLang="en-US" sz="2600" dirty="0">
                <a:solidFill>
                  <a:schemeClr val="tx1">
                    <a:lumMod val="65000"/>
                    <a:lumOff val="35000"/>
                  </a:schemeClr>
                </a:solidFill>
              </a:rPr>
              <a:t>对外合作</a:t>
            </a:r>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对内传播</a:t>
            </a:r>
          </a:p>
        </p:txBody>
      </p:sp>
    </p:spTree>
    <p:extLst>
      <p:ext uri="{BB962C8B-B14F-4D97-AF65-F5344CB8AC3E}">
        <p14:creationId xmlns:p14="http://schemas.microsoft.com/office/powerpoint/2010/main" val="17827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标题 1">
            <a:extLst>
              <a:ext uri="{FF2B5EF4-FFF2-40B4-BE49-F238E27FC236}">
                <a16:creationId xmlns:a16="http://schemas.microsoft.com/office/drawing/2014/main" id="{CE847221-C41B-4041-8092-B3C86FFC7885}"/>
              </a:ext>
            </a:extLst>
          </p:cNvPr>
          <p:cNvSpPr txBox="1">
            <a:spLocks/>
          </p:cNvSpPr>
          <p:nvPr/>
        </p:nvSpPr>
        <p:spPr>
          <a:xfrm>
            <a:off x="601434" y="330649"/>
            <a:ext cx="7450720" cy="568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为什么对内传播同样重要？</a:t>
            </a:r>
            <a:endParaRPr lang="ca-ES" dirty="0"/>
          </a:p>
        </p:txBody>
      </p:sp>
      <p:sp>
        <p:nvSpPr>
          <p:cNvPr id="194" name="文本占位符 3">
            <a:extLst>
              <a:ext uri="{FF2B5EF4-FFF2-40B4-BE49-F238E27FC236}">
                <a16:creationId xmlns:a16="http://schemas.microsoft.com/office/drawing/2014/main" id="{07D336EC-49D6-EA4B-89FD-C6DD4FE3CE68}"/>
              </a:ext>
            </a:extLst>
          </p:cNvPr>
          <p:cNvSpPr>
            <a:spLocks noGrp="1"/>
          </p:cNvSpPr>
          <p:nvPr>
            <p:ph type="body" sz="quarter" idx="15"/>
          </p:nvPr>
        </p:nvSpPr>
        <p:spPr>
          <a:xfrm>
            <a:off x="1788908" y="6347970"/>
            <a:ext cx="3140144" cy="398845"/>
          </a:xfrm>
        </p:spPr>
        <p:txBody>
          <a:bodyPr/>
          <a:lstStyle/>
          <a:p>
            <a:endParaRPr lang="ca-ES" dirty="0"/>
          </a:p>
        </p:txBody>
      </p:sp>
      <p:sp>
        <p:nvSpPr>
          <p:cNvPr id="115" name="灯片编号占位符 5">
            <a:extLst>
              <a:ext uri="{FF2B5EF4-FFF2-40B4-BE49-F238E27FC236}">
                <a16:creationId xmlns:a16="http://schemas.microsoft.com/office/drawing/2014/main" id="{E150820A-6BE5-4366-BF09-636E8F003BE6}"/>
              </a:ext>
            </a:extLst>
          </p:cNvPr>
          <p:cNvSpPr>
            <a:spLocks noGrp="1"/>
          </p:cNvSpPr>
          <p:nvPr>
            <p:ph type="sldNum" sz="quarter" idx="14"/>
          </p:nvPr>
        </p:nvSpPr>
        <p:spPr>
          <a:xfrm>
            <a:off x="491436" y="6364514"/>
            <a:ext cx="490268" cy="365125"/>
          </a:xfrm>
        </p:spPr>
        <p:txBody>
          <a:bodyPr/>
          <a:lstStyle/>
          <a:p>
            <a:fld id="{E6049C3D-CCF1-41B9-A681-D61E0CAE4A17}" type="slidenum">
              <a:rPr lang="en-US" altLang="zh-CN" smtClean="0"/>
              <a:t>79</a:t>
            </a:fld>
            <a:endParaRPr lang="en-US" dirty="0"/>
          </a:p>
        </p:txBody>
      </p:sp>
      <p:sp>
        <p:nvSpPr>
          <p:cNvPr id="3" name="文本框 2">
            <a:extLst>
              <a:ext uri="{FF2B5EF4-FFF2-40B4-BE49-F238E27FC236}">
                <a16:creationId xmlns:a16="http://schemas.microsoft.com/office/drawing/2014/main" id="{3472578B-9F4D-4699-8536-B3B74F87D7A4}"/>
              </a:ext>
            </a:extLst>
          </p:cNvPr>
          <p:cNvSpPr txBox="1"/>
          <p:nvPr/>
        </p:nvSpPr>
        <p:spPr>
          <a:xfrm>
            <a:off x="2693032" y="1880339"/>
            <a:ext cx="7992091" cy="2800767"/>
          </a:xfrm>
          <a:prstGeom prst="rect">
            <a:avLst/>
          </a:prstGeom>
          <a:noFill/>
        </p:spPr>
        <p:txBody>
          <a:bodyPr wrap="square" rtlCol="0">
            <a:spAutoFit/>
          </a:bodyPr>
          <a:lstStyle/>
          <a:p>
            <a:pPr>
              <a:buClr>
                <a:srgbClr val="2D97C8"/>
              </a:buClr>
            </a:pPr>
            <a:r>
              <a:rPr lang="zh-CN" altLang="en-US" sz="1600" b="1" dirty="0">
                <a:solidFill>
                  <a:schemeClr val="tx1">
                    <a:lumMod val="50000"/>
                    <a:lumOff val="50000"/>
                  </a:schemeClr>
                </a:solidFill>
                <a:latin typeface="+mn-ea"/>
                <a:cs typeface="Heiti SC Light" charset="-122"/>
              </a:rPr>
              <a:t>知道并认同水基金的文化价值观，熟悉水基金所致力于解决的问题和提供的产品</a:t>
            </a:r>
            <a:endParaRPr lang="en-US" altLang="zh-CN" sz="1600" b="1" dirty="0">
              <a:solidFill>
                <a:schemeClr val="tx1">
                  <a:lumMod val="50000"/>
                  <a:lumOff val="50000"/>
                </a:schemeClr>
              </a:solidFill>
              <a:latin typeface="+mn-ea"/>
              <a:cs typeface="Heiti SC Light" charset="-122"/>
            </a:endParaRPr>
          </a:p>
          <a:p>
            <a:pPr>
              <a:buClr>
                <a:srgbClr val="2D97C8"/>
              </a:buClr>
            </a:pPr>
            <a:endParaRPr lang="en-US" altLang="zh-CN" sz="1600" b="1" dirty="0">
              <a:solidFill>
                <a:schemeClr val="tx1">
                  <a:lumMod val="50000"/>
                  <a:lumOff val="50000"/>
                </a:schemeClr>
              </a:solidFill>
              <a:latin typeface="+mn-ea"/>
              <a:cs typeface="Heiti SC Light" charset="-122"/>
            </a:endParaRPr>
          </a:p>
          <a:p>
            <a:pPr>
              <a:buClr>
                <a:srgbClr val="2D97C8"/>
              </a:buClr>
            </a:pPr>
            <a:endParaRPr lang="en-US" altLang="zh-CN" sz="1600" b="1" dirty="0">
              <a:solidFill>
                <a:schemeClr val="tx1">
                  <a:lumMod val="50000"/>
                  <a:lumOff val="50000"/>
                </a:schemeClr>
              </a:solidFill>
              <a:latin typeface="+mn-ea"/>
              <a:cs typeface="Heiti SC Light" charset="-122"/>
            </a:endParaRPr>
          </a:p>
          <a:p>
            <a:pPr>
              <a:buClr>
                <a:srgbClr val="2D97C8"/>
              </a:buClr>
            </a:pPr>
            <a:endParaRPr lang="en-US" altLang="zh-CN" sz="1600" b="1" dirty="0">
              <a:solidFill>
                <a:schemeClr val="tx1">
                  <a:lumMod val="50000"/>
                  <a:lumOff val="50000"/>
                </a:schemeClr>
              </a:solidFill>
              <a:latin typeface="+mn-ea"/>
              <a:cs typeface="Heiti SC Light" charset="-122"/>
            </a:endParaRPr>
          </a:p>
          <a:p>
            <a:pPr>
              <a:buClr>
                <a:srgbClr val="2D97C8"/>
              </a:buClr>
            </a:pPr>
            <a:endParaRPr lang="en-US" altLang="zh-CN" sz="1600" b="1" dirty="0">
              <a:solidFill>
                <a:schemeClr val="tx1">
                  <a:lumMod val="50000"/>
                  <a:lumOff val="50000"/>
                </a:schemeClr>
              </a:solidFill>
              <a:latin typeface="+mn-ea"/>
              <a:cs typeface="Heiti SC Light" charset="-122"/>
            </a:endParaRPr>
          </a:p>
          <a:p>
            <a:pPr>
              <a:buClr>
                <a:srgbClr val="2D97C8"/>
              </a:buClr>
            </a:pPr>
            <a:r>
              <a:rPr lang="zh-CN" altLang="en-US" sz="1600" b="1" dirty="0">
                <a:solidFill>
                  <a:schemeClr val="tx1">
                    <a:lumMod val="50000"/>
                    <a:lumOff val="50000"/>
                  </a:schemeClr>
                </a:solidFill>
                <a:latin typeface="+mn-ea"/>
                <a:cs typeface="Heiti SC Light" charset="-122"/>
              </a:rPr>
              <a:t>通过提供各种培训课程，让员工、志愿者感到被重视，从而产生</a:t>
            </a:r>
            <a:r>
              <a:rPr lang="zh-CN" altLang="en-US" sz="1600" b="1" u="sng" dirty="0">
                <a:solidFill>
                  <a:schemeClr val="tx1">
                    <a:lumMod val="50000"/>
                    <a:lumOff val="50000"/>
                  </a:schemeClr>
                </a:solidFill>
                <a:latin typeface="+mn-ea"/>
                <a:cs typeface="Heiti SC Light" charset="-122"/>
              </a:rPr>
              <a:t>归属感</a:t>
            </a:r>
            <a:endParaRPr lang="en-US" altLang="zh-CN" sz="1600" b="1" u="sng" dirty="0">
              <a:solidFill>
                <a:schemeClr val="tx1">
                  <a:lumMod val="50000"/>
                  <a:lumOff val="50000"/>
                </a:schemeClr>
              </a:solidFill>
              <a:latin typeface="+mn-ea"/>
              <a:cs typeface="Heiti SC Light" charset="-122"/>
            </a:endParaRPr>
          </a:p>
          <a:p>
            <a:pPr>
              <a:buClr>
                <a:srgbClr val="2D97C8"/>
              </a:buClr>
            </a:pPr>
            <a:endParaRPr lang="en-US" altLang="zh-CN" sz="1600" b="1" dirty="0">
              <a:solidFill>
                <a:schemeClr val="tx1">
                  <a:lumMod val="50000"/>
                  <a:lumOff val="50000"/>
                </a:schemeClr>
              </a:solidFill>
              <a:latin typeface="+mn-ea"/>
              <a:cs typeface="Heiti SC Light" charset="-122"/>
            </a:endParaRPr>
          </a:p>
          <a:p>
            <a:pPr>
              <a:buClr>
                <a:srgbClr val="2D97C8"/>
              </a:buClr>
            </a:pPr>
            <a:endParaRPr lang="en-US" altLang="zh-CN" sz="1600" b="1" dirty="0">
              <a:solidFill>
                <a:schemeClr val="tx1">
                  <a:lumMod val="50000"/>
                  <a:lumOff val="50000"/>
                </a:schemeClr>
              </a:solidFill>
              <a:latin typeface="+mn-ea"/>
              <a:cs typeface="Heiti SC Light" charset="-122"/>
            </a:endParaRPr>
          </a:p>
          <a:p>
            <a:pPr>
              <a:buClr>
                <a:srgbClr val="2D97C8"/>
              </a:buClr>
            </a:pPr>
            <a:endParaRPr lang="en-US" altLang="zh-CN" sz="1600" b="1" dirty="0">
              <a:solidFill>
                <a:schemeClr val="tx1">
                  <a:lumMod val="50000"/>
                  <a:lumOff val="50000"/>
                </a:schemeClr>
              </a:solidFill>
              <a:latin typeface="+mn-ea"/>
              <a:cs typeface="Heiti SC Light" charset="-122"/>
            </a:endParaRPr>
          </a:p>
          <a:p>
            <a:pPr>
              <a:buClr>
                <a:srgbClr val="2D97C8"/>
              </a:buClr>
            </a:pPr>
            <a:endParaRPr lang="en-US" altLang="zh-CN" sz="1600" b="1" dirty="0">
              <a:solidFill>
                <a:schemeClr val="tx1">
                  <a:lumMod val="50000"/>
                  <a:lumOff val="50000"/>
                </a:schemeClr>
              </a:solidFill>
              <a:latin typeface="+mn-ea"/>
              <a:cs typeface="Heiti SC Light" charset="-122"/>
            </a:endParaRPr>
          </a:p>
          <a:p>
            <a:pPr>
              <a:buClr>
                <a:srgbClr val="2D97C8"/>
              </a:buClr>
            </a:pPr>
            <a:r>
              <a:rPr lang="zh-CN" altLang="en-US" sz="1600" b="1" dirty="0">
                <a:solidFill>
                  <a:schemeClr val="tx1">
                    <a:lumMod val="50000"/>
                    <a:lumOff val="50000"/>
                  </a:schemeClr>
                </a:solidFill>
                <a:latin typeface="+mn-ea"/>
                <a:cs typeface="Heiti SC Light" charset="-122"/>
              </a:rPr>
              <a:t>通过充分交流，吸收员工的关于组织发展、品牌建设的想法，</a:t>
            </a:r>
            <a:r>
              <a:rPr lang="zh-CN" altLang="en-US" sz="1600" b="1" u="sng" dirty="0">
                <a:solidFill>
                  <a:schemeClr val="tx1">
                    <a:lumMod val="50000"/>
                    <a:lumOff val="50000"/>
                  </a:schemeClr>
                </a:solidFill>
                <a:latin typeface="+mn-ea"/>
                <a:cs typeface="Heiti SC Light" charset="-122"/>
              </a:rPr>
              <a:t>建立“主人翁”态度</a:t>
            </a:r>
            <a:endParaRPr lang="en-US" altLang="zh-CN" sz="1600" b="1" u="sng" dirty="0">
              <a:solidFill>
                <a:schemeClr val="tx1">
                  <a:lumMod val="50000"/>
                  <a:lumOff val="50000"/>
                </a:schemeClr>
              </a:solidFill>
              <a:latin typeface="+mn-ea"/>
              <a:cs typeface="Heiti SC Light" charset="-122"/>
            </a:endParaRPr>
          </a:p>
        </p:txBody>
      </p:sp>
      <p:grpSp>
        <p:nvGrpSpPr>
          <p:cNvPr id="97" name="组合 96">
            <a:extLst>
              <a:ext uri="{FF2B5EF4-FFF2-40B4-BE49-F238E27FC236}">
                <a16:creationId xmlns:a16="http://schemas.microsoft.com/office/drawing/2014/main" id="{40018727-576D-470F-AE7A-480EB9ADB474}"/>
              </a:ext>
            </a:extLst>
          </p:cNvPr>
          <p:cNvGrpSpPr/>
          <p:nvPr/>
        </p:nvGrpSpPr>
        <p:grpSpPr>
          <a:xfrm>
            <a:off x="1726387" y="1734872"/>
            <a:ext cx="723729" cy="723729"/>
            <a:chOff x="669865" y="1806995"/>
            <a:chExt cx="723729" cy="723729"/>
          </a:xfrm>
        </p:grpSpPr>
        <p:sp>
          <p:nvSpPr>
            <p:cNvPr id="98" name="椭圆 97">
              <a:extLst>
                <a:ext uri="{FF2B5EF4-FFF2-40B4-BE49-F238E27FC236}">
                  <a16:creationId xmlns:a16="http://schemas.microsoft.com/office/drawing/2014/main" id="{A0ABB88D-85E0-436B-9892-BE6C41879056}"/>
                </a:ext>
              </a:extLst>
            </p:cNvPr>
            <p:cNvSpPr/>
            <p:nvPr/>
          </p:nvSpPr>
          <p:spPr>
            <a:xfrm>
              <a:off x="669865" y="1806995"/>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99" name="Freeform 45">
              <a:extLst>
                <a:ext uri="{FF2B5EF4-FFF2-40B4-BE49-F238E27FC236}">
                  <a16:creationId xmlns:a16="http://schemas.microsoft.com/office/drawing/2014/main" id="{7FBA0F46-2F65-413F-AD63-8A4E842F664B}"/>
                </a:ext>
              </a:extLst>
            </p:cNvPr>
            <p:cNvSpPr>
              <a:spLocks noEditPoints="1"/>
            </p:cNvSpPr>
            <p:nvPr/>
          </p:nvSpPr>
          <p:spPr bwMode="auto">
            <a:xfrm>
              <a:off x="740636" y="1886468"/>
              <a:ext cx="566131" cy="529845"/>
            </a:xfrm>
            <a:custGeom>
              <a:avLst/>
              <a:gdLst>
                <a:gd name="T0" fmla="*/ 194 w 241"/>
                <a:gd name="T1" fmla="*/ 138 h 234"/>
                <a:gd name="T2" fmla="*/ 163 w 241"/>
                <a:gd name="T3" fmla="*/ 150 h 234"/>
                <a:gd name="T4" fmla="*/ 132 w 241"/>
                <a:gd name="T5" fmla="*/ 127 h 234"/>
                <a:gd name="T6" fmla="*/ 132 w 241"/>
                <a:gd name="T7" fmla="*/ 92 h 234"/>
                <a:gd name="T8" fmla="*/ 170 w 241"/>
                <a:gd name="T9" fmla="*/ 46 h 234"/>
                <a:gd name="T10" fmla="*/ 124 w 241"/>
                <a:gd name="T11" fmla="*/ 0 h 234"/>
                <a:gd name="T12" fmla="*/ 78 w 241"/>
                <a:gd name="T13" fmla="*/ 46 h 234"/>
                <a:gd name="T14" fmla="*/ 116 w 241"/>
                <a:gd name="T15" fmla="*/ 92 h 234"/>
                <a:gd name="T16" fmla="*/ 116 w 241"/>
                <a:gd name="T17" fmla="*/ 127 h 234"/>
                <a:gd name="T18" fmla="*/ 83 w 241"/>
                <a:gd name="T19" fmla="*/ 151 h 234"/>
                <a:gd name="T20" fmla="*/ 61 w 241"/>
                <a:gd name="T21" fmla="*/ 139 h 234"/>
                <a:gd name="T22" fmla="*/ 4 w 241"/>
                <a:gd name="T23" fmla="*/ 190 h 234"/>
                <a:gd name="T24" fmla="*/ 44 w 241"/>
                <a:gd name="T25" fmla="*/ 230 h 234"/>
                <a:gd name="T26" fmla="*/ 96 w 241"/>
                <a:gd name="T27" fmla="*/ 174 h 234"/>
                <a:gd name="T28" fmla="*/ 92 w 241"/>
                <a:gd name="T29" fmla="*/ 164 h 234"/>
                <a:gd name="T30" fmla="*/ 124 w 241"/>
                <a:gd name="T31" fmla="*/ 141 h 234"/>
                <a:gd name="T32" fmla="*/ 153 w 241"/>
                <a:gd name="T33" fmla="*/ 163 h 234"/>
                <a:gd name="T34" fmla="*/ 148 w 241"/>
                <a:gd name="T35" fmla="*/ 184 h 234"/>
                <a:gd name="T36" fmla="*/ 194 w 241"/>
                <a:gd name="T37" fmla="*/ 230 h 234"/>
                <a:gd name="T38" fmla="*/ 241 w 241"/>
                <a:gd name="T39" fmla="*/ 184 h 234"/>
                <a:gd name="T40" fmla="*/ 194 w 241"/>
                <a:gd name="T41" fmla="*/ 138 h 234"/>
                <a:gd name="T42" fmla="*/ 50 w 241"/>
                <a:gd name="T43" fmla="*/ 154 h 234"/>
                <a:gd name="T44" fmla="*/ 64 w 241"/>
                <a:gd name="T45" fmla="*/ 168 h 234"/>
                <a:gd name="T46" fmla="*/ 50 w 241"/>
                <a:gd name="T47" fmla="*/ 182 h 234"/>
                <a:gd name="T48" fmla="*/ 36 w 241"/>
                <a:gd name="T49" fmla="*/ 168 h 234"/>
                <a:gd name="T50" fmla="*/ 50 w 241"/>
                <a:gd name="T51" fmla="*/ 154 h 234"/>
                <a:gd name="T52" fmla="*/ 71 w 241"/>
                <a:gd name="T53" fmla="*/ 208 h 234"/>
                <a:gd name="T54" fmla="*/ 30 w 241"/>
                <a:gd name="T55" fmla="*/ 208 h 234"/>
                <a:gd name="T56" fmla="*/ 30 w 241"/>
                <a:gd name="T57" fmla="*/ 202 h 234"/>
                <a:gd name="T58" fmla="*/ 44 w 241"/>
                <a:gd name="T59" fmla="*/ 186 h 234"/>
                <a:gd name="T60" fmla="*/ 57 w 241"/>
                <a:gd name="T61" fmla="*/ 186 h 234"/>
                <a:gd name="T62" fmla="*/ 71 w 241"/>
                <a:gd name="T63" fmla="*/ 202 h 234"/>
                <a:gd name="T64" fmla="*/ 71 w 241"/>
                <a:gd name="T65" fmla="*/ 208 h 234"/>
                <a:gd name="T66" fmla="*/ 124 w 241"/>
                <a:gd name="T67" fmla="*/ 16 h 234"/>
                <a:gd name="T68" fmla="*/ 138 w 241"/>
                <a:gd name="T69" fmla="*/ 30 h 234"/>
                <a:gd name="T70" fmla="*/ 124 w 241"/>
                <a:gd name="T71" fmla="*/ 44 h 234"/>
                <a:gd name="T72" fmla="*/ 110 w 241"/>
                <a:gd name="T73" fmla="*/ 30 h 234"/>
                <a:gd name="T74" fmla="*/ 124 w 241"/>
                <a:gd name="T75" fmla="*/ 16 h 234"/>
                <a:gd name="T76" fmla="*/ 103 w 241"/>
                <a:gd name="T77" fmla="*/ 70 h 234"/>
                <a:gd name="T78" fmla="*/ 103 w 241"/>
                <a:gd name="T79" fmla="*/ 64 h 234"/>
                <a:gd name="T80" fmla="*/ 118 w 241"/>
                <a:gd name="T81" fmla="*/ 48 h 234"/>
                <a:gd name="T82" fmla="*/ 130 w 241"/>
                <a:gd name="T83" fmla="*/ 48 h 234"/>
                <a:gd name="T84" fmla="*/ 145 w 241"/>
                <a:gd name="T85" fmla="*/ 64 h 234"/>
                <a:gd name="T86" fmla="*/ 145 w 241"/>
                <a:gd name="T87" fmla="*/ 70 h 234"/>
                <a:gd name="T88" fmla="*/ 103 w 241"/>
                <a:gd name="T89" fmla="*/ 70 h 234"/>
                <a:gd name="T90" fmla="*/ 194 w 241"/>
                <a:gd name="T91" fmla="*/ 154 h 234"/>
                <a:gd name="T92" fmla="*/ 208 w 241"/>
                <a:gd name="T93" fmla="*/ 168 h 234"/>
                <a:gd name="T94" fmla="*/ 194 w 241"/>
                <a:gd name="T95" fmla="*/ 182 h 234"/>
                <a:gd name="T96" fmla="*/ 180 w 241"/>
                <a:gd name="T97" fmla="*/ 168 h 234"/>
                <a:gd name="T98" fmla="*/ 194 w 241"/>
                <a:gd name="T99" fmla="*/ 154 h 234"/>
                <a:gd name="T100" fmla="*/ 215 w 241"/>
                <a:gd name="T101" fmla="*/ 208 h 234"/>
                <a:gd name="T102" fmla="*/ 174 w 241"/>
                <a:gd name="T103" fmla="*/ 208 h 234"/>
                <a:gd name="T104" fmla="*/ 174 w 241"/>
                <a:gd name="T105" fmla="*/ 202 h 234"/>
                <a:gd name="T106" fmla="*/ 188 w 241"/>
                <a:gd name="T107" fmla="*/ 186 h 234"/>
                <a:gd name="T108" fmla="*/ 201 w 241"/>
                <a:gd name="T109" fmla="*/ 186 h 234"/>
                <a:gd name="T110" fmla="*/ 215 w 241"/>
                <a:gd name="T111" fmla="*/ 202 h 234"/>
                <a:gd name="T112" fmla="*/ 215 w 241"/>
                <a:gd name="T113" fmla="*/ 20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34">
                  <a:moveTo>
                    <a:pt x="194" y="138"/>
                  </a:moveTo>
                  <a:cubicBezTo>
                    <a:pt x="182" y="138"/>
                    <a:pt x="171" y="142"/>
                    <a:pt x="163" y="150"/>
                  </a:cubicBezTo>
                  <a:cubicBezTo>
                    <a:pt x="132" y="127"/>
                    <a:pt x="132" y="127"/>
                    <a:pt x="132" y="127"/>
                  </a:cubicBezTo>
                  <a:cubicBezTo>
                    <a:pt x="132" y="92"/>
                    <a:pt x="132" y="92"/>
                    <a:pt x="132" y="92"/>
                  </a:cubicBezTo>
                  <a:cubicBezTo>
                    <a:pt x="154" y="88"/>
                    <a:pt x="170" y="69"/>
                    <a:pt x="170" y="46"/>
                  </a:cubicBezTo>
                  <a:cubicBezTo>
                    <a:pt x="170" y="21"/>
                    <a:pt x="150" y="0"/>
                    <a:pt x="124" y="0"/>
                  </a:cubicBezTo>
                  <a:cubicBezTo>
                    <a:pt x="98" y="0"/>
                    <a:pt x="78" y="21"/>
                    <a:pt x="78" y="46"/>
                  </a:cubicBezTo>
                  <a:cubicBezTo>
                    <a:pt x="78" y="69"/>
                    <a:pt x="94" y="88"/>
                    <a:pt x="116" y="92"/>
                  </a:cubicBezTo>
                  <a:cubicBezTo>
                    <a:pt x="116" y="127"/>
                    <a:pt x="116" y="127"/>
                    <a:pt x="116" y="127"/>
                  </a:cubicBezTo>
                  <a:cubicBezTo>
                    <a:pt x="83" y="151"/>
                    <a:pt x="83" y="151"/>
                    <a:pt x="83" y="151"/>
                  </a:cubicBezTo>
                  <a:cubicBezTo>
                    <a:pt x="77" y="145"/>
                    <a:pt x="69" y="141"/>
                    <a:pt x="61" y="139"/>
                  </a:cubicBezTo>
                  <a:cubicBezTo>
                    <a:pt x="28" y="132"/>
                    <a:pt x="0" y="158"/>
                    <a:pt x="4" y="190"/>
                  </a:cubicBezTo>
                  <a:cubicBezTo>
                    <a:pt x="7" y="211"/>
                    <a:pt x="24" y="227"/>
                    <a:pt x="44" y="230"/>
                  </a:cubicBezTo>
                  <a:cubicBezTo>
                    <a:pt x="76" y="234"/>
                    <a:pt x="103" y="206"/>
                    <a:pt x="96" y="174"/>
                  </a:cubicBezTo>
                  <a:cubicBezTo>
                    <a:pt x="95" y="170"/>
                    <a:pt x="94" y="167"/>
                    <a:pt x="92" y="164"/>
                  </a:cubicBezTo>
                  <a:cubicBezTo>
                    <a:pt x="124" y="141"/>
                    <a:pt x="124" y="141"/>
                    <a:pt x="124" y="141"/>
                  </a:cubicBezTo>
                  <a:cubicBezTo>
                    <a:pt x="153" y="163"/>
                    <a:pt x="153" y="163"/>
                    <a:pt x="153" y="163"/>
                  </a:cubicBezTo>
                  <a:cubicBezTo>
                    <a:pt x="150" y="169"/>
                    <a:pt x="148" y="176"/>
                    <a:pt x="148" y="184"/>
                  </a:cubicBezTo>
                  <a:cubicBezTo>
                    <a:pt x="148" y="210"/>
                    <a:pt x="169" y="230"/>
                    <a:pt x="194" y="230"/>
                  </a:cubicBezTo>
                  <a:cubicBezTo>
                    <a:pt x="220" y="230"/>
                    <a:pt x="241" y="210"/>
                    <a:pt x="241" y="184"/>
                  </a:cubicBezTo>
                  <a:cubicBezTo>
                    <a:pt x="241" y="158"/>
                    <a:pt x="220" y="138"/>
                    <a:pt x="194" y="138"/>
                  </a:cubicBezTo>
                  <a:close/>
                  <a:moveTo>
                    <a:pt x="50" y="154"/>
                  </a:moveTo>
                  <a:cubicBezTo>
                    <a:pt x="58" y="154"/>
                    <a:pt x="64" y="160"/>
                    <a:pt x="64" y="168"/>
                  </a:cubicBezTo>
                  <a:cubicBezTo>
                    <a:pt x="64" y="175"/>
                    <a:pt x="58" y="182"/>
                    <a:pt x="50" y="182"/>
                  </a:cubicBezTo>
                  <a:cubicBezTo>
                    <a:pt x="43" y="182"/>
                    <a:pt x="36" y="175"/>
                    <a:pt x="36" y="168"/>
                  </a:cubicBezTo>
                  <a:cubicBezTo>
                    <a:pt x="36" y="160"/>
                    <a:pt x="43" y="154"/>
                    <a:pt x="50" y="154"/>
                  </a:cubicBezTo>
                  <a:close/>
                  <a:moveTo>
                    <a:pt x="71" y="208"/>
                  </a:moveTo>
                  <a:cubicBezTo>
                    <a:pt x="30" y="208"/>
                    <a:pt x="30" y="208"/>
                    <a:pt x="30" y="208"/>
                  </a:cubicBezTo>
                  <a:cubicBezTo>
                    <a:pt x="30" y="202"/>
                    <a:pt x="30" y="202"/>
                    <a:pt x="30" y="202"/>
                  </a:cubicBezTo>
                  <a:cubicBezTo>
                    <a:pt x="30" y="193"/>
                    <a:pt x="36" y="186"/>
                    <a:pt x="44" y="186"/>
                  </a:cubicBezTo>
                  <a:cubicBezTo>
                    <a:pt x="57" y="186"/>
                    <a:pt x="57" y="186"/>
                    <a:pt x="57" y="186"/>
                  </a:cubicBezTo>
                  <a:cubicBezTo>
                    <a:pt x="65" y="186"/>
                    <a:pt x="71" y="193"/>
                    <a:pt x="71" y="202"/>
                  </a:cubicBezTo>
                  <a:lnTo>
                    <a:pt x="71" y="208"/>
                  </a:lnTo>
                  <a:close/>
                  <a:moveTo>
                    <a:pt x="124" y="16"/>
                  </a:moveTo>
                  <a:cubicBezTo>
                    <a:pt x="132" y="16"/>
                    <a:pt x="138" y="22"/>
                    <a:pt x="138" y="30"/>
                  </a:cubicBezTo>
                  <a:cubicBezTo>
                    <a:pt x="138" y="38"/>
                    <a:pt x="132" y="44"/>
                    <a:pt x="124" y="44"/>
                  </a:cubicBezTo>
                  <a:cubicBezTo>
                    <a:pt x="116" y="44"/>
                    <a:pt x="110" y="38"/>
                    <a:pt x="110" y="30"/>
                  </a:cubicBezTo>
                  <a:cubicBezTo>
                    <a:pt x="110" y="22"/>
                    <a:pt x="116" y="16"/>
                    <a:pt x="124" y="16"/>
                  </a:cubicBezTo>
                  <a:close/>
                  <a:moveTo>
                    <a:pt x="103" y="70"/>
                  </a:moveTo>
                  <a:cubicBezTo>
                    <a:pt x="103" y="64"/>
                    <a:pt x="103" y="64"/>
                    <a:pt x="103" y="64"/>
                  </a:cubicBezTo>
                  <a:cubicBezTo>
                    <a:pt x="103" y="56"/>
                    <a:pt x="109" y="48"/>
                    <a:pt x="118" y="48"/>
                  </a:cubicBezTo>
                  <a:cubicBezTo>
                    <a:pt x="130" y="48"/>
                    <a:pt x="130" y="48"/>
                    <a:pt x="130" y="48"/>
                  </a:cubicBezTo>
                  <a:cubicBezTo>
                    <a:pt x="139" y="48"/>
                    <a:pt x="145" y="56"/>
                    <a:pt x="145" y="64"/>
                  </a:cubicBezTo>
                  <a:cubicBezTo>
                    <a:pt x="145" y="70"/>
                    <a:pt x="145" y="70"/>
                    <a:pt x="145" y="70"/>
                  </a:cubicBezTo>
                  <a:lnTo>
                    <a:pt x="103" y="70"/>
                  </a:lnTo>
                  <a:close/>
                  <a:moveTo>
                    <a:pt x="194" y="154"/>
                  </a:moveTo>
                  <a:cubicBezTo>
                    <a:pt x="202" y="154"/>
                    <a:pt x="208" y="160"/>
                    <a:pt x="208" y="168"/>
                  </a:cubicBezTo>
                  <a:cubicBezTo>
                    <a:pt x="208" y="175"/>
                    <a:pt x="202" y="182"/>
                    <a:pt x="194" y="182"/>
                  </a:cubicBezTo>
                  <a:cubicBezTo>
                    <a:pt x="187" y="182"/>
                    <a:pt x="180" y="175"/>
                    <a:pt x="180" y="168"/>
                  </a:cubicBezTo>
                  <a:cubicBezTo>
                    <a:pt x="180" y="160"/>
                    <a:pt x="187" y="154"/>
                    <a:pt x="194" y="154"/>
                  </a:cubicBezTo>
                  <a:close/>
                  <a:moveTo>
                    <a:pt x="215" y="208"/>
                  </a:moveTo>
                  <a:cubicBezTo>
                    <a:pt x="174" y="208"/>
                    <a:pt x="174" y="208"/>
                    <a:pt x="174" y="208"/>
                  </a:cubicBezTo>
                  <a:cubicBezTo>
                    <a:pt x="174" y="202"/>
                    <a:pt x="174" y="202"/>
                    <a:pt x="174" y="202"/>
                  </a:cubicBezTo>
                  <a:cubicBezTo>
                    <a:pt x="174" y="193"/>
                    <a:pt x="180" y="186"/>
                    <a:pt x="188" y="186"/>
                  </a:cubicBezTo>
                  <a:cubicBezTo>
                    <a:pt x="201" y="186"/>
                    <a:pt x="201" y="186"/>
                    <a:pt x="201" y="186"/>
                  </a:cubicBezTo>
                  <a:cubicBezTo>
                    <a:pt x="209" y="186"/>
                    <a:pt x="215" y="193"/>
                    <a:pt x="215" y="202"/>
                  </a:cubicBezTo>
                  <a:lnTo>
                    <a:pt x="215" y="208"/>
                  </a:ln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schemeClr val="tx1">
                    <a:lumMod val="50000"/>
                    <a:lumOff val="50000"/>
                  </a:schemeClr>
                </a:solidFill>
              </a:endParaRPr>
            </a:p>
          </p:txBody>
        </p:sp>
      </p:grpSp>
      <p:grpSp>
        <p:nvGrpSpPr>
          <p:cNvPr id="100" name="组合 99">
            <a:extLst>
              <a:ext uri="{FF2B5EF4-FFF2-40B4-BE49-F238E27FC236}">
                <a16:creationId xmlns:a16="http://schemas.microsoft.com/office/drawing/2014/main" id="{15069B27-1EEB-4908-A03E-15AF2859BF76}"/>
              </a:ext>
            </a:extLst>
          </p:cNvPr>
          <p:cNvGrpSpPr/>
          <p:nvPr/>
        </p:nvGrpSpPr>
        <p:grpSpPr>
          <a:xfrm>
            <a:off x="1726387" y="4140816"/>
            <a:ext cx="723729" cy="723729"/>
            <a:chOff x="686784" y="4303356"/>
            <a:chExt cx="723729" cy="723729"/>
          </a:xfrm>
        </p:grpSpPr>
        <p:sp>
          <p:nvSpPr>
            <p:cNvPr id="101" name="椭圆 100">
              <a:extLst>
                <a:ext uri="{FF2B5EF4-FFF2-40B4-BE49-F238E27FC236}">
                  <a16:creationId xmlns:a16="http://schemas.microsoft.com/office/drawing/2014/main" id="{9AE056F8-9848-4A5B-B621-D2FCFACC18B6}"/>
                </a:ext>
              </a:extLst>
            </p:cNvPr>
            <p:cNvSpPr/>
            <p:nvPr/>
          </p:nvSpPr>
          <p:spPr>
            <a:xfrm>
              <a:off x="686784" y="4303356"/>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sp>
          <p:nvSpPr>
            <p:cNvPr id="116" name="Freeform 49">
              <a:extLst>
                <a:ext uri="{FF2B5EF4-FFF2-40B4-BE49-F238E27FC236}">
                  <a16:creationId xmlns:a16="http://schemas.microsoft.com/office/drawing/2014/main" id="{E1FC8151-B4FB-4C87-9111-46D6EA0D3CAA}"/>
                </a:ext>
              </a:extLst>
            </p:cNvPr>
            <p:cNvSpPr>
              <a:spLocks noEditPoints="1"/>
            </p:cNvSpPr>
            <p:nvPr/>
          </p:nvSpPr>
          <p:spPr bwMode="auto">
            <a:xfrm>
              <a:off x="828804" y="4451122"/>
              <a:ext cx="439689" cy="428197"/>
            </a:xfrm>
            <a:custGeom>
              <a:avLst/>
              <a:gdLst>
                <a:gd name="T0" fmla="*/ 147 w 211"/>
                <a:gd name="T1" fmla="*/ 42 h 213"/>
                <a:gd name="T2" fmla="*/ 106 w 211"/>
                <a:gd name="T3" fmla="*/ 83 h 213"/>
                <a:gd name="T4" fmla="*/ 64 w 211"/>
                <a:gd name="T5" fmla="*/ 42 h 213"/>
                <a:gd name="T6" fmla="*/ 106 w 211"/>
                <a:gd name="T7" fmla="*/ 0 h 213"/>
                <a:gd name="T8" fmla="*/ 147 w 211"/>
                <a:gd name="T9" fmla="*/ 42 h 213"/>
                <a:gd name="T10" fmla="*/ 106 w 211"/>
                <a:gd name="T11" fmla="*/ 112 h 213"/>
                <a:gd name="T12" fmla="*/ 113 w 211"/>
                <a:gd name="T13" fmla="*/ 110 h 213"/>
                <a:gd name="T14" fmla="*/ 118 w 211"/>
                <a:gd name="T15" fmla="*/ 99 h 213"/>
                <a:gd name="T16" fmla="*/ 106 w 211"/>
                <a:gd name="T17" fmla="*/ 94 h 213"/>
                <a:gd name="T18" fmla="*/ 93 w 211"/>
                <a:gd name="T19" fmla="*/ 99 h 213"/>
                <a:gd name="T20" fmla="*/ 98 w 211"/>
                <a:gd name="T21" fmla="*/ 110 h 213"/>
                <a:gd name="T22" fmla="*/ 106 w 211"/>
                <a:gd name="T23" fmla="*/ 112 h 213"/>
                <a:gd name="T24" fmla="*/ 211 w 211"/>
                <a:gd name="T25" fmla="*/ 213 h 213"/>
                <a:gd name="T26" fmla="*/ 176 w 211"/>
                <a:gd name="T27" fmla="*/ 213 h 213"/>
                <a:gd name="T28" fmla="*/ 165 w 211"/>
                <a:gd name="T29" fmla="*/ 165 h 213"/>
                <a:gd name="T30" fmla="*/ 162 w 211"/>
                <a:gd name="T31" fmla="*/ 213 h 213"/>
                <a:gd name="T32" fmla="*/ 50 w 211"/>
                <a:gd name="T33" fmla="*/ 213 h 213"/>
                <a:gd name="T34" fmla="*/ 46 w 211"/>
                <a:gd name="T35" fmla="*/ 165 h 213"/>
                <a:gd name="T36" fmla="*/ 35 w 211"/>
                <a:gd name="T37" fmla="*/ 213 h 213"/>
                <a:gd name="T38" fmla="*/ 0 w 211"/>
                <a:gd name="T39" fmla="*/ 213 h 213"/>
                <a:gd name="T40" fmla="*/ 20 w 211"/>
                <a:gd name="T41" fmla="*/ 123 h 213"/>
                <a:gd name="T42" fmla="*/ 41 w 211"/>
                <a:gd name="T43" fmla="*/ 103 h 213"/>
                <a:gd name="T44" fmla="*/ 78 w 211"/>
                <a:gd name="T45" fmla="*/ 98 h 213"/>
                <a:gd name="T46" fmla="*/ 97 w 211"/>
                <a:gd name="T47" fmla="*/ 140 h 213"/>
                <a:gd name="T48" fmla="*/ 99 w 211"/>
                <a:gd name="T49" fmla="*/ 119 h 213"/>
                <a:gd name="T50" fmla="*/ 100 w 211"/>
                <a:gd name="T51" fmla="*/ 118 h 213"/>
                <a:gd name="T52" fmla="*/ 111 w 211"/>
                <a:gd name="T53" fmla="*/ 118 h 213"/>
                <a:gd name="T54" fmla="*/ 112 w 211"/>
                <a:gd name="T55" fmla="*/ 119 h 213"/>
                <a:gd name="T56" fmla="*/ 114 w 211"/>
                <a:gd name="T57" fmla="*/ 140 h 213"/>
                <a:gd name="T58" fmla="*/ 133 w 211"/>
                <a:gd name="T59" fmla="*/ 98 h 213"/>
                <a:gd name="T60" fmla="*/ 170 w 211"/>
                <a:gd name="T61" fmla="*/ 103 h 213"/>
                <a:gd name="T62" fmla="*/ 191 w 211"/>
                <a:gd name="T63" fmla="*/ 123 h 213"/>
                <a:gd name="T64" fmla="*/ 211 w 211"/>
                <a:gd name="T65" fmla="*/ 213 h 213"/>
                <a:gd name="T66" fmla="*/ 154 w 211"/>
                <a:gd name="T67" fmla="*/ 155 h 213"/>
                <a:gd name="T68" fmla="*/ 147 w 211"/>
                <a:gd name="T69" fmla="*/ 142 h 213"/>
                <a:gd name="T70" fmla="*/ 128 w 211"/>
                <a:gd name="T71" fmla="*/ 155 h 213"/>
                <a:gd name="T72" fmla="*/ 154 w 211"/>
                <a:gd name="T73" fmla="*/ 1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1" h="213">
                  <a:moveTo>
                    <a:pt x="147" y="42"/>
                  </a:moveTo>
                  <a:cubicBezTo>
                    <a:pt x="147" y="65"/>
                    <a:pt x="129" y="83"/>
                    <a:pt x="106" y="83"/>
                  </a:cubicBezTo>
                  <a:cubicBezTo>
                    <a:pt x="83" y="83"/>
                    <a:pt x="64" y="65"/>
                    <a:pt x="64" y="42"/>
                  </a:cubicBezTo>
                  <a:cubicBezTo>
                    <a:pt x="64" y="19"/>
                    <a:pt x="83" y="0"/>
                    <a:pt x="106" y="0"/>
                  </a:cubicBezTo>
                  <a:cubicBezTo>
                    <a:pt x="129" y="0"/>
                    <a:pt x="147" y="19"/>
                    <a:pt x="147" y="42"/>
                  </a:cubicBezTo>
                  <a:close/>
                  <a:moveTo>
                    <a:pt x="106" y="112"/>
                  </a:moveTo>
                  <a:cubicBezTo>
                    <a:pt x="108" y="112"/>
                    <a:pt x="111" y="112"/>
                    <a:pt x="113" y="110"/>
                  </a:cubicBezTo>
                  <a:cubicBezTo>
                    <a:pt x="115" y="108"/>
                    <a:pt x="118" y="103"/>
                    <a:pt x="118" y="99"/>
                  </a:cubicBezTo>
                  <a:cubicBezTo>
                    <a:pt x="118" y="95"/>
                    <a:pt x="111" y="94"/>
                    <a:pt x="106" y="94"/>
                  </a:cubicBezTo>
                  <a:cubicBezTo>
                    <a:pt x="101" y="94"/>
                    <a:pt x="93" y="95"/>
                    <a:pt x="93" y="99"/>
                  </a:cubicBezTo>
                  <a:cubicBezTo>
                    <a:pt x="93" y="103"/>
                    <a:pt x="96" y="108"/>
                    <a:pt x="98" y="110"/>
                  </a:cubicBezTo>
                  <a:cubicBezTo>
                    <a:pt x="100" y="112"/>
                    <a:pt x="103" y="112"/>
                    <a:pt x="106" y="112"/>
                  </a:cubicBezTo>
                  <a:close/>
                  <a:moveTo>
                    <a:pt x="211" y="213"/>
                  </a:moveTo>
                  <a:cubicBezTo>
                    <a:pt x="176" y="213"/>
                    <a:pt x="176" y="213"/>
                    <a:pt x="176" y="213"/>
                  </a:cubicBezTo>
                  <a:cubicBezTo>
                    <a:pt x="165" y="165"/>
                    <a:pt x="165" y="165"/>
                    <a:pt x="165" y="165"/>
                  </a:cubicBezTo>
                  <a:cubicBezTo>
                    <a:pt x="162" y="213"/>
                    <a:pt x="162" y="213"/>
                    <a:pt x="162" y="213"/>
                  </a:cubicBezTo>
                  <a:cubicBezTo>
                    <a:pt x="50" y="213"/>
                    <a:pt x="50" y="213"/>
                    <a:pt x="50" y="213"/>
                  </a:cubicBezTo>
                  <a:cubicBezTo>
                    <a:pt x="46" y="165"/>
                    <a:pt x="46" y="165"/>
                    <a:pt x="46" y="165"/>
                  </a:cubicBezTo>
                  <a:cubicBezTo>
                    <a:pt x="35" y="213"/>
                    <a:pt x="35" y="213"/>
                    <a:pt x="35" y="213"/>
                  </a:cubicBezTo>
                  <a:cubicBezTo>
                    <a:pt x="0" y="213"/>
                    <a:pt x="0" y="213"/>
                    <a:pt x="0" y="213"/>
                  </a:cubicBezTo>
                  <a:cubicBezTo>
                    <a:pt x="20" y="123"/>
                    <a:pt x="20" y="123"/>
                    <a:pt x="20" y="123"/>
                  </a:cubicBezTo>
                  <a:cubicBezTo>
                    <a:pt x="22" y="112"/>
                    <a:pt x="31" y="105"/>
                    <a:pt x="41" y="103"/>
                  </a:cubicBezTo>
                  <a:cubicBezTo>
                    <a:pt x="78" y="98"/>
                    <a:pt x="78" y="98"/>
                    <a:pt x="78" y="98"/>
                  </a:cubicBezTo>
                  <a:cubicBezTo>
                    <a:pt x="97" y="140"/>
                    <a:pt x="97" y="140"/>
                    <a:pt x="97" y="140"/>
                  </a:cubicBezTo>
                  <a:cubicBezTo>
                    <a:pt x="99" y="119"/>
                    <a:pt x="99" y="119"/>
                    <a:pt x="99" y="119"/>
                  </a:cubicBezTo>
                  <a:cubicBezTo>
                    <a:pt x="99" y="118"/>
                    <a:pt x="100" y="118"/>
                    <a:pt x="100" y="118"/>
                  </a:cubicBezTo>
                  <a:cubicBezTo>
                    <a:pt x="111" y="118"/>
                    <a:pt x="111" y="118"/>
                    <a:pt x="111" y="118"/>
                  </a:cubicBezTo>
                  <a:cubicBezTo>
                    <a:pt x="112" y="118"/>
                    <a:pt x="112" y="118"/>
                    <a:pt x="112" y="119"/>
                  </a:cubicBezTo>
                  <a:cubicBezTo>
                    <a:pt x="114" y="140"/>
                    <a:pt x="114" y="140"/>
                    <a:pt x="114" y="140"/>
                  </a:cubicBezTo>
                  <a:cubicBezTo>
                    <a:pt x="133" y="98"/>
                    <a:pt x="133" y="98"/>
                    <a:pt x="133" y="98"/>
                  </a:cubicBezTo>
                  <a:cubicBezTo>
                    <a:pt x="170" y="103"/>
                    <a:pt x="170" y="103"/>
                    <a:pt x="170" y="103"/>
                  </a:cubicBezTo>
                  <a:cubicBezTo>
                    <a:pt x="180" y="105"/>
                    <a:pt x="189" y="112"/>
                    <a:pt x="191" y="123"/>
                  </a:cubicBezTo>
                  <a:lnTo>
                    <a:pt x="211" y="213"/>
                  </a:lnTo>
                  <a:close/>
                  <a:moveTo>
                    <a:pt x="154" y="155"/>
                  </a:moveTo>
                  <a:cubicBezTo>
                    <a:pt x="147" y="142"/>
                    <a:pt x="147" y="142"/>
                    <a:pt x="147" y="142"/>
                  </a:cubicBezTo>
                  <a:cubicBezTo>
                    <a:pt x="128" y="155"/>
                    <a:pt x="128" y="155"/>
                    <a:pt x="128" y="155"/>
                  </a:cubicBezTo>
                  <a:lnTo>
                    <a:pt x="154" y="155"/>
                  </a:ln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pPr defTabSz="1828343"/>
              <a:endParaRPr lang="zh-CN" altLang="en-US" sz="3599">
                <a:solidFill>
                  <a:schemeClr val="tx1">
                    <a:lumMod val="50000"/>
                    <a:lumOff val="50000"/>
                  </a:schemeClr>
                </a:solidFill>
              </a:endParaRPr>
            </a:p>
          </p:txBody>
        </p:sp>
      </p:grpSp>
      <p:sp>
        <p:nvSpPr>
          <p:cNvPr id="131" name="椭圆 130">
            <a:extLst>
              <a:ext uri="{FF2B5EF4-FFF2-40B4-BE49-F238E27FC236}">
                <a16:creationId xmlns:a16="http://schemas.microsoft.com/office/drawing/2014/main" id="{9CE8B06F-C593-4813-A96C-47478E13DD8E}"/>
              </a:ext>
            </a:extLst>
          </p:cNvPr>
          <p:cNvSpPr/>
          <p:nvPr/>
        </p:nvSpPr>
        <p:spPr>
          <a:xfrm>
            <a:off x="1726387" y="2937844"/>
            <a:ext cx="723729" cy="723729"/>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solidFill>
                <a:schemeClr val="tx1"/>
              </a:solidFill>
            </a:endParaRPr>
          </a:p>
        </p:txBody>
      </p:sp>
      <p:grpSp>
        <p:nvGrpSpPr>
          <p:cNvPr id="4" name="组合 3">
            <a:extLst>
              <a:ext uri="{FF2B5EF4-FFF2-40B4-BE49-F238E27FC236}">
                <a16:creationId xmlns:a16="http://schemas.microsoft.com/office/drawing/2014/main" id="{964E26BB-5519-4565-8B79-C3FFE37289E1}"/>
              </a:ext>
            </a:extLst>
          </p:cNvPr>
          <p:cNvGrpSpPr/>
          <p:nvPr/>
        </p:nvGrpSpPr>
        <p:grpSpPr>
          <a:xfrm>
            <a:off x="1830900" y="3079100"/>
            <a:ext cx="477196" cy="429938"/>
            <a:chOff x="10129061" y="2729989"/>
            <a:chExt cx="1120484" cy="1009520"/>
          </a:xfrm>
          <a:solidFill>
            <a:schemeClr val="accent1"/>
          </a:solidFill>
        </p:grpSpPr>
        <p:sp>
          <p:nvSpPr>
            <p:cNvPr id="123" name="Oval 86">
              <a:extLst>
                <a:ext uri="{FF2B5EF4-FFF2-40B4-BE49-F238E27FC236}">
                  <a16:creationId xmlns:a16="http://schemas.microsoft.com/office/drawing/2014/main" id="{81E895E1-FC36-4517-B37D-46766D082D36}"/>
                </a:ext>
              </a:extLst>
            </p:cNvPr>
            <p:cNvSpPr>
              <a:spLocks noChangeArrowheads="1"/>
            </p:cNvSpPr>
            <p:nvPr/>
          </p:nvSpPr>
          <p:spPr bwMode="auto">
            <a:xfrm>
              <a:off x="10224286" y="3587129"/>
              <a:ext cx="63484" cy="60318"/>
            </a:xfrm>
            <a:prstGeom prst="ellipse">
              <a:avLst/>
            </a:pr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124" name="Freeform 87">
              <a:extLst>
                <a:ext uri="{FF2B5EF4-FFF2-40B4-BE49-F238E27FC236}">
                  <a16:creationId xmlns:a16="http://schemas.microsoft.com/office/drawing/2014/main" id="{1305EB62-1E8A-404D-AFB3-E4644ADC4048}"/>
                </a:ext>
              </a:extLst>
            </p:cNvPr>
            <p:cNvSpPr>
              <a:spLocks noEditPoints="1"/>
            </p:cNvSpPr>
            <p:nvPr/>
          </p:nvSpPr>
          <p:spPr bwMode="auto">
            <a:xfrm>
              <a:off x="10129061" y="3123639"/>
              <a:ext cx="301547" cy="615870"/>
            </a:xfrm>
            <a:custGeom>
              <a:avLst/>
              <a:gdLst>
                <a:gd name="T0" fmla="*/ 0 w 53"/>
                <a:gd name="T1" fmla="*/ 108 h 108"/>
                <a:gd name="T2" fmla="*/ 53 w 53"/>
                <a:gd name="T3" fmla="*/ 108 h 108"/>
                <a:gd name="T4" fmla="*/ 53 w 53"/>
                <a:gd name="T5" fmla="*/ 0 h 108"/>
                <a:gd name="T6" fmla="*/ 0 w 53"/>
                <a:gd name="T7" fmla="*/ 0 h 108"/>
                <a:gd name="T8" fmla="*/ 0 w 53"/>
                <a:gd name="T9" fmla="*/ 108 h 108"/>
                <a:gd name="T10" fmla="*/ 28 w 53"/>
                <a:gd name="T11" fmla="*/ 8 h 108"/>
                <a:gd name="T12" fmla="*/ 36 w 53"/>
                <a:gd name="T13" fmla="*/ 8 h 108"/>
                <a:gd name="T14" fmla="*/ 36 w 53"/>
                <a:gd name="T15" fmla="*/ 67 h 108"/>
                <a:gd name="T16" fmla="*/ 28 w 53"/>
                <a:gd name="T17" fmla="*/ 67 h 108"/>
                <a:gd name="T18" fmla="*/ 28 w 53"/>
                <a:gd name="T19" fmla="*/ 8 h 108"/>
                <a:gd name="T20" fmla="*/ 22 w 53"/>
                <a:gd name="T21" fmla="*/ 73 h 108"/>
                <a:gd name="T22" fmla="*/ 36 w 53"/>
                <a:gd name="T23" fmla="*/ 86 h 108"/>
                <a:gd name="T24" fmla="*/ 22 w 53"/>
                <a:gd name="T25" fmla="*/ 100 h 108"/>
                <a:gd name="T26" fmla="*/ 9 w 53"/>
                <a:gd name="T27" fmla="*/ 86 h 108"/>
                <a:gd name="T28" fmla="*/ 22 w 53"/>
                <a:gd name="T29"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108">
                  <a:moveTo>
                    <a:pt x="0" y="108"/>
                  </a:moveTo>
                  <a:cubicBezTo>
                    <a:pt x="53" y="108"/>
                    <a:pt x="53" y="108"/>
                    <a:pt x="53" y="108"/>
                  </a:cubicBezTo>
                  <a:cubicBezTo>
                    <a:pt x="53" y="0"/>
                    <a:pt x="53" y="0"/>
                    <a:pt x="53" y="0"/>
                  </a:cubicBezTo>
                  <a:cubicBezTo>
                    <a:pt x="0" y="0"/>
                    <a:pt x="0" y="0"/>
                    <a:pt x="0" y="0"/>
                  </a:cubicBezTo>
                  <a:lnTo>
                    <a:pt x="0" y="108"/>
                  </a:lnTo>
                  <a:close/>
                  <a:moveTo>
                    <a:pt x="28" y="8"/>
                  </a:moveTo>
                  <a:cubicBezTo>
                    <a:pt x="36" y="8"/>
                    <a:pt x="36" y="8"/>
                    <a:pt x="36" y="8"/>
                  </a:cubicBezTo>
                  <a:cubicBezTo>
                    <a:pt x="36" y="67"/>
                    <a:pt x="36" y="67"/>
                    <a:pt x="36" y="67"/>
                  </a:cubicBezTo>
                  <a:cubicBezTo>
                    <a:pt x="28" y="67"/>
                    <a:pt x="28" y="67"/>
                    <a:pt x="28" y="67"/>
                  </a:cubicBezTo>
                  <a:lnTo>
                    <a:pt x="28" y="8"/>
                  </a:lnTo>
                  <a:close/>
                  <a:moveTo>
                    <a:pt x="22" y="73"/>
                  </a:moveTo>
                  <a:cubicBezTo>
                    <a:pt x="30" y="73"/>
                    <a:pt x="36" y="79"/>
                    <a:pt x="36" y="86"/>
                  </a:cubicBezTo>
                  <a:cubicBezTo>
                    <a:pt x="36" y="94"/>
                    <a:pt x="30" y="100"/>
                    <a:pt x="22" y="100"/>
                  </a:cubicBezTo>
                  <a:cubicBezTo>
                    <a:pt x="15" y="100"/>
                    <a:pt x="9" y="94"/>
                    <a:pt x="9" y="86"/>
                  </a:cubicBezTo>
                  <a:cubicBezTo>
                    <a:pt x="9" y="79"/>
                    <a:pt x="15" y="73"/>
                    <a:pt x="22" y="73"/>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sp>
          <p:nvSpPr>
            <p:cNvPr id="125" name="Freeform 88">
              <a:extLst>
                <a:ext uri="{FF2B5EF4-FFF2-40B4-BE49-F238E27FC236}">
                  <a16:creationId xmlns:a16="http://schemas.microsoft.com/office/drawing/2014/main" id="{82F6B8A8-015C-4F41-A7B2-3F802D72581C}"/>
                </a:ext>
              </a:extLst>
            </p:cNvPr>
            <p:cNvSpPr>
              <a:spLocks noEditPoints="1"/>
            </p:cNvSpPr>
            <p:nvPr/>
          </p:nvSpPr>
          <p:spPr bwMode="auto">
            <a:xfrm>
              <a:off x="10471872" y="2729989"/>
              <a:ext cx="777673" cy="901583"/>
            </a:xfrm>
            <a:custGeom>
              <a:avLst/>
              <a:gdLst>
                <a:gd name="T0" fmla="*/ 128 w 137"/>
                <a:gd name="T1" fmla="*/ 86 h 158"/>
                <a:gd name="T2" fmla="*/ 137 w 137"/>
                <a:gd name="T3" fmla="*/ 74 h 158"/>
                <a:gd name="T4" fmla="*/ 123 w 137"/>
                <a:gd name="T5" fmla="*/ 62 h 158"/>
                <a:gd name="T6" fmla="*/ 94 w 137"/>
                <a:gd name="T7" fmla="*/ 62 h 158"/>
                <a:gd name="T8" fmla="*/ 116 w 137"/>
                <a:gd name="T9" fmla="*/ 27 h 158"/>
                <a:gd name="T10" fmla="*/ 113 w 137"/>
                <a:gd name="T11" fmla="*/ 7 h 158"/>
                <a:gd name="T12" fmla="*/ 98 w 137"/>
                <a:gd name="T13" fmla="*/ 0 h 158"/>
                <a:gd name="T14" fmla="*/ 97 w 137"/>
                <a:gd name="T15" fmla="*/ 0 h 158"/>
                <a:gd name="T16" fmla="*/ 97 w 137"/>
                <a:gd name="T17" fmla="*/ 1 h 158"/>
                <a:gd name="T18" fmla="*/ 66 w 137"/>
                <a:gd name="T19" fmla="*/ 38 h 158"/>
                <a:gd name="T20" fmla="*/ 15 w 137"/>
                <a:gd name="T21" fmla="*/ 80 h 158"/>
                <a:gd name="T22" fmla="*/ 0 w 137"/>
                <a:gd name="T23" fmla="*/ 80 h 158"/>
                <a:gd name="T24" fmla="*/ 0 w 137"/>
                <a:gd name="T25" fmla="*/ 153 h 158"/>
                <a:gd name="T26" fmla="*/ 1 w 137"/>
                <a:gd name="T27" fmla="*/ 153 h 158"/>
                <a:gd name="T28" fmla="*/ 4 w 137"/>
                <a:gd name="T29" fmla="*/ 153 h 158"/>
                <a:gd name="T30" fmla="*/ 24 w 137"/>
                <a:gd name="T31" fmla="*/ 156 h 158"/>
                <a:gd name="T32" fmla="*/ 41 w 137"/>
                <a:gd name="T33" fmla="*/ 158 h 158"/>
                <a:gd name="T34" fmla="*/ 68 w 137"/>
                <a:gd name="T35" fmla="*/ 156 h 158"/>
                <a:gd name="T36" fmla="*/ 109 w 137"/>
                <a:gd name="T37" fmla="*/ 156 h 158"/>
                <a:gd name="T38" fmla="*/ 123 w 137"/>
                <a:gd name="T39" fmla="*/ 144 h 158"/>
                <a:gd name="T40" fmla="*/ 117 w 137"/>
                <a:gd name="T41" fmla="*/ 133 h 158"/>
                <a:gd name="T42" fmla="*/ 119 w 137"/>
                <a:gd name="T43" fmla="*/ 133 h 158"/>
                <a:gd name="T44" fmla="*/ 132 w 137"/>
                <a:gd name="T45" fmla="*/ 121 h 158"/>
                <a:gd name="T46" fmla="*/ 125 w 137"/>
                <a:gd name="T47" fmla="*/ 110 h 158"/>
                <a:gd name="T48" fmla="*/ 137 w 137"/>
                <a:gd name="T49" fmla="*/ 97 h 158"/>
                <a:gd name="T50" fmla="*/ 128 w 137"/>
                <a:gd name="T51" fmla="*/ 86 h 158"/>
                <a:gd name="T52" fmla="*/ 63 w 137"/>
                <a:gd name="T53" fmla="*/ 61 h 158"/>
                <a:gd name="T54" fmla="*/ 38 w 137"/>
                <a:gd name="T55" fmla="*/ 89 h 158"/>
                <a:gd name="T56" fmla="*/ 34 w 137"/>
                <a:gd name="T57" fmla="*/ 91 h 158"/>
                <a:gd name="T58" fmla="*/ 32 w 137"/>
                <a:gd name="T59" fmla="*/ 90 h 158"/>
                <a:gd name="T60" fmla="*/ 31 w 137"/>
                <a:gd name="T61" fmla="*/ 85 h 158"/>
                <a:gd name="T62" fmla="*/ 59 w 137"/>
                <a:gd name="T63" fmla="*/ 54 h 158"/>
                <a:gd name="T64" fmla="*/ 65 w 137"/>
                <a:gd name="T65" fmla="*/ 56 h 158"/>
                <a:gd name="T66" fmla="*/ 63 w 137"/>
                <a:gd name="T67" fmla="*/ 6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58">
                  <a:moveTo>
                    <a:pt x="128" y="86"/>
                  </a:moveTo>
                  <a:cubicBezTo>
                    <a:pt x="133" y="84"/>
                    <a:pt x="137" y="79"/>
                    <a:pt x="137" y="74"/>
                  </a:cubicBezTo>
                  <a:cubicBezTo>
                    <a:pt x="137" y="67"/>
                    <a:pt x="131" y="62"/>
                    <a:pt x="123" y="62"/>
                  </a:cubicBezTo>
                  <a:cubicBezTo>
                    <a:pt x="94" y="62"/>
                    <a:pt x="94" y="62"/>
                    <a:pt x="94" y="62"/>
                  </a:cubicBezTo>
                  <a:cubicBezTo>
                    <a:pt x="103" y="54"/>
                    <a:pt x="113" y="42"/>
                    <a:pt x="116" y="27"/>
                  </a:cubicBezTo>
                  <a:cubicBezTo>
                    <a:pt x="118" y="18"/>
                    <a:pt x="117" y="12"/>
                    <a:pt x="113" y="7"/>
                  </a:cubicBezTo>
                  <a:cubicBezTo>
                    <a:pt x="108" y="1"/>
                    <a:pt x="100" y="0"/>
                    <a:pt x="98" y="0"/>
                  </a:cubicBezTo>
                  <a:cubicBezTo>
                    <a:pt x="97" y="0"/>
                    <a:pt x="97" y="0"/>
                    <a:pt x="97" y="0"/>
                  </a:cubicBezTo>
                  <a:cubicBezTo>
                    <a:pt x="97" y="1"/>
                    <a:pt x="97" y="1"/>
                    <a:pt x="97" y="1"/>
                  </a:cubicBezTo>
                  <a:cubicBezTo>
                    <a:pt x="96" y="8"/>
                    <a:pt x="95" y="20"/>
                    <a:pt x="66" y="38"/>
                  </a:cubicBezTo>
                  <a:cubicBezTo>
                    <a:pt x="38" y="54"/>
                    <a:pt x="17" y="77"/>
                    <a:pt x="15" y="80"/>
                  </a:cubicBezTo>
                  <a:cubicBezTo>
                    <a:pt x="0" y="80"/>
                    <a:pt x="0" y="80"/>
                    <a:pt x="0" y="80"/>
                  </a:cubicBezTo>
                  <a:cubicBezTo>
                    <a:pt x="0" y="153"/>
                    <a:pt x="0" y="153"/>
                    <a:pt x="0" y="153"/>
                  </a:cubicBezTo>
                  <a:cubicBezTo>
                    <a:pt x="1" y="153"/>
                    <a:pt x="1" y="153"/>
                    <a:pt x="1" y="153"/>
                  </a:cubicBezTo>
                  <a:cubicBezTo>
                    <a:pt x="1" y="153"/>
                    <a:pt x="2" y="153"/>
                    <a:pt x="4" y="153"/>
                  </a:cubicBezTo>
                  <a:cubicBezTo>
                    <a:pt x="8" y="153"/>
                    <a:pt x="16" y="154"/>
                    <a:pt x="24" y="156"/>
                  </a:cubicBezTo>
                  <a:cubicBezTo>
                    <a:pt x="28" y="158"/>
                    <a:pt x="34" y="158"/>
                    <a:pt x="41" y="158"/>
                  </a:cubicBezTo>
                  <a:cubicBezTo>
                    <a:pt x="54" y="158"/>
                    <a:pt x="68" y="156"/>
                    <a:pt x="68" y="156"/>
                  </a:cubicBezTo>
                  <a:cubicBezTo>
                    <a:pt x="109" y="156"/>
                    <a:pt x="109" y="156"/>
                    <a:pt x="109" y="156"/>
                  </a:cubicBezTo>
                  <a:cubicBezTo>
                    <a:pt x="117" y="156"/>
                    <a:pt x="123" y="151"/>
                    <a:pt x="123" y="144"/>
                  </a:cubicBezTo>
                  <a:cubicBezTo>
                    <a:pt x="123" y="139"/>
                    <a:pt x="120" y="135"/>
                    <a:pt x="117" y="133"/>
                  </a:cubicBezTo>
                  <a:cubicBezTo>
                    <a:pt x="119" y="133"/>
                    <a:pt x="119" y="133"/>
                    <a:pt x="119" y="133"/>
                  </a:cubicBezTo>
                  <a:cubicBezTo>
                    <a:pt x="126" y="133"/>
                    <a:pt x="132" y="128"/>
                    <a:pt x="132" y="121"/>
                  </a:cubicBezTo>
                  <a:cubicBezTo>
                    <a:pt x="132" y="116"/>
                    <a:pt x="129" y="112"/>
                    <a:pt x="125" y="110"/>
                  </a:cubicBezTo>
                  <a:cubicBezTo>
                    <a:pt x="132" y="109"/>
                    <a:pt x="137" y="104"/>
                    <a:pt x="137" y="97"/>
                  </a:cubicBezTo>
                  <a:cubicBezTo>
                    <a:pt x="137" y="92"/>
                    <a:pt x="133" y="88"/>
                    <a:pt x="128" y="86"/>
                  </a:cubicBezTo>
                  <a:close/>
                  <a:moveTo>
                    <a:pt x="63" y="61"/>
                  </a:moveTo>
                  <a:cubicBezTo>
                    <a:pt x="48" y="71"/>
                    <a:pt x="38" y="89"/>
                    <a:pt x="38" y="89"/>
                  </a:cubicBezTo>
                  <a:cubicBezTo>
                    <a:pt x="37" y="90"/>
                    <a:pt x="36" y="91"/>
                    <a:pt x="34" y="91"/>
                  </a:cubicBezTo>
                  <a:cubicBezTo>
                    <a:pt x="34" y="91"/>
                    <a:pt x="33" y="91"/>
                    <a:pt x="32" y="90"/>
                  </a:cubicBezTo>
                  <a:cubicBezTo>
                    <a:pt x="30" y="89"/>
                    <a:pt x="30" y="87"/>
                    <a:pt x="31" y="85"/>
                  </a:cubicBezTo>
                  <a:cubicBezTo>
                    <a:pt x="31" y="84"/>
                    <a:pt x="42" y="65"/>
                    <a:pt x="59" y="54"/>
                  </a:cubicBezTo>
                  <a:cubicBezTo>
                    <a:pt x="61" y="53"/>
                    <a:pt x="64" y="54"/>
                    <a:pt x="65" y="56"/>
                  </a:cubicBezTo>
                  <a:cubicBezTo>
                    <a:pt x="66" y="58"/>
                    <a:pt x="65" y="60"/>
                    <a:pt x="63" y="61"/>
                  </a:cubicBezTo>
                  <a:close/>
                </a:path>
              </a:pathLst>
            </a:custGeom>
            <a:grpFill/>
            <a:ln>
              <a:noFill/>
            </a:ln>
          </p:spPr>
          <p:txBody>
            <a:bodyPr vert="horz" wrap="square" lIns="182856" tIns="91428" rIns="182856" bIns="91428" numCol="1" anchor="t" anchorCtr="0" compatLnSpc="1">
              <a:prstTxWarp prst="textNoShape">
                <a:avLst/>
              </a:prstTxWarp>
            </a:bodyPr>
            <a:lstStyle/>
            <a:p>
              <a:pPr defTabSz="1828526"/>
              <a:endParaRPr lang="zh-CN" altLang="en-US" sz="3599">
                <a:solidFill>
                  <a:prstClr val="black"/>
                </a:solidFill>
              </a:endParaRPr>
            </a:p>
          </p:txBody>
        </p:sp>
      </p:grpSp>
    </p:spTree>
    <p:extLst>
      <p:ext uri="{BB962C8B-B14F-4D97-AF65-F5344CB8AC3E}">
        <p14:creationId xmlns:p14="http://schemas.microsoft.com/office/powerpoint/2010/main" val="258672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3934215"/>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800" dirty="0"/>
              <a:t>传播建议的基础</a:t>
            </a:r>
            <a:endParaRPr lang="en-US" altLang="zh-CN" sz="2800" dirty="0"/>
          </a:p>
          <a:p>
            <a:pPr lvl="0">
              <a:spcAft>
                <a:spcPts val="1200"/>
              </a:spcAft>
            </a:pPr>
            <a:r>
              <a:rPr lang="zh-CN" altLang="en-US" sz="2600" dirty="0">
                <a:solidFill>
                  <a:schemeClr val="accent3">
                    <a:lumMod val="40000"/>
                    <a:lumOff val="60000"/>
                  </a:schemeClr>
                </a:solidFill>
              </a:rPr>
              <a:t>短期传播建议</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92404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2EDD870D-4C48-4B64-96FC-98119941748B}"/>
              </a:ext>
            </a:extLst>
          </p:cNvPr>
          <p:cNvSpPr/>
          <p:nvPr/>
        </p:nvSpPr>
        <p:spPr>
          <a:xfrm>
            <a:off x="916298" y="1093315"/>
            <a:ext cx="3766174" cy="338382"/>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6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rial"/>
              </a:rPr>
              <a:t>类别</a:t>
            </a:r>
            <a:endParaRPr kumimoji="0" lang="en-US" sz="16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rial"/>
            </a:endParaRPr>
          </a:p>
        </p:txBody>
      </p:sp>
      <p:sp>
        <p:nvSpPr>
          <p:cNvPr id="11" name="Rectangle 17">
            <a:extLst>
              <a:ext uri="{FF2B5EF4-FFF2-40B4-BE49-F238E27FC236}">
                <a16:creationId xmlns:a16="http://schemas.microsoft.com/office/drawing/2014/main" id="{A97D7E9A-641F-4934-A710-C22F66424176}"/>
              </a:ext>
            </a:extLst>
          </p:cNvPr>
          <p:cNvSpPr/>
          <p:nvPr/>
        </p:nvSpPr>
        <p:spPr>
          <a:xfrm>
            <a:off x="4819592" y="1093315"/>
            <a:ext cx="4046180" cy="338382"/>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6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rial"/>
              </a:rPr>
              <a:t>活动</a:t>
            </a:r>
            <a:r>
              <a:rPr lang="zh-CN" altLang="en-US" sz="1600" dirty="0">
                <a:solidFill>
                  <a:schemeClr val="bg1"/>
                </a:solidFill>
                <a:latin typeface="微软雅黑" panose="020B0503020204020204" pitchFamily="34" charset="-122"/>
                <a:ea typeface="微软雅黑" panose="020B0503020204020204" pitchFamily="34" charset="-122"/>
              </a:rPr>
              <a:t>描述</a:t>
            </a:r>
            <a:endParaRPr kumimoji="0" lang="en-US" sz="16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rial"/>
            </a:endParaRPr>
          </a:p>
        </p:txBody>
      </p:sp>
      <p:sp>
        <p:nvSpPr>
          <p:cNvPr id="57" name="Rectangle 19">
            <a:extLst>
              <a:ext uri="{FF2B5EF4-FFF2-40B4-BE49-F238E27FC236}">
                <a16:creationId xmlns:a16="http://schemas.microsoft.com/office/drawing/2014/main" id="{F8760222-CC26-4EF8-BDDD-33C38B9DA814}"/>
              </a:ext>
            </a:extLst>
          </p:cNvPr>
          <p:cNvSpPr/>
          <p:nvPr/>
        </p:nvSpPr>
        <p:spPr>
          <a:xfrm>
            <a:off x="8988971" y="1108814"/>
            <a:ext cx="2366875" cy="338552"/>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600" dirty="0">
                <a:solidFill>
                  <a:schemeClr val="bg1"/>
                </a:solidFill>
                <a:latin typeface="微软雅黑" panose="020B0503020204020204" pitchFamily="34" charset="-122"/>
                <a:ea typeface="微软雅黑" panose="020B0503020204020204" pitchFamily="34" charset="-122"/>
                <a:sym typeface="Arial"/>
              </a:rPr>
              <a:t>建议</a:t>
            </a:r>
            <a:r>
              <a:rPr kumimoji="0" lang="zh-CN" altLang="en-US" sz="16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rial"/>
              </a:rPr>
              <a:t>优先级*</a:t>
            </a:r>
            <a:endParaRPr kumimoji="0" lang="en-US" sz="16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rial"/>
            </a:endParaRPr>
          </a:p>
        </p:txBody>
      </p:sp>
      <p:grpSp>
        <p:nvGrpSpPr>
          <p:cNvPr id="17" name="组合 16">
            <a:extLst>
              <a:ext uri="{FF2B5EF4-FFF2-40B4-BE49-F238E27FC236}">
                <a16:creationId xmlns:a16="http://schemas.microsoft.com/office/drawing/2014/main" id="{DB27EFD8-9675-4E8E-A3D9-E286BCE29FD8}"/>
              </a:ext>
            </a:extLst>
          </p:cNvPr>
          <p:cNvGrpSpPr/>
          <p:nvPr/>
        </p:nvGrpSpPr>
        <p:grpSpPr>
          <a:xfrm>
            <a:off x="1345338" y="2274771"/>
            <a:ext cx="9624469" cy="665894"/>
            <a:chOff x="1591918" y="2301851"/>
            <a:chExt cx="9624469" cy="665894"/>
          </a:xfrm>
        </p:grpSpPr>
        <p:grpSp>
          <p:nvGrpSpPr>
            <p:cNvPr id="19" name="组合 18"/>
            <p:cNvGrpSpPr/>
            <p:nvPr/>
          </p:nvGrpSpPr>
          <p:grpSpPr>
            <a:xfrm>
              <a:off x="2927189" y="2304192"/>
              <a:ext cx="2001871" cy="661212"/>
              <a:chOff x="821410" y="2014782"/>
              <a:chExt cx="1503336" cy="728421"/>
            </a:xfrm>
          </p:grpSpPr>
          <p:sp>
            <p:nvSpPr>
              <p:cNvPr id="18" name="矩形 17"/>
              <p:cNvSpPr/>
              <p:nvPr/>
            </p:nvSpPr>
            <p:spPr>
              <a:xfrm>
                <a:off x="821410" y="2014782"/>
                <a:ext cx="1503336" cy="728421"/>
              </a:xfrm>
              <a:prstGeom prst="rect">
                <a:avLst/>
              </a:prstGeom>
              <a:solidFill>
                <a:schemeClr val="accent2">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b="0" i="0" u="none" strike="noStrike" cap="none" spc="0" normalizeH="0" baseline="0">
                  <a:ln>
                    <a:noFill/>
                  </a:ln>
                  <a:solidFill>
                    <a:srgbClr val="000000"/>
                  </a:solidFill>
                  <a:effectLst/>
                  <a:uFillTx/>
                  <a:latin typeface="Arial"/>
                  <a:ea typeface="Arial"/>
                  <a:cs typeface="Arial"/>
                  <a:sym typeface="Arial"/>
                </a:endParaRPr>
              </a:p>
            </p:txBody>
          </p:sp>
          <p:sp>
            <p:nvSpPr>
              <p:cNvPr id="16" name="TextBox 15"/>
              <p:cNvSpPr txBox="1"/>
              <p:nvPr/>
            </p:nvSpPr>
            <p:spPr>
              <a:xfrm>
                <a:off x="821410" y="2192512"/>
                <a:ext cx="1503336" cy="3729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600" b="0" i="0" u="none" strike="noStrike" cap="none" spc="0" normalizeH="0" baseline="0" dirty="0">
                    <a:ln>
                      <a:noFill/>
                    </a:ln>
                    <a:solidFill>
                      <a:schemeClr val="bg1"/>
                    </a:solidFill>
                    <a:effectLst/>
                    <a:uFillTx/>
                    <a:latin typeface="微软雅黑" pitchFamily="34" charset="-122"/>
                    <a:ea typeface="微软雅黑" pitchFamily="34" charset="-122"/>
                    <a:sym typeface="Arial"/>
                  </a:rPr>
                  <a:t>工作环境</a:t>
                </a:r>
              </a:p>
            </p:txBody>
          </p:sp>
        </p:grpSp>
        <p:grpSp>
          <p:nvGrpSpPr>
            <p:cNvPr id="145" name="组合 144"/>
            <p:cNvGrpSpPr/>
            <p:nvPr/>
          </p:nvGrpSpPr>
          <p:grpSpPr>
            <a:xfrm>
              <a:off x="5066172" y="2301851"/>
              <a:ext cx="4046180" cy="665894"/>
              <a:chOff x="821410" y="2014780"/>
              <a:chExt cx="1503336" cy="728420"/>
            </a:xfrm>
          </p:grpSpPr>
          <p:sp>
            <p:nvSpPr>
              <p:cNvPr id="146" name="矩形 145"/>
              <p:cNvSpPr/>
              <p:nvPr/>
            </p:nvSpPr>
            <p:spPr>
              <a:xfrm>
                <a:off x="821410" y="2014780"/>
                <a:ext cx="1503336" cy="728420"/>
              </a:xfrm>
              <a:prstGeom prst="rect">
                <a:avLst/>
              </a:prstGeom>
              <a:solidFill>
                <a:schemeClr val="tx2">
                  <a:lumMod val="20000"/>
                  <a:lumOff val="8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7" name="TextBox 146"/>
              <p:cNvSpPr txBox="1"/>
              <p:nvPr/>
            </p:nvSpPr>
            <p:spPr>
              <a:xfrm>
                <a:off x="821410" y="2131642"/>
                <a:ext cx="1503336" cy="494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50000"/>
                  </a:lnSpc>
                  <a:spcBef>
                    <a:spcPts val="0"/>
                  </a:spcBef>
                  <a:spcAft>
                    <a:spcPts val="0"/>
                  </a:spcAft>
                  <a:buClrTx/>
                  <a:buSzTx/>
                  <a:buFontTx/>
                  <a:buNone/>
                  <a:tabLst/>
                </a:pPr>
                <a:r>
                  <a:rPr lang="zh-CN" altLang="en-US" sz="1400" dirty="0">
                    <a:solidFill>
                      <a:schemeClr val="tx1"/>
                    </a:solidFill>
                    <a:latin typeface="微软雅黑" pitchFamily="34" charset="-122"/>
                    <a:ea typeface="微软雅黑" pitchFamily="34" charset="-122"/>
                  </a:rPr>
                  <a:t>将水基金的品牌愿景与价值观等核心信息</a:t>
                </a:r>
                <a:endParaRPr lang="en-US" altLang="zh-CN" sz="1400" dirty="0">
                  <a:solidFill>
                    <a:schemeClr val="tx1"/>
                  </a:solidFill>
                  <a:latin typeface="微软雅黑" pitchFamily="34" charset="-122"/>
                  <a:ea typeface="微软雅黑" pitchFamily="34" charset="-122"/>
                </a:endParaRPr>
              </a:p>
              <a:p>
                <a:pPr marL="0" marR="0" indent="0" algn="ctr" defTabSz="914400" rtl="0" fontAlgn="auto" latinLnBrk="0" hangingPunct="0">
                  <a:lnSpc>
                    <a:spcPct val="150000"/>
                  </a:lnSpc>
                  <a:spcBef>
                    <a:spcPts val="0"/>
                  </a:spcBef>
                  <a:spcAft>
                    <a:spcPts val="0"/>
                  </a:spcAft>
                  <a:buClrTx/>
                  <a:buSzTx/>
                  <a:buFontTx/>
                  <a:buNone/>
                  <a:tabLst/>
                </a:pPr>
                <a:r>
                  <a:rPr lang="zh-CN" altLang="en-US" sz="1400" dirty="0">
                    <a:solidFill>
                      <a:schemeClr val="tx1"/>
                    </a:solidFill>
                    <a:latin typeface="微软雅黑" pitchFamily="34" charset="-122"/>
                    <a:ea typeface="微软雅黑" pitchFamily="34" charset="-122"/>
                  </a:rPr>
                  <a:t>对全员进行视觉化传递</a:t>
                </a:r>
                <a:endParaRPr kumimoji="0" lang="zh-CN" altLang="en-US" sz="1400" b="0" i="0" u="none" strike="noStrike" cap="none" spc="0" normalizeH="0" baseline="0" dirty="0">
                  <a:ln>
                    <a:noFill/>
                  </a:ln>
                  <a:solidFill>
                    <a:schemeClr val="tx1"/>
                  </a:solidFill>
                  <a:effectLst/>
                  <a:uFillTx/>
                  <a:latin typeface="微软雅黑" pitchFamily="34" charset="-122"/>
                  <a:ea typeface="微软雅黑" pitchFamily="34" charset="-122"/>
                  <a:sym typeface="Arial"/>
                </a:endParaRPr>
              </a:p>
            </p:txBody>
          </p:sp>
        </p:grpSp>
        <p:grpSp>
          <p:nvGrpSpPr>
            <p:cNvPr id="69" name="组合 68"/>
            <p:cNvGrpSpPr>
              <a:grpSpLocks noChangeAspect="1"/>
            </p:cNvGrpSpPr>
            <p:nvPr/>
          </p:nvGrpSpPr>
          <p:grpSpPr>
            <a:xfrm>
              <a:off x="9642136" y="2490798"/>
              <a:ext cx="1574251" cy="288000"/>
              <a:chOff x="8903992" y="4137255"/>
              <a:chExt cx="803524" cy="147000"/>
            </a:xfrm>
          </p:grpSpPr>
          <p:sp>
            <p:nvSpPr>
              <p:cNvPr id="103" name="cute-star_72428"/>
              <p:cNvSpPr>
                <a:spLocks noChangeAspect="1"/>
              </p:cNvSpPr>
              <p:nvPr/>
            </p:nvSpPr>
            <p:spPr bwMode="auto">
              <a:xfrm flipH="1">
                <a:off x="8903992" y="4137255"/>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04" name="cute-star_72428"/>
              <p:cNvSpPr>
                <a:spLocks noChangeAspect="1"/>
              </p:cNvSpPr>
              <p:nvPr/>
            </p:nvSpPr>
            <p:spPr bwMode="auto">
              <a:xfrm flipH="1">
                <a:off x="9066250" y="4137255"/>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05" name="cute-star_72428"/>
              <p:cNvSpPr>
                <a:spLocks noChangeAspect="1"/>
              </p:cNvSpPr>
              <p:nvPr/>
            </p:nvSpPr>
            <p:spPr bwMode="auto">
              <a:xfrm flipH="1">
                <a:off x="9228508" y="4137255"/>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07" name="cute-star_72428"/>
              <p:cNvSpPr>
                <a:spLocks noChangeAspect="1"/>
              </p:cNvSpPr>
              <p:nvPr/>
            </p:nvSpPr>
            <p:spPr bwMode="auto">
              <a:xfrm flipH="1">
                <a:off x="9390766" y="4137255"/>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20" name="cute-star_72428"/>
              <p:cNvSpPr>
                <a:spLocks noChangeAspect="1"/>
              </p:cNvSpPr>
              <p:nvPr/>
            </p:nvSpPr>
            <p:spPr bwMode="auto">
              <a:xfrm flipH="1">
                <a:off x="9553024" y="4137255"/>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grpSp>
        <p:sp>
          <p:nvSpPr>
            <p:cNvPr id="190" name="triptych-brochure_30017"/>
            <p:cNvSpPr>
              <a:spLocks noChangeAspect="1"/>
            </p:cNvSpPr>
            <p:nvPr/>
          </p:nvSpPr>
          <p:spPr bwMode="auto">
            <a:xfrm>
              <a:off x="1591918" y="2373798"/>
              <a:ext cx="522915" cy="522000"/>
            </a:xfrm>
            <a:custGeom>
              <a:avLst/>
              <a:gdLst>
                <a:gd name="connsiteX0" fmla="*/ 242039 w 605098"/>
                <a:gd name="connsiteY0" fmla="*/ 412737 h 604040"/>
                <a:gd name="connsiteX1" fmla="*/ 362988 w 605098"/>
                <a:gd name="connsiteY1" fmla="*/ 412737 h 604040"/>
                <a:gd name="connsiteX2" fmla="*/ 362988 w 605098"/>
                <a:gd name="connsiteY2" fmla="*/ 523595 h 604040"/>
                <a:gd name="connsiteX3" fmla="*/ 242039 w 605098"/>
                <a:gd name="connsiteY3" fmla="*/ 523595 h 604040"/>
                <a:gd name="connsiteX4" fmla="*/ 560997 w 605098"/>
                <a:gd name="connsiteY4" fmla="*/ 357132 h 604040"/>
                <a:gd name="connsiteX5" fmla="*/ 568051 w 605098"/>
                <a:gd name="connsiteY5" fmla="*/ 364480 h 604040"/>
                <a:gd name="connsiteX6" fmla="*/ 559197 w 605098"/>
                <a:gd name="connsiteY6" fmla="*/ 377526 h 604040"/>
                <a:gd name="connsiteX7" fmla="*/ 475303 w 605098"/>
                <a:gd name="connsiteY7" fmla="*/ 417263 h 604040"/>
                <a:gd name="connsiteX8" fmla="*/ 470951 w 605098"/>
                <a:gd name="connsiteY8" fmla="*/ 418312 h 604040"/>
                <a:gd name="connsiteX9" fmla="*/ 463897 w 605098"/>
                <a:gd name="connsiteY9" fmla="*/ 410815 h 604040"/>
                <a:gd name="connsiteX10" fmla="*/ 472602 w 605098"/>
                <a:gd name="connsiteY10" fmla="*/ 397919 h 604040"/>
                <a:gd name="connsiteX11" fmla="*/ 556645 w 605098"/>
                <a:gd name="connsiteY11" fmla="*/ 358032 h 604040"/>
                <a:gd name="connsiteX12" fmla="*/ 560997 w 605098"/>
                <a:gd name="connsiteY12" fmla="*/ 357132 h 604040"/>
                <a:gd name="connsiteX13" fmla="*/ 560997 w 605098"/>
                <a:gd name="connsiteY13" fmla="*/ 310417 h 604040"/>
                <a:gd name="connsiteX14" fmla="*/ 568051 w 605098"/>
                <a:gd name="connsiteY14" fmla="*/ 317756 h 604040"/>
                <a:gd name="connsiteX15" fmla="*/ 559197 w 605098"/>
                <a:gd name="connsiteY15" fmla="*/ 330787 h 604040"/>
                <a:gd name="connsiteX16" fmla="*/ 475303 w 605098"/>
                <a:gd name="connsiteY16" fmla="*/ 370479 h 604040"/>
                <a:gd name="connsiteX17" fmla="*/ 470951 w 605098"/>
                <a:gd name="connsiteY17" fmla="*/ 371527 h 604040"/>
                <a:gd name="connsiteX18" fmla="*/ 463897 w 605098"/>
                <a:gd name="connsiteY18" fmla="*/ 364188 h 604040"/>
                <a:gd name="connsiteX19" fmla="*/ 472602 w 605098"/>
                <a:gd name="connsiteY19" fmla="*/ 351157 h 604040"/>
                <a:gd name="connsiteX20" fmla="*/ 556645 w 605098"/>
                <a:gd name="connsiteY20" fmla="*/ 311465 h 604040"/>
                <a:gd name="connsiteX21" fmla="*/ 560997 w 605098"/>
                <a:gd name="connsiteY21" fmla="*/ 310417 h 604040"/>
                <a:gd name="connsiteX22" fmla="*/ 44092 w 605098"/>
                <a:gd name="connsiteY22" fmla="*/ 310417 h 604040"/>
                <a:gd name="connsiteX23" fmla="*/ 48445 w 605098"/>
                <a:gd name="connsiteY23" fmla="*/ 311465 h 604040"/>
                <a:gd name="connsiteX24" fmla="*/ 132496 w 605098"/>
                <a:gd name="connsiteY24" fmla="*/ 351157 h 604040"/>
                <a:gd name="connsiteX25" fmla="*/ 141201 w 605098"/>
                <a:gd name="connsiteY25" fmla="*/ 364188 h 604040"/>
                <a:gd name="connsiteX26" fmla="*/ 134147 w 605098"/>
                <a:gd name="connsiteY26" fmla="*/ 371527 h 604040"/>
                <a:gd name="connsiteX27" fmla="*/ 129944 w 605098"/>
                <a:gd name="connsiteY27" fmla="*/ 370629 h 604040"/>
                <a:gd name="connsiteX28" fmla="*/ 45893 w 605098"/>
                <a:gd name="connsiteY28" fmla="*/ 330787 h 604040"/>
                <a:gd name="connsiteX29" fmla="*/ 37188 w 605098"/>
                <a:gd name="connsiteY29" fmla="*/ 317756 h 604040"/>
                <a:gd name="connsiteX30" fmla="*/ 44092 w 605098"/>
                <a:gd name="connsiteY30" fmla="*/ 310417 h 604040"/>
                <a:gd name="connsiteX31" fmla="*/ 242073 w 605098"/>
                <a:gd name="connsiteY31" fmla="*/ 261727 h 604040"/>
                <a:gd name="connsiteX32" fmla="*/ 363016 w 605098"/>
                <a:gd name="connsiteY32" fmla="*/ 261727 h 604040"/>
                <a:gd name="connsiteX33" fmla="*/ 373220 w 605098"/>
                <a:gd name="connsiteY33" fmla="*/ 271778 h 604040"/>
                <a:gd name="connsiteX34" fmla="*/ 363016 w 605098"/>
                <a:gd name="connsiteY34" fmla="*/ 281979 h 604040"/>
                <a:gd name="connsiteX35" fmla="*/ 242073 w 605098"/>
                <a:gd name="connsiteY35" fmla="*/ 281979 h 604040"/>
                <a:gd name="connsiteX36" fmla="*/ 232019 w 605098"/>
                <a:gd name="connsiteY36" fmla="*/ 271778 h 604040"/>
                <a:gd name="connsiteX37" fmla="*/ 242073 w 605098"/>
                <a:gd name="connsiteY37" fmla="*/ 261727 h 604040"/>
                <a:gd name="connsiteX38" fmla="*/ 242073 w 605098"/>
                <a:gd name="connsiteY38" fmla="*/ 221434 h 604040"/>
                <a:gd name="connsiteX39" fmla="*/ 363016 w 605098"/>
                <a:gd name="connsiteY39" fmla="*/ 221434 h 604040"/>
                <a:gd name="connsiteX40" fmla="*/ 373220 w 605098"/>
                <a:gd name="connsiteY40" fmla="*/ 231635 h 604040"/>
                <a:gd name="connsiteX41" fmla="*/ 363016 w 605098"/>
                <a:gd name="connsiteY41" fmla="*/ 241686 h 604040"/>
                <a:gd name="connsiteX42" fmla="*/ 242073 w 605098"/>
                <a:gd name="connsiteY42" fmla="*/ 241686 h 604040"/>
                <a:gd name="connsiteX43" fmla="*/ 232019 w 605098"/>
                <a:gd name="connsiteY43" fmla="*/ 231635 h 604040"/>
                <a:gd name="connsiteX44" fmla="*/ 242073 w 605098"/>
                <a:gd name="connsiteY44" fmla="*/ 221434 h 604040"/>
                <a:gd name="connsiteX45" fmla="*/ 564735 w 605098"/>
                <a:gd name="connsiteY45" fmla="*/ 192785 h 604040"/>
                <a:gd name="connsiteX46" fmla="*/ 564735 w 605098"/>
                <a:gd name="connsiteY46" fmla="*/ 262610 h 604040"/>
                <a:gd name="connsiteX47" fmla="*/ 464038 w 605098"/>
                <a:gd name="connsiteY47" fmla="*/ 310559 h 604040"/>
                <a:gd name="connsiteX48" fmla="*/ 464038 w 605098"/>
                <a:gd name="connsiteY48" fmla="*/ 240733 h 604040"/>
                <a:gd name="connsiteX49" fmla="*/ 242073 w 605098"/>
                <a:gd name="connsiteY49" fmla="*/ 181283 h 604040"/>
                <a:gd name="connsiteX50" fmla="*/ 363016 w 605098"/>
                <a:gd name="connsiteY50" fmla="*/ 181283 h 604040"/>
                <a:gd name="connsiteX51" fmla="*/ 373220 w 605098"/>
                <a:gd name="connsiteY51" fmla="*/ 191303 h 604040"/>
                <a:gd name="connsiteX52" fmla="*/ 363016 w 605098"/>
                <a:gd name="connsiteY52" fmla="*/ 201324 h 604040"/>
                <a:gd name="connsiteX53" fmla="*/ 242073 w 605098"/>
                <a:gd name="connsiteY53" fmla="*/ 201324 h 604040"/>
                <a:gd name="connsiteX54" fmla="*/ 232019 w 605098"/>
                <a:gd name="connsiteY54" fmla="*/ 191303 h 604040"/>
                <a:gd name="connsiteX55" fmla="*/ 242073 w 605098"/>
                <a:gd name="connsiteY55" fmla="*/ 181283 h 604040"/>
                <a:gd name="connsiteX56" fmla="*/ 40363 w 605098"/>
                <a:gd name="connsiteY56" fmla="*/ 122219 h 604040"/>
                <a:gd name="connsiteX57" fmla="*/ 141201 w 605098"/>
                <a:gd name="connsiteY57" fmla="*/ 170165 h 604040"/>
                <a:gd name="connsiteX58" fmla="*/ 141201 w 605098"/>
                <a:gd name="connsiteY58" fmla="*/ 310558 h 604040"/>
                <a:gd name="connsiteX59" fmla="*/ 40363 w 605098"/>
                <a:gd name="connsiteY59" fmla="*/ 262611 h 604040"/>
                <a:gd name="connsiteX60" fmla="*/ 211764 w 605098"/>
                <a:gd name="connsiteY60" fmla="*/ 100661 h 604040"/>
                <a:gd name="connsiteX61" fmla="*/ 211764 w 605098"/>
                <a:gd name="connsiteY61" fmla="*/ 583965 h 604040"/>
                <a:gd name="connsiteX62" fmla="*/ 393335 w 605098"/>
                <a:gd name="connsiteY62" fmla="*/ 583965 h 604040"/>
                <a:gd name="connsiteX63" fmla="*/ 393335 w 605098"/>
                <a:gd name="connsiteY63" fmla="*/ 100661 h 604040"/>
                <a:gd name="connsiteX64" fmla="*/ 191656 w 605098"/>
                <a:gd name="connsiteY64" fmla="*/ 80586 h 604040"/>
                <a:gd name="connsiteX65" fmla="*/ 413443 w 605098"/>
                <a:gd name="connsiteY65" fmla="*/ 80586 h 604040"/>
                <a:gd name="connsiteX66" fmla="*/ 413443 w 605098"/>
                <a:gd name="connsiteY66" fmla="*/ 604040 h 604040"/>
                <a:gd name="connsiteX67" fmla="*/ 191656 w 605098"/>
                <a:gd name="connsiteY67" fmla="*/ 604040 h 604040"/>
                <a:gd name="connsiteX68" fmla="*/ 584990 w 605098"/>
                <a:gd name="connsiteY68" fmla="*/ 30561 h 604040"/>
                <a:gd name="connsiteX69" fmla="*/ 443782 w 605098"/>
                <a:gd name="connsiteY69" fmla="*/ 93632 h 604040"/>
                <a:gd name="connsiteX70" fmla="*/ 443782 w 605098"/>
                <a:gd name="connsiteY70" fmla="*/ 573029 h 604040"/>
                <a:gd name="connsiteX71" fmla="*/ 584990 w 605098"/>
                <a:gd name="connsiteY71" fmla="*/ 510408 h 604040"/>
                <a:gd name="connsiteX72" fmla="*/ 20107 w 605098"/>
                <a:gd name="connsiteY72" fmla="*/ 30561 h 604040"/>
                <a:gd name="connsiteX73" fmla="*/ 20107 w 605098"/>
                <a:gd name="connsiteY73" fmla="*/ 510408 h 604040"/>
                <a:gd name="connsiteX74" fmla="*/ 161308 w 605098"/>
                <a:gd name="connsiteY74" fmla="*/ 573029 h 604040"/>
                <a:gd name="connsiteX75" fmla="*/ 161308 w 605098"/>
                <a:gd name="connsiteY75" fmla="*/ 93632 h 604040"/>
                <a:gd name="connsiteX76" fmla="*/ 605098 w 605098"/>
                <a:gd name="connsiteY76" fmla="*/ 0 h 604040"/>
                <a:gd name="connsiteX77" fmla="*/ 605098 w 605098"/>
                <a:gd name="connsiteY77" fmla="*/ 523591 h 604040"/>
                <a:gd name="connsiteX78" fmla="*/ 423674 w 605098"/>
                <a:gd name="connsiteY78" fmla="*/ 604040 h 604040"/>
                <a:gd name="connsiteX79" fmla="*/ 423674 w 605098"/>
                <a:gd name="connsiteY79" fmla="*/ 80598 h 604040"/>
                <a:gd name="connsiteX80" fmla="*/ 0 w 605098"/>
                <a:gd name="connsiteY80" fmla="*/ 0 h 604040"/>
                <a:gd name="connsiteX81" fmla="*/ 181565 w 605098"/>
                <a:gd name="connsiteY81" fmla="*/ 80598 h 604040"/>
                <a:gd name="connsiteX82" fmla="*/ 181565 w 605098"/>
                <a:gd name="connsiteY82" fmla="*/ 604040 h 604040"/>
                <a:gd name="connsiteX83" fmla="*/ 0 w 605098"/>
                <a:gd name="connsiteY83" fmla="*/ 523591 h 60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5098" h="604040">
                  <a:moveTo>
                    <a:pt x="242039" y="412737"/>
                  </a:moveTo>
                  <a:lnTo>
                    <a:pt x="362988" y="412737"/>
                  </a:lnTo>
                  <a:lnTo>
                    <a:pt x="362988" y="523595"/>
                  </a:lnTo>
                  <a:lnTo>
                    <a:pt x="242039" y="523595"/>
                  </a:lnTo>
                  <a:close/>
                  <a:moveTo>
                    <a:pt x="560997" y="357132"/>
                  </a:moveTo>
                  <a:cubicBezTo>
                    <a:pt x="565050" y="357132"/>
                    <a:pt x="568051" y="360131"/>
                    <a:pt x="568051" y="364480"/>
                  </a:cubicBezTo>
                  <a:cubicBezTo>
                    <a:pt x="568051" y="369428"/>
                    <a:pt x="564149" y="375276"/>
                    <a:pt x="559197" y="377526"/>
                  </a:cubicBezTo>
                  <a:lnTo>
                    <a:pt x="475303" y="417263"/>
                  </a:lnTo>
                  <a:cubicBezTo>
                    <a:pt x="473802" y="418012"/>
                    <a:pt x="472301" y="418312"/>
                    <a:pt x="470951" y="418312"/>
                  </a:cubicBezTo>
                  <a:cubicBezTo>
                    <a:pt x="466899" y="418312"/>
                    <a:pt x="464047" y="415313"/>
                    <a:pt x="463897" y="410815"/>
                  </a:cubicBezTo>
                  <a:cubicBezTo>
                    <a:pt x="463897" y="405866"/>
                    <a:pt x="467799" y="400168"/>
                    <a:pt x="472602" y="397919"/>
                  </a:cubicBezTo>
                  <a:lnTo>
                    <a:pt x="556645" y="358032"/>
                  </a:lnTo>
                  <a:cubicBezTo>
                    <a:pt x="558146" y="357432"/>
                    <a:pt x="559647" y="357132"/>
                    <a:pt x="560997" y="357132"/>
                  </a:cubicBezTo>
                  <a:close/>
                  <a:moveTo>
                    <a:pt x="560997" y="310417"/>
                  </a:moveTo>
                  <a:cubicBezTo>
                    <a:pt x="565050" y="310417"/>
                    <a:pt x="568051" y="313412"/>
                    <a:pt x="568051" y="317756"/>
                  </a:cubicBezTo>
                  <a:cubicBezTo>
                    <a:pt x="568051" y="322848"/>
                    <a:pt x="564149" y="328540"/>
                    <a:pt x="559197" y="330787"/>
                  </a:cubicBezTo>
                  <a:lnTo>
                    <a:pt x="475303" y="370479"/>
                  </a:lnTo>
                  <a:cubicBezTo>
                    <a:pt x="473802" y="371228"/>
                    <a:pt x="472301" y="371527"/>
                    <a:pt x="470951" y="371527"/>
                  </a:cubicBezTo>
                  <a:cubicBezTo>
                    <a:pt x="466899" y="371527"/>
                    <a:pt x="464047" y="368532"/>
                    <a:pt x="463897" y="364188"/>
                  </a:cubicBezTo>
                  <a:cubicBezTo>
                    <a:pt x="463897" y="359245"/>
                    <a:pt x="467799" y="353403"/>
                    <a:pt x="472602" y="351157"/>
                  </a:cubicBezTo>
                  <a:lnTo>
                    <a:pt x="556645" y="311465"/>
                  </a:lnTo>
                  <a:cubicBezTo>
                    <a:pt x="558146" y="310716"/>
                    <a:pt x="559647" y="310417"/>
                    <a:pt x="560997" y="310417"/>
                  </a:cubicBezTo>
                  <a:close/>
                  <a:moveTo>
                    <a:pt x="44092" y="310417"/>
                  </a:moveTo>
                  <a:cubicBezTo>
                    <a:pt x="45593" y="310417"/>
                    <a:pt x="46944" y="310716"/>
                    <a:pt x="48445" y="311465"/>
                  </a:cubicBezTo>
                  <a:lnTo>
                    <a:pt x="132496" y="351157"/>
                  </a:lnTo>
                  <a:cubicBezTo>
                    <a:pt x="137299" y="353403"/>
                    <a:pt x="141201" y="359245"/>
                    <a:pt x="141201" y="364188"/>
                  </a:cubicBezTo>
                  <a:cubicBezTo>
                    <a:pt x="141201" y="368532"/>
                    <a:pt x="138349" y="371527"/>
                    <a:pt x="134147" y="371527"/>
                  </a:cubicBezTo>
                  <a:cubicBezTo>
                    <a:pt x="132796" y="371527"/>
                    <a:pt x="131295" y="371228"/>
                    <a:pt x="129944" y="370629"/>
                  </a:cubicBezTo>
                  <a:lnTo>
                    <a:pt x="45893" y="330787"/>
                  </a:lnTo>
                  <a:cubicBezTo>
                    <a:pt x="40940" y="328540"/>
                    <a:pt x="37188" y="322848"/>
                    <a:pt x="37188" y="317756"/>
                  </a:cubicBezTo>
                  <a:cubicBezTo>
                    <a:pt x="37188" y="313412"/>
                    <a:pt x="40040" y="310417"/>
                    <a:pt x="44092" y="310417"/>
                  </a:cubicBezTo>
                  <a:close/>
                  <a:moveTo>
                    <a:pt x="242073" y="261727"/>
                  </a:moveTo>
                  <a:lnTo>
                    <a:pt x="363016" y="261727"/>
                  </a:lnTo>
                  <a:cubicBezTo>
                    <a:pt x="368568" y="261727"/>
                    <a:pt x="373220" y="266227"/>
                    <a:pt x="373220" y="271778"/>
                  </a:cubicBezTo>
                  <a:cubicBezTo>
                    <a:pt x="373220" y="277478"/>
                    <a:pt x="368568" y="281979"/>
                    <a:pt x="363016" y="281979"/>
                  </a:cubicBezTo>
                  <a:lnTo>
                    <a:pt x="242073" y="281979"/>
                  </a:lnTo>
                  <a:cubicBezTo>
                    <a:pt x="236521" y="281979"/>
                    <a:pt x="232019" y="277328"/>
                    <a:pt x="232019" y="271778"/>
                  </a:cubicBezTo>
                  <a:cubicBezTo>
                    <a:pt x="232019" y="266227"/>
                    <a:pt x="236521" y="261727"/>
                    <a:pt x="242073" y="261727"/>
                  </a:cubicBezTo>
                  <a:close/>
                  <a:moveTo>
                    <a:pt x="242073" y="221434"/>
                  </a:moveTo>
                  <a:lnTo>
                    <a:pt x="363016" y="221434"/>
                  </a:lnTo>
                  <a:cubicBezTo>
                    <a:pt x="368568" y="221434"/>
                    <a:pt x="373220" y="226084"/>
                    <a:pt x="373220" y="231635"/>
                  </a:cubicBezTo>
                  <a:cubicBezTo>
                    <a:pt x="373220" y="237185"/>
                    <a:pt x="368568" y="241686"/>
                    <a:pt x="363016" y="241686"/>
                  </a:cubicBezTo>
                  <a:lnTo>
                    <a:pt x="242073" y="241686"/>
                  </a:lnTo>
                  <a:cubicBezTo>
                    <a:pt x="236521" y="241686"/>
                    <a:pt x="232019" y="237185"/>
                    <a:pt x="232019" y="231635"/>
                  </a:cubicBezTo>
                  <a:cubicBezTo>
                    <a:pt x="232019" y="226084"/>
                    <a:pt x="236521" y="221434"/>
                    <a:pt x="242073" y="221434"/>
                  </a:cubicBezTo>
                  <a:close/>
                  <a:moveTo>
                    <a:pt x="564735" y="192785"/>
                  </a:moveTo>
                  <a:lnTo>
                    <a:pt x="564735" y="262610"/>
                  </a:lnTo>
                  <a:lnTo>
                    <a:pt x="464038" y="310559"/>
                  </a:lnTo>
                  <a:lnTo>
                    <a:pt x="464038" y="240733"/>
                  </a:lnTo>
                  <a:close/>
                  <a:moveTo>
                    <a:pt x="242073" y="181283"/>
                  </a:moveTo>
                  <a:lnTo>
                    <a:pt x="363016" y="181283"/>
                  </a:lnTo>
                  <a:cubicBezTo>
                    <a:pt x="368568" y="181283"/>
                    <a:pt x="373220" y="185770"/>
                    <a:pt x="373220" y="191303"/>
                  </a:cubicBezTo>
                  <a:cubicBezTo>
                    <a:pt x="373220" y="196837"/>
                    <a:pt x="368568" y="201324"/>
                    <a:pt x="363016" y="201324"/>
                  </a:cubicBezTo>
                  <a:lnTo>
                    <a:pt x="242073" y="201324"/>
                  </a:lnTo>
                  <a:cubicBezTo>
                    <a:pt x="236521" y="201324"/>
                    <a:pt x="232019" y="196837"/>
                    <a:pt x="232019" y="191303"/>
                  </a:cubicBezTo>
                  <a:cubicBezTo>
                    <a:pt x="232019" y="185770"/>
                    <a:pt x="236521" y="181283"/>
                    <a:pt x="242073" y="181283"/>
                  </a:cubicBezTo>
                  <a:close/>
                  <a:moveTo>
                    <a:pt x="40363" y="122219"/>
                  </a:moveTo>
                  <a:lnTo>
                    <a:pt x="141201" y="170165"/>
                  </a:lnTo>
                  <a:lnTo>
                    <a:pt x="141201" y="310558"/>
                  </a:lnTo>
                  <a:lnTo>
                    <a:pt x="40363" y="262611"/>
                  </a:lnTo>
                  <a:close/>
                  <a:moveTo>
                    <a:pt x="211764" y="100661"/>
                  </a:moveTo>
                  <a:lnTo>
                    <a:pt x="211764" y="583965"/>
                  </a:lnTo>
                  <a:lnTo>
                    <a:pt x="393335" y="583965"/>
                  </a:lnTo>
                  <a:lnTo>
                    <a:pt x="393335" y="100661"/>
                  </a:lnTo>
                  <a:close/>
                  <a:moveTo>
                    <a:pt x="191656" y="80586"/>
                  </a:moveTo>
                  <a:lnTo>
                    <a:pt x="413443" y="80586"/>
                  </a:lnTo>
                  <a:lnTo>
                    <a:pt x="413443" y="604040"/>
                  </a:lnTo>
                  <a:lnTo>
                    <a:pt x="191656" y="604040"/>
                  </a:lnTo>
                  <a:close/>
                  <a:moveTo>
                    <a:pt x="584990" y="30561"/>
                  </a:moveTo>
                  <a:lnTo>
                    <a:pt x="443782" y="93632"/>
                  </a:lnTo>
                  <a:lnTo>
                    <a:pt x="443782" y="573029"/>
                  </a:lnTo>
                  <a:lnTo>
                    <a:pt x="584990" y="510408"/>
                  </a:lnTo>
                  <a:close/>
                  <a:moveTo>
                    <a:pt x="20107" y="30561"/>
                  </a:moveTo>
                  <a:lnTo>
                    <a:pt x="20107" y="510408"/>
                  </a:lnTo>
                  <a:lnTo>
                    <a:pt x="161308" y="573029"/>
                  </a:lnTo>
                  <a:lnTo>
                    <a:pt x="161308" y="93632"/>
                  </a:lnTo>
                  <a:close/>
                  <a:moveTo>
                    <a:pt x="605098" y="0"/>
                  </a:moveTo>
                  <a:lnTo>
                    <a:pt x="605098" y="523591"/>
                  </a:lnTo>
                  <a:lnTo>
                    <a:pt x="423674" y="604040"/>
                  </a:lnTo>
                  <a:lnTo>
                    <a:pt x="423674" y="80598"/>
                  </a:lnTo>
                  <a:close/>
                  <a:moveTo>
                    <a:pt x="0" y="0"/>
                  </a:moveTo>
                  <a:lnTo>
                    <a:pt x="181565" y="80598"/>
                  </a:lnTo>
                  <a:lnTo>
                    <a:pt x="181565" y="604040"/>
                  </a:lnTo>
                  <a:lnTo>
                    <a:pt x="0" y="523591"/>
                  </a:lnTo>
                  <a:close/>
                </a:path>
              </a:pathLst>
            </a:custGeom>
            <a:solidFill>
              <a:schemeClr val="accent2">
                <a:lumMod val="60000"/>
                <a:lumOff val="40000"/>
              </a:schemeClr>
            </a:solidFill>
            <a:ln>
              <a:noFill/>
            </a:ln>
          </p:spPr>
        </p:sp>
      </p:grpSp>
      <p:grpSp>
        <p:nvGrpSpPr>
          <p:cNvPr id="25" name="组合 24">
            <a:extLst>
              <a:ext uri="{FF2B5EF4-FFF2-40B4-BE49-F238E27FC236}">
                <a16:creationId xmlns:a16="http://schemas.microsoft.com/office/drawing/2014/main" id="{EB62EE72-BEBA-42B5-B983-C79C76741C27}"/>
              </a:ext>
            </a:extLst>
          </p:cNvPr>
          <p:cNvGrpSpPr/>
          <p:nvPr/>
        </p:nvGrpSpPr>
        <p:grpSpPr>
          <a:xfrm>
            <a:off x="1339449" y="3906152"/>
            <a:ext cx="9629442" cy="653912"/>
            <a:chOff x="1586029" y="4065798"/>
            <a:chExt cx="9629442" cy="653912"/>
          </a:xfrm>
        </p:grpSpPr>
        <p:grpSp>
          <p:nvGrpSpPr>
            <p:cNvPr id="26" name="组合 25"/>
            <p:cNvGrpSpPr/>
            <p:nvPr/>
          </p:nvGrpSpPr>
          <p:grpSpPr>
            <a:xfrm>
              <a:off x="2927189" y="4065798"/>
              <a:ext cx="2015784" cy="653912"/>
              <a:chOff x="821410" y="2014780"/>
              <a:chExt cx="1503336" cy="728420"/>
            </a:xfrm>
          </p:grpSpPr>
          <p:sp>
            <p:nvSpPr>
              <p:cNvPr id="27" name="矩形 26"/>
              <p:cNvSpPr/>
              <p:nvPr/>
            </p:nvSpPr>
            <p:spPr>
              <a:xfrm>
                <a:off x="821410" y="2014780"/>
                <a:ext cx="1503336" cy="728420"/>
              </a:xfrm>
              <a:prstGeom prst="rect">
                <a:avLst/>
              </a:prstGeom>
              <a:solidFill>
                <a:schemeClr val="accent2">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8" name="TextBox 27"/>
              <p:cNvSpPr txBox="1"/>
              <p:nvPr/>
            </p:nvSpPr>
            <p:spPr>
              <a:xfrm>
                <a:off x="821410" y="2264819"/>
                <a:ext cx="1503336" cy="2283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600" dirty="0">
                    <a:solidFill>
                      <a:schemeClr val="bg1"/>
                    </a:solidFill>
                    <a:latin typeface="微软雅黑" pitchFamily="34" charset="-122"/>
                    <a:ea typeface="微软雅黑" pitchFamily="34" charset="-122"/>
                    <a:sym typeface="Arial"/>
                  </a:rPr>
                  <a:t>培训活动</a:t>
                </a:r>
                <a:endParaRPr kumimoji="0" lang="zh-CN" altLang="en-US" sz="1600" b="0" i="0" u="none" strike="noStrike" cap="none" spc="0" normalizeH="0" baseline="0" dirty="0">
                  <a:ln>
                    <a:noFill/>
                  </a:ln>
                  <a:solidFill>
                    <a:schemeClr val="bg1"/>
                  </a:solidFill>
                  <a:effectLst/>
                  <a:uFillTx/>
                  <a:latin typeface="微软雅黑" pitchFamily="34" charset="-122"/>
                  <a:ea typeface="微软雅黑" pitchFamily="34" charset="-122"/>
                  <a:sym typeface="Arial"/>
                </a:endParaRPr>
              </a:p>
            </p:txBody>
          </p:sp>
        </p:grpSp>
        <p:grpSp>
          <p:nvGrpSpPr>
            <p:cNvPr id="160" name="组合 159"/>
            <p:cNvGrpSpPr/>
            <p:nvPr/>
          </p:nvGrpSpPr>
          <p:grpSpPr>
            <a:xfrm>
              <a:off x="5066172" y="4065798"/>
              <a:ext cx="4046180" cy="653912"/>
              <a:chOff x="821410" y="2014780"/>
              <a:chExt cx="1503336" cy="728420"/>
            </a:xfrm>
          </p:grpSpPr>
          <p:sp>
            <p:nvSpPr>
              <p:cNvPr id="161" name="矩形 160"/>
              <p:cNvSpPr/>
              <p:nvPr/>
            </p:nvSpPr>
            <p:spPr>
              <a:xfrm>
                <a:off x="821410" y="2014780"/>
                <a:ext cx="1503336" cy="728420"/>
              </a:xfrm>
              <a:prstGeom prst="rect">
                <a:avLst/>
              </a:prstGeom>
              <a:solidFill>
                <a:schemeClr val="tx2">
                  <a:lumMod val="20000"/>
                  <a:lumOff val="8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62" name="TextBox 161"/>
              <p:cNvSpPr txBox="1"/>
              <p:nvPr/>
            </p:nvSpPr>
            <p:spPr>
              <a:xfrm>
                <a:off x="821410" y="2127112"/>
                <a:ext cx="1503336" cy="5037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chemeClr val="tx1"/>
                    </a:solidFill>
                    <a:effectLst/>
                    <a:uFillTx/>
                    <a:latin typeface="微软雅黑" pitchFamily="34" charset="-122"/>
                    <a:ea typeface="微软雅黑" pitchFamily="34" charset="-122"/>
                    <a:sym typeface="Arial"/>
                  </a:rPr>
                  <a:t>通过不定期全员培训或互动活动，加强员工</a:t>
                </a:r>
                <a:endParaRPr kumimoji="0" lang="en-US" altLang="zh-CN" sz="1400" b="0" i="0" u="none" strike="noStrike" cap="none" spc="0" normalizeH="0" baseline="0" dirty="0">
                  <a:ln>
                    <a:noFill/>
                  </a:ln>
                  <a:solidFill>
                    <a:schemeClr val="tx1"/>
                  </a:solidFill>
                  <a:effectLst/>
                  <a:uFillTx/>
                  <a:latin typeface="微软雅黑" pitchFamily="34" charset="-122"/>
                  <a:ea typeface="微软雅黑" pitchFamily="34" charset="-122"/>
                  <a:sym typeface="Arial"/>
                </a:endParaRPr>
              </a:p>
              <a:p>
                <a:pPr marL="0" marR="0" indent="0" algn="ctr" defTabSz="914400" rtl="0" fontAlgn="auto" latinLnBrk="0" hangingPunct="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chemeClr val="tx1"/>
                    </a:solidFill>
                    <a:effectLst/>
                    <a:uFillTx/>
                    <a:latin typeface="微软雅黑" pitchFamily="34" charset="-122"/>
                    <a:ea typeface="微软雅黑" pitchFamily="34" charset="-122"/>
                    <a:sym typeface="Arial"/>
                  </a:rPr>
                  <a:t>对机构品牌愿景的理解、深化与传播</a:t>
                </a:r>
              </a:p>
            </p:txBody>
          </p:sp>
        </p:grpSp>
        <p:grpSp>
          <p:nvGrpSpPr>
            <p:cNvPr id="74" name="组合 73"/>
            <p:cNvGrpSpPr>
              <a:grpSpLocks noChangeAspect="1"/>
            </p:cNvGrpSpPr>
            <p:nvPr/>
          </p:nvGrpSpPr>
          <p:grpSpPr>
            <a:xfrm>
              <a:off x="9642135" y="4248754"/>
              <a:ext cx="1573336" cy="288000"/>
              <a:chOff x="8902010" y="3500314"/>
              <a:chExt cx="803057" cy="147000"/>
            </a:xfrm>
          </p:grpSpPr>
          <p:sp>
            <p:nvSpPr>
              <p:cNvPr id="70" name="cute-star_72428"/>
              <p:cNvSpPr>
                <a:spLocks noChangeAspect="1"/>
              </p:cNvSpPr>
              <p:nvPr/>
            </p:nvSpPr>
            <p:spPr bwMode="auto">
              <a:xfrm flipH="1">
                <a:off x="8902010" y="3500314"/>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71" name="cute-star_72428"/>
              <p:cNvSpPr>
                <a:spLocks noChangeAspect="1"/>
              </p:cNvSpPr>
              <p:nvPr/>
            </p:nvSpPr>
            <p:spPr bwMode="auto">
              <a:xfrm flipH="1">
                <a:off x="9064151" y="3500314"/>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72" name="cute-star_72428"/>
              <p:cNvSpPr>
                <a:spLocks noChangeAspect="1"/>
              </p:cNvSpPr>
              <p:nvPr/>
            </p:nvSpPr>
            <p:spPr bwMode="auto">
              <a:xfrm flipH="1">
                <a:off x="9226292" y="3500314"/>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73" name="1-star_34812"/>
              <p:cNvSpPr>
                <a:spLocks noChangeAspect="1"/>
              </p:cNvSpPr>
              <p:nvPr/>
            </p:nvSpPr>
            <p:spPr bwMode="auto">
              <a:xfrm flipH="1">
                <a:off x="9550575" y="3502895"/>
                <a:ext cx="154492" cy="141839"/>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89" name="1-star_34812"/>
              <p:cNvSpPr>
                <a:spLocks noChangeAspect="1"/>
              </p:cNvSpPr>
              <p:nvPr/>
            </p:nvSpPr>
            <p:spPr bwMode="auto">
              <a:xfrm flipH="1">
                <a:off x="9388433" y="3502895"/>
                <a:ext cx="154492" cy="141839"/>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grpSp>
        <p:sp>
          <p:nvSpPr>
            <p:cNvPr id="198" name="party_185517"/>
            <p:cNvSpPr>
              <a:spLocks noChangeAspect="1"/>
            </p:cNvSpPr>
            <p:nvPr/>
          </p:nvSpPr>
          <p:spPr bwMode="auto">
            <a:xfrm>
              <a:off x="1586029" y="4132745"/>
              <a:ext cx="576000" cy="520019"/>
            </a:xfrm>
            <a:custGeom>
              <a:avLst/>
              <a:gdLst>
                <a:gd name="connsiteX0" fmla="*/ 290189 w 607556"/>
                <a:gd name="connsiteY0" fmla="*/ 410388 h 548507"/>
                <a:gd name="connsiteX1" fmla="*/ 221480 w 607556"/>
                <a:gd name="connsiteY1" fmla="*/ 424431 h 548507"/>
                <a:gd name="connsiteX2" fmla="*/ 199141 w 607556"/>
                <a:gd name="connsiteY2" fmla="*/ 426830 h 548507"/>
                <a:gd name="connsiteX3" fmla="*/ 171817 w 607556"/>
                <a:gd name="connsiteY3" fmla="*/ 427008 h 548507"/>
                <a:gd name="connsiteX4" fmla="*/ 234652 w 607556"/>
                <a:gd name="connsiteY4" fmla="*/ 464336 h 548507"/>
                <a:gd name="connsiteX5" fmla="*/ 290189 w 607556"/>
                <a:gd name="connsiteY5" fmla="*/ 410388 h 548507"/>
                <a:gd name="connsiteX6" fmla="*/ 297042 w 607556"/>
                <a:gd name="connsiteY6" fmla="*/ 370928 h 548507"/>
                <a:gd name="connsiteX7" fmla="*/ 319115 w 607556"/>
                <a:gd name="connsiteY7" fmla="*/ 392524 h 548507"/>
                <a:gd name="connsiteX8" fmla="*/ 333355 w 607556"/>
                <a:gd name="connsiteY8" fmla="*/ 399190 h 548507"/>
                <a:gd name="connsiteX9" fmla="*/ 374118 w 607556"/>
                <a:gd name="connsiteY9" fmla="*/ 441850 h 548507"/>
                <a:gd name="connsiteX10" fmla="*/ 318314 w 607556"/>
                <a:gd name="connsiteY10" fmla="*/ 446649 h 548507"/>
                <a:gd name="connsiteX11" fmla="*/ 234118 w 607556"/>
                <a:gd name="connsiteY11" fmla="*/ 488510 h 548507"/>
                <a:gd name="connsiteX12" fmla="*/ 340742 w 607556"/>
                <a:gd name="connsiteY12" fmla="*/ 459892 h 548507"/>
                <a:gd name="connsiteX13" fmla="*/ 351066 w 607556"/>
                <a:gd name="connsiteY13" fmla="*/ 459625 h 548507"/>
                <a:gd name="connsiteX14" fmla="*/ 506641 w 607556"/>
                <a:gd name="connsiteY14" fmla="*/ 493309 h 548507"/>
                <a:gd name="connsiteX15" fmla="*/ 523284 w 607556"/>
                <a:gd name="connsiteY15" fmla="*/ 519261 h 548507"/>
                <a:gd name="connsiteX16" fmla="*/ 497296 w 607556"/>
                <a:gd name="connsiteY16" fmla="*/ 535969 h 548507"/>
                <a:gd name="connsiteX17" fmla="*/ 346972 w 607556"/>
                <a:gd name="connsiteY17" fmla="*/ 503352 h 548507"/>
                <a:gd name="connsiteX18" fmla="*/ 215339 w 607556"/>
                <a:gd name="connsiteY18" fmla="*/ 538724 h 548507"/>
                <a:gd name="connsiteX19" fmla="*/ 192822 w 607556"/>
                <a:gd name="connsiteY19" fmla="*/ 534903 h 548507"/>
                <a:gd name="connsiteX20" fmla="*/ 175734 w 607556"/>
                <a:gd name="connsiteY20" fmla="*/ 525482 h 548507"/>
                <a:gd name="connsiteX21" fmla="*/ 140133 w 607556"/>
                <a:gd name="connsiteY21" fmla="*/ 493131 h 548507"/>
                <a:gd name="connsiteX22" fmla="*/ 116192 w 607556"/>
                <a:gd name="connsiteY22" fmla="*/ 492509 h 548507"/>
                <a:gd name="connsiteX23" fmla="*/ 85575 w 607556"/>
                <a:gd name="connsiteY23" fmla="*/ 475623 h 548507"/>
                <a:gd name="connsiteX24" fmla="*/ 66707 w 607556"/>
                <a:gd name="connsiteY24" fmla="*/ 509307 h 548507"/>
                <a:gd name="connsiteX25" fmla="*/ 139688 w 607556"/>
                <a:gd name="connsiteY25" fmla="*/ 511173 h 548507"/>
                <a:gd name="connsiteX26" fmla="*/ 157933 w 607556"/>
                <a:gd name="connsiteY26" fmla="*/ 530281 h 548507"/>
                <a:gd name="connsiteX27" fmla="*/ 138709 w 607556"/>
                <a:gd name="connsiteY27" fmla="*/ 548501 h 548507"/>
                <a:gd name="connsiteX28" fmla="*/ 34844 w 607556"/>
                <a:gd name="connsiteY28" fmla="*/ 545834 h 548507"/>
                <a:gd name="connsiteX29" fmla="*/ 19002 w 607556"/>
                <a:gd name="connsiteY29" fmla="*/ 518105 h 548507"/>
                <a:gd name="connsiteX30" fmla="*/ 82460 w 607556"/>
                <a:gd name="connsiteY30" fmla="*/ 401945 h 548507"/>
                <a:gd name="connsiteX31" fmla="*/ 106935 w 607556"/>
                <a:gd name="connsiteY31" fmla="*/ 389680 h 548507"/>
                <a:gd name="connsiteX32" fmla="*/ 204837 w 607556"/>
                <a:gd name="connsiteY32" fmla="*/ 389769 h 548507"/>
                <a:gd name="connsiteX33" fmla="*/ 29362 w 607556"/>
                <a:gd name="connsiteY33" fmla="*/ 329103 h 548507"/>
                <a:gd name="connsiteX34" fmla="*/ 60113 w 607556"/>
                <a:gd name="connsiteY34" fmla="*/ 332602 h 548507"/>
                <a:gd name="connsiteX35" fmla="*/ 75962 w 607556"/>
                <a:gd name="connsiteY35" fmla="*/ 387534 h 548507"/>
                <a:gd name="connsiteX36" fmla="*/ 20848 w 607556"/>
                <a:gd name="connsiteY36" fmla="*/ 403355 h 548507"/>
                <a:gd name="connsiteX37" fmla="*/ 5088 w 607556"/>
                <a:gd name="connsiteY37" fmla="*/ 348335 h 548507"/>
                <a:gd name="connsiteX38" fmla="*/ 29362 w 607556"/>
                <a:gd name="connsiteY38" fmla="*/ 329103 h 548507"/>
                <a:gd name="connsiteX39" fmla="*/ 397580 w 607556"/>
                <a:gd name="connsiteY39" fmla="*/ 31127 h 548507"/>
                <a:gd name="connsiteX40" fmla="*/ 412567 w 607556"/>
                <a:gd name="connsiteY40" fmla="*/ 33471 h 548507"/>
                <a:gd name="connsiteX41" fmla="*/ 413101 w 607556"/>
                <a:gd name="connsiteY41" fmla="*/ 33915 h 548507"/>
                <a:gd name="connsiteX42" fmla="*/ 403488 w 607556"/>
                <a:gd name="connsiteY42" fmla="*/ 63777 h 548507"/>
                <a:gd name="connsiteX43" fmla="*/ 406425 w 607556"/>
                <a:gd name="connsiteY43" fmla="*/ 81107 h 548507"/>
                <a:gd name="connsiteX44" fmla="*/ 376606 w 607556"/>
                <a:gd name="connsiteY44" fmla="*/ 129633 h 548507"/>
                <a:gd name="connsiteX45" fmla="*/ 366280 w 607556"/>
                <a:gd name="connsiteY45" fmla="*/ 137898 h 548507"/>
                <a:gd name="connsiteX46" fmla="*/ 312160 w 607556"/>
                <a:gd name="connsiteY46" fmla="*/ 156562 h 548507"/>
                <a:gd name="connsiteX47" fmla="*/ 346519 w 607556"/>
                <a:gd name="connsiteY47" fmla="*/ 329867 h 548507"/>
                <a:gd name="connsiteX48" fmla="*/ 336283 w 607556"/>
                <a:gd name="connsiteY48" fmla="*/ 342309 h 548507"/>
                <a:gd name="connsiteX49" fmla="*/ 314741 w 607556"/>
                <a:gd name="connsiteY49" fmla="*/ 342309 h 548507"/>
                <a:gd name="connsiteX50" fmla="*/ 314741 w 607556"/>
                <a:gd name="connsiteY50" fmla="*/ 354130 h 548507"/>
                <a:gd name="connsiteX51" fmla="*/ 293200 w 607556"/>
                <a:gd name="connsiteY51" fmla="*/ 352174 h 548507"/>
                <a:gd name="connsiteX52" fmla="*/ 269701 w 607556"/>
                <a:gd name="connsiteY52" fmla="*/ 356974 h 548507"/>
                <a:gd name="connsiteX53" fmla="*/ 269701 w 607556"/>
                <a:gd name="connsiteY53" fmla="*/ 342309 h 548507"/>
                <a:gd name="connsiteX54" fmla="*/ 246913 w 607556"/>
                <a:gd name="connsiteY54" fmla="*/ 342309 h 548507"/>
                <a:gd name="connsiteX55" fmla="*/ 240950 w 607556"/>
                <a:gd name="connsiteY55" fmla="*/ 362839 h 548507"/>
                <a:gd name="connsiteX56" fmla="*/ 202852 w 607556"/>
                <a:gd name="connsiteY56" fmla="*/ 370660 h 548507"/>
                <a:gd name="connsiteX57" fmla="*/ 191814 w 607556"/>
                <a:gd name="connsiteY57" fmla="*/ 370660 h 548507"/>
                <a:gd name="connsiteX58" fmla="*/ 200093 w 607556"/>
                <a:gd name="connsiteY58" fmla="*/ 342309 h 548507"/>
                <a:gd name="connsiteX59" fmla="*/ 191369 w 607556"/>
                <a:gd name="connsiteY59" fmla="*/ 342309 h 548507"/>
                <a:gd name="connsiteX60" fmla="*/ 181133 w 607556"/>
                <a:gd name="connsiteY60" fmla="*/ 329867 h 548507"/>
                <a:gd name="connsiteX61" fmla="*/ 213623 w 607556"/>
                <a:gd name="connsiteY61" fmla="*/ 165982 h 548507"/>
                <a:gd name="connsiteX62" fmla="*/ 179976 w 607556"/>
                <a:gd name="connsiteY62" fmla="*/ 171404 h 548507"/>
                <a:gd name="connsiteX63" fmla="*/ 167336 w 607556"/>
                <a:gd name="connsiteY63" fmla="*/ 169271 h 548507"/>
                <a:gd name="connsiteX64" fmla="*/ 114640 w 607556"/>
                <a:gd name="connsiteY64" fmla="*/ 140653 h 548507"/>
                <a:gd name="connsiteX65" fmla="*/ 106807 w 607556"/>
                <a:gd name="connsiteY65" fmla="*/ 113902 h 548507"/>
                <a:gd name="connsiteX66" fmla="*/ 133600 w 607556"/>
                <a:gd name="connsiteY66" fmla="*/ 105992 h 548507"/>
                <a:gd name="connsiteX67" fmla="*/ 180243 w 607556"/>
                <a:gd name="connsiteY67" fmla="*/ 131410 h 548507"/>
                <a:gd name="connsiteX68" fmla="*/ 225016 w 607556"/>
                <a:gd name="connsiteY68" fmla="*/ 124122 h 548507"/>
                <a:gd name="connsiteX69" fmla="*/ 244332 w 607556"/>
                <a:gd name="connsiteY69" fmla="*/ 122612 h 548507"/>
                <a:gd name="connsiteX70" fmla="*/ 292310 w 607556"/>
                <a:gd name="connsiteY70" fmla="*/ 122789 h 548507"/>
                <a:gd name="connsiteX71" fmla="*/ 346608 w 607556"/>
                <a:gd name="connsiteY71" fmla="*/ 102882 h 548507"/>
                <a:gd name="connsiteX72" fmla="*/ 385329 w 607556"/>
                <a:gd name="connsiteY72" fmla="*/ 40047 h 548507"/>
                <a:gd name="connsiteX73" fmla="*/ 397580 w 607556"/>
                <a:gd name="connsiteY73" fmla="*/ 31127 h 548507"/>
                <a:gd name="connsiteX74" fmla="*/ 263820 w 607556"/>
                <a:gd name="connsiteY74" fmla="*/ 29123 h 548507"/>
                <a:gd name="connsiteX75" fmla="*/ 302737 w 607556"/>
                <a:gd name="connsiteY75" fmla="*/ 67899 h 548507"/>
                <a:gd name="connsiteX76" fmla="*/ 263820 w 607556"/>
                <a:gd name="connsiteY76" fmla="*/ 106675 h 548507"/>
                <a:gd name="connsiteX77" fmla="*/ 224903 w 607556"/>
                <a:gd name="connsiteY77" fmla="*/ 67899 h 548507"/>
                <a:gd name="connsiteX78" fmla="*/ 263820 w 607556"/>
                <a:gd name="connsiteY78" fmla="*/ 29123 h 548507"/>
                <a:gd name="connsiteX79" fmla="*/ 455017 w 607556"/>
                <a:gd name="connsiteY79" fmla="*/ 24607 h 548507"/>
                <a:gd name="connsiteX80" fmla="*/ 494252 w 607556"/>
                <a:gd name="connsiteY80" fmla="*/ 63806 h 548507"/>
                <a:gd name="connsiteX81" fmla="*/ 455017 w 607556"/>
                <a:gd name="connsiteY81" fmla="*/ 103005 h 548507"/>
                <a:gd name="connsiteX82" fmla="*/ 415782 w 607556"/>
                <a:gd name="connsiteY82" fmla="*/ 63806 h 548507"/>
                <a:gd name="connsiteX83" fmla="*/ 455017 w 607556"/>
                <a:gd name="connsiteY83" fmla="*/ 24607 h 548507"/>
                <a:gd name="connsiteX84" fmla="*/ 303071 w 607556"/>
                <a:gd name="connsiteY84" fmla="*/ 18952 h 548507"/>
                <a:gd name="connsiteX85" fmla="*/ 314842 w 607556"/>
                <a:gd name="connsiteY85" fmla="*/ 27426 h 548507"/>
                <a:gd name="connsiteX86" fmla="*/ 345640 w 607556"/>
                <a:gd name="connsiteY86" fmla="*/ 77093 h 548507"/>
                <a:gd name="connsiteX87" fmla="*/ 337095 w 607556"/>
                <a:gd name="connsiteY87" fmla="*/ 91042 h 548507"/>
                <a:gd name="connsiteX88" fmla="*/ 314486 w 607556"/>
                <a:gd name="connsiteY88" fmla="*/ 98772 h 548507"/>
                <a:gd name="connsiteX89" fmla="*/ 309591 w 607556"/>
                <a:gd name="connsiteY89" fmla="*/ 90775 h 548507"/>
                <a:gd name="connsiteX90" fmla="*/ 315020 w 607556"/>
                <a:gd name="connsiteY90" fmla="*/ 67941 h 548507"/>
                <a:gd name="connsiteX91" fmla="*/ 287071 w 607556"/>
                <a:gd name="connsiteY91" fmla="*/ 22450 h 548507"/>
                <a:gd name="connsiteX92" fmla="*/ 288762 w 607556"/>
                <a:gd name="connsiteY92" fmla="*/ 21207 h 548507"/>
                <a:gd name="connsiteX93" fmla="*/ 303071 w 607556"/>
                <a:gd name="connsiteY93" fmla="*/ 18952 h 548507"/>
                <a:gd name="connsiteX94" fmla="*/ 582004 w 607556"/>
                <a:gd name="connsiteY94" fmla="*/ 1191 h 548507"/>
                <a:gd name="connsiteX95" fmla="*/ 596486 w 607556"/>
                <a:gd name="connsiteY95" fmla="*/ 1724 h 548507"/>
                <a:gd name="connsiteX96" fmla="*/ 605830 w 607556"/>
                <a:gd name="connsiteY96" fmla="*/ 26788 h 548507"/>
                <a:gd name="connsiteX97" fmla="*/ 571749 w 607556"/>
                <a:gd name="connsiteY97" fmla="*/ 101625 h 548507"/>
                <a:gd name="connsiteX98" fmla="*/ 564630 w 607556"/>
                <a:gd name="connsiteY98" fmla="*/ 109802 h 548507"/>
                <a:gd name="connsiteX99" fmla="*/ 504921 w 607556"/>
                <a:gd name="connsiteY99" fmla="*/ 147664 h 548507"/>
                <a:gd name="connsiteX100" fmla="*/ 505366 w 607556"/>
                <a:gd name="connsiteY100" fmla="*/ 470298 h 548507"/>
                <a:gd name="connsiteX101" fmla="*/ 459895 w 607556"/>
                <a:gd name="connsiteY101" fmla="*/ 460433 h 548507"/>
                <a:gd name="connsiteX102" fmla="*/ 459895 w 607556"/>
                <a:gd name="connsiteY102" fmla="*/ 296716 h 548507"/>
                <a:gd name="connsiteX103" fmla="*/ 450107 w 607556"/>
                <a:gd name="connsiteY103" fmla="*/ 296716 h 548507"/>
                <a:gd name="connsiteX104" fmla="*/ 450107 w 607556"/>
                <a:gd name="connsiteY104" fmla="*/ 458299 h 548507"/>
                <a:gd name="connsiteX105" fmla="*/ 404724 w 607556"/>
                <a:gd name="connsiteY105" fmla="*/ 448523 h 548507"/>
                <a:gd name="connsiteX106" fmla="*/ 404635 w 607556"/>
                <a:gd name="connsiteY106" fmla="*/ 149797 h 548507"/>
                <a:gd name="connsiteX107" fmla="*/ 384169 w 607556"/>
                <a:gd name="connsiteY107" fmla="*/ 143043 h 548507"/>
                <a:gd name="connsiteX108" fmla="*/ 388885 w 607556"/>
                <a:gd name="connsiteY108" fmla="*/ 137088 h 548507"/>
                <a:gd name="connsiteX109" fmla="*/ 405436 w 607556"/>
                <a:gd name="connsiteY109" fmla="*/ 110246 h 548507"/>
                <a:gd name="connsiteX110" fmla="*/ 421365 w 607556"/>
                <a:gd name="connsiteY110" fmla="*/ 115490 h 548507"/>
                <a:gd name="connsiteX111" fmla="*/ 485078 w 607556"/>
                <a:gd name="connsiteY111" fmla="*/ 115490 h 548507"/>
                <a:gd name="connsiteX112" fmla="*/ 539536 w 607556"/>
                <a:gd name="connsiteY112" fmla="*/ 80827 h 548507"/>
                <a:gd name="connsiteX113" fmla="*/ 571393 w 607556"/>
                <a:gd name="connsiteY113" fmla="*/ 11056 h 548507"/>
                <a:gd name="connsiteX114" fmla="*/ 582004 w 607556"/>
                <a:gd name="connsiteY114" fmla="*/ 1191 h 5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7556" h="548507">
                  <a:moveTo>
                    <a:pt x="290189" y="410388"/>
                  </a:moveTo>
                  <a:lnTo>
                    <a:pt x="221480" y="424431"/>
                  </a:lnTo>
                  <a:cubicBezTo>
                    <a:pt x="214182" y="425941"/>
                    <a:pt x="206706" y="426741"/>
                    <a:pt x="199141" y="426830"/>
                  </a:cubicBezTo>
                  <a:lnTo>
                    <a:pt x="171817" y="427008"/>
                  </a:lnTo>
                  <a:lnTo>
                    <a:pt x="234652" y="464336"/>
                  </a:lnTo>
                  <a:cubicBezTo>
                    <a:pt x="243286" y="455981"/>
                    <a:pt x="285828" y="414654"/>
                    <a:pt x="290189" y="410388"/>
                  </a:cubicBezTo>
                  <a:close/>
                  <a:moveTo>
                    <a:pt x="297042" y="370928"/>
                  </a:moveTo>
                  <a:cubicBezTo>
                    <a:pt x="309948" y="368261"/>
                    <a:pt x="321518" y="379548"/>
                    <a:pt x="319115" y="392524"/>
                  </a:cubicBezTo>
                  <a:cubicBezTo>
                    <a:pt x="323298" y="392524"/>
                    <a:pt x="329439" y="395102"/>
                    <a:pt x="333355" y="399190"/>
                  </a:cubicBezTo>
                  <a:lnTo>
                    <a:pt x="374118" y="441850"/>
                  </a:lnTo>
                  <a:cubicBezTo>
                    <a:pt x="337716" y="433940"/>
                    <a:pt x="345993" y="432874"/>
                    <a:pt x="318314" y="446649"/>
                  </a:cubicBezTo>
                  <a:cubicBezTo>
                    <a:pt x="309058" y="451271"/>
                    <a:pt x="243286" y="483888"/>
                    <a:pt x="234118" y="488510"/>
                  </a:cubicBezTo>
                  <a:lnTo>
                    <a:pt x="340742" y="459892"/>
                  </a:lnTo>
                  <a:cubicBezTo>
                    <a:pt x="344124" y="458914"/>
                    <a:pt x="347595" y="458914"/>
                    <a:pt x="351066" y="459625"/>
                  </a:cubicBezTo>
                  <a:lnTo>
                    <a:pt x="506641" y="493309"/>
                  </a:lnTo>
                  <a:cubicBezTo>
                    <a:pt x="518389" y="495886"/>
                    <a:pt x="525865" y="507529"/>
                    <a:pt x="523284" y="519261"/>
                  </a:cubicBezTo>
                  <a:cubicBezTo>
                    <a:pt x="520792" y="531081"/>
                    <a:pt x="509133" y="538547"/>
                    <a:pt x="497296" y="535969"/>
                  </a:cubicBezTo>
                  <a:lnTo>
                    <a:pt x="346972" y="503352"/>
                  </a:lnTo>
                  <a:cubicBezTo>
                    <a:pt x="331486" y="507529"/>
                    <a:pt x="229490" y="534903"/>
                    <a:pt x="215339" y="538724"/>
                  </a:cubicBezTo>
                  <a:cubicBezTo>
                    <a:pt x="207240" y="540857"/>
                    <a:pt x="197005" y="537213"/>
                    <a:pt x="192822" y="534903"/>
                  </a:cubicBezTo>
                  <a:lnTo>
                    <a:pt x="175734" y="525482"/>
                  </a:lnTo>
                  <a:cubicBezTo>
                    <a:pt x="173598" y="507618"/>
                    <a:pt x="158645" y="493576"/>
                    <a:pt x="140133" y="493131"/>
                  </a:cubicBezTo>
                  <a:lnTo>
                    <a:pt x="116192" y="492509"/>
                  </a:lnTo>
                  <a:lnTo>
                    <a:pt x="85575" y="475623"/>
                  </a:lnTo>
                  <a:cubicBezTo>
                    <a:pt x="74984" y="494642"/>
                    <a:pt x="77209" y="490554"/>
                    <a:pt x="66707" y="509307"/>
                  </a:cubicBezTo>
                  <a:lnTo>
                    <a:pt x="139688" y="511173"/>
                  </a:lnTo>
                  <a:cubicBezTo>
                    <a:pt x="150012" y="511440"/>
                    <a:pt x="158200" y="520060"/>
                    <a:pt x="157933" y="530281"/>
                  </a:cubicBezTo>
                  <a:cubicBezTo>
                    <a:pt x="157666" y="540591"/>
                    <a:pt x="149122" y="548767"/>
                    <a:pt x="138709" y="548501"/>
                  </a:cubicBezTo>
                  <a:lnTo>
                    <a:pt x="34844" y="545834"/>
                  </a:lnTo>
                  <a:cubicBezTo>
                    <a:pt x="20782" y="545479"/>
                    <a:pt x="12149" y="530370"/>
                    <a:pt x="19002" y="518105"/>
                  </a:cubicBezTo>
                  <a:cubicBezTo>
                    <a:pt x="50509" y="461847"/>
                    <a:pt x="59409" y="443361"/>
                    <a:pt x="82460" y="401945"/>
                  </a:cubicBezTo>
                  <a:cubicBezTo>
                    <a:pt x="86999" y="393768"/>
                    <a:pt x="94208" y="389858"/>
                    <a:pt x="106935" y="389680"/>
                  </a:cubicBezTo>
                  <a:lnTo>
                    <a:pt x="204837" y="389769"/>
                  </a:lnTo>
                  <a:close/>
                  <a:moveTo>
                    <a:pt x="29362" y="329103"/>
                  </a:moveTo>
                  <a:cubicBezTo>
                    <a:pt x="39323" y="326247"/>
                    <a:pt x="50364" y="327180"/>
                    <a:pt x="60113" y="332602"/>
                  </a:cubicBezTo>
                  <a:cubicBezTo>
                    <a:pt x="79791" y="343446"/>
                    <a:pt x="86736" y="368157"/>
                    <a:pt x="75962" y="387534"/>
                  </a:cubicBezTo>
                  <a:cubicBezTo>
                    <a:pt x="65100" y="407000"/>
                    <a:pt x="40436" y="414199"/>
                    <a:pt x="20848" y="403355"/>
                  </a:cubicBezTo>
                  <a:cubicBezTo>
                    <a:pt x="1348" y="392511"/>
                    <a:pt x="-5775" y="367890"/>
                    <a:pt x="5088" y="348335"/>
                  </a:cubicBezTo>
                  <a:cubicBezTo>
                    <a:pt x="10519" y="338602"/>
                    <a:pt x="19401" y="331958"/>
                    <a:pt x="29362" y="329103"/>
                  </a:cubicBezTo>
                  <a:close/>
                  <a:moveTo>
                    <a:pt x="397580" y="31127"/>
                  </a:moveTo>
                  <a:cubicBezTo>
                    <a:pt x="402509" y="29938"/>
                    <a:pt x="407894" y="30627"/>
                    <a:pt x="412567" y="33471"/>
                  </a:cubicBezTo>
                  <a:cubicBezTo>
                    <a:pt x="412745" y="33648"/>
                    <a:pt x="412923" y="33737"/>
                    <a:pt x="413101" y="33915"/>
                  </a:cubicBezTo>
                  <a:cubicBezTo>
                    <a:pt x="407048" y="42358"/>
                    <a:pt x="403488" y="52668"/>
                    <a:pt x="403488" y="63777"/>
                  </a:cubicBezTo>
                  <a:cubicBezTo>
                    <a:pt x="403488" y="69820"/>
                    <a:pt x="404556" y="75686"/>
                    <a:pt x="406425" y="81107"/>
                  </a:cubicBezTo>
                  <a:lnTo>
                    <a:pt x="376606" y="129633"/>
                  </a:lnTo>
                  <a:cubicBezTo>
                    <a:pt x="374202" y="133454"/>
                    <a:pt x="370553" y="136476"/>
                    <a:pt x="366280" y="137898"/>
                  </a:cubicBezTo>
                  <a:lnTo>
                    <a:pt x="312160" y="156562"/>
                  </a:lnTo>
                  <a:cubicBezTo>
                    <a:pt x="313406" y="162783"/>
                    <a:pt x="344739" y="321157"/>
                    <a:pt x="346519" y="329867"/>
                  </a:cubicBezTo>
                  <a:cubicBezTo>
                    <a:pt x="347765" y="336266"/>
                    <a:pt x="342781" y="342309"/>
                    <a:pt x="336283" y="342309"/>
                  </a:cubicBezTo>
                  <a:lnTo>
                    <a:pt x="314741" y="342309"/>
                  </a:lnTo>
                  <a:lnTo>
                    <a:pt x="314741" y="354130"/>
                  </a:lnTo>
                  <a:cubicBezTo>
                    <a:pt x="307620" y="351286"/>
                    <a:pt x="300143" y="350752"/>
                    <a:pt x="293200" y="352174"/>
                  </a:cubicBezTo>
                  <a:lnTo>
                    <a:pt x="269701" y="356974"/>
                  </a:lnTo>
                  <a:lnTo>
                    <a:pt x="269701" y="342309"/>
                  </a:lnTo>
                  <a:lnTo>
                    <a:pt x="246913" y="342309"/>
                  </a:lnTo>
                  <a:lnTo>
                    <a:pt x="240950" y="362839"/>
                  </a:lnTo>
                  <a:lnTo>
                    <a:pt x="202852" y="370660"/>
                  </a:lnTo>
                  <a:lnTo>
                    <a:pt x="191814" y="370660"/>
                  </a:lnTo>
                  <a:lnTo>
                    <a:pt x="200093" y="342309"/>
                  </a:lnTo>
                  <a:lnTo>
                    <a:pt x="191369" y="342309"/>
                  </a:lnTo>
                  <a:cubicBezTo>
                    <a:pt x="184782" y="342309"/>
                    <a:pt x="179887" y="336266"/>
                    <a:pt x="181133" y="329867"/>
                  </a:cubicBezTo>
                  <a:lnTo>
                    <a:pt x="213623" y="165982"/>
                  </a:lnTo>
                  <a:lnTo>
                    <a:pt x="179976" y="171404"/>
                  </a:lnTo>
                  <a:cubicBezTo>
                    <a:pt x="175525" y="172115"/>
                    <a:pt x="171074" y="171315"/>
                    <a:pt x="167336" y="169271"/>
                  </a:cubicBezTo>
                  <a:lnTo>
                    <a:pt x="114640" y="140653"/>
                  </a:lnTo>
                  <a:cubicBezTo>
                    <a:pt x="105116" y="135410"/>
                    <a:pt x="101555" y="123500"/>
                    <a:pt x="106807" y="113902"/>
                  </a:cubicBezTo>
                  <a:cubicBezTo>
                    <a:pt x="111970" y="104304"/>
                    <a:pt x="123986" y="100749"/>
                    <a:pt x="133600" y="105992"/>
                  </a:cubicBezTo>
                  <a:lnTo>
                    <a:pt x="180243" y="131410"/>
                  </a:lnTo>
                  <a:lnTo>
                    <a:pt x="225016" y="124122"/>
                  </a:lnTo>
                  <a:cubicBezTo>
                    <a:pt x="231425" y="123056"/>
                    <a:pt x="237834" y="122523"/>
                    <a:pt x="244332" y="122612"/>
                  </a:cubicBezTo>
                  <a:lnTo>
                    <a:pt x="292310" y="122789"/>
                  </a:lnTo>
                  <a:lnTo>
                    <a:pt x="346608" y="102882"/>
                  </a:lnTo>
                  <a:lnTo>
                    <a:pt x="385329" y="40047"/>
                  </a:lnTo>
                  <a:cubicBezTo>
                    <a:pt x="388177" y="35382"/>
                    <a:pt x="392650" y="32315"/>
                    <a:pt x="397580" y="31127"/>
                  </a:cubicBezTo>
                  <a:close/>
                  <a:moveTo>
                    <a:pt x="263820" y="29123"/>
                  </a:moveTo>
                  <a:cubicBezTo>
                    <a:pt x="285313" y="29123"/>
                    <a:pt x="302737" y="46484"/>
                    <a:pt x="302737" y="67899"/>
                  </a:cubicBezTo>
                  <a:cubicBezTo>
                    <a:pt x="302737" y="89314"/>
                    <a:pt x="285313" y="106675"/>
                    <a:pt x="263820" y="106675"/>
                  </a:cubicBezTo>
                  <a:cubicBezTo>
                    <a:pt x="242327" y="106675"/>
                    <a:pt x="224903" y="89314"/>
                    <a:pt x="224903" y="67899"/>
                  </a:cubicBezTo>
                  <a:cubicBezTo>
                    <a:pt x="224903" y="46484"/>
                    <a:pt x="242327" y="29123"/>
                    <a:pt x="263820" y="29123"/>
                  </a:cubicBezTo>
                  <a:close/>
                  <a:moveTo>
                    <a:pt x="455017" y="24607"/>
                  </a:moveTo>
                  <a:cubicBezTo>
                    <a:pt x="476686" y="24607"/>
                    <a:pt x="494252" y="42157"/>
                    <a:pt x="494252" y="63806"/>
                  </a:cubicBezTo>
                  <a:cubicBezTo>
                    <a:pt x="494252" y="85455"/>
                    <a:pt x="476686" y="103005"/>
                    <a:pt x="455017" y="103005"/>
                  </a:cubicBezTo>
                  <a:cubicBezTo>
                    <a:pt x="433348" y="103005"/>
                    <a:pt x="415782" y="85455"/>
                    <a:pt x="415782" y="63806"/>
                  </a:cubicBezTo>
                  <a:cubicBezTo>
                    <a:pt x="415782" y="42157"/>
                    <a:pt x="433348" y="24607"/>
                    <a:pt x="455017" y="24607"/>
                  </a:cubicBezTo>
                  <a:close/>
                  <a:moveTo>
                    <a:pt x="303071" y="18952"/>
                  </a:moveTo>
                  <a:cubicBezTo>
                    <a:pt x="307788" y="20074"/>
                    <a:pt x="312083" y="22984"/>
                    <a:pt x="314842" y="27426"/>
                  </a:cubicBezTo>
                  <a:lnTo>
                    <a:pt x="345640" y="77093"/>
                  </a:lnTo>
                  <a:lnTo>
                    <a:pt x="337095" y="91042"/>
                  </a:lnTo>
                  <a:lnTo>
                    <a:pt x="314486" y="98772"/>
                  </a:lnTo>
                  <a:lnTo>
                    <a:pt x="309591" y="90775"/>
                  </a:lnTo>
                  <a:cubicBezTo>
                    <a:pt x="313062" y="83934"/>
                    <a:pt x="315020" y="76115"/>
                    <a:pt x="315020" y="67941"/>
                  </a:cubicBezTo>
                  <a:cubicBezTo>
                    <a:pt x="315020" y="48128"/>
                    <a:pt x="303627" y="30891"/>
                    <a:pt x="287071" y="22450"/>
                  </a:cubicBezTo>
                  <a:cubicBezTo>
                    <a:pt x="287605" y="22006"/>
                    <a:pt x="288139" y="21651"/>
                    <a:pt x="288762" y="21207"/>
                  </a:cubicBezTo>
                  <a:cubicBezTo>
                    <a:pt x="293213" y="18497"/>
                    <a:pt x="298353" y="17830"/>
                    <a:pt x="303071" y="18952"/>
                  </a:cubicBezTo>
                  <a:close/>
                  <a:moveTo>
                    <a:pt x="582004" y="1191"/>
                  </a:moveTo>
                  <a:cubicBezTo>
                    <a:pt x="586542" y="-498"/>
                    <a:pt x="591726" y="-454"/>
                    <a:pt x="596486" y="1724"/>
                  </a:cubicBezTo>
                  <a:cubicBezTo>
                    <a:pt x="606008" y="6079"/>
                    <a:pt x="610190" y="17278"/>
                    <a:pt x="605830" y="26788"/>
                  </a:cubicBezTo>
                  <a:lnTo>
                    <a:pt x="571749" y="101625"/>
                  </a:lnTo>
                  <a:cubicBezTo>
                    <a:pt x="570236" y="105002"/>
                    <a:pt x="567744" y="107757"/>
                    <a:pt x="564630" y="109802"/>
                  </a:cubicBezTo>
                  <a:lnTo>
                    <a:pt x="504921" y="147664"/>
                  </a:lnTo>
                  <a:cubicBezTo>
                    <a:pt x="504921" y="356443"/>
                    <a:pt x="505366" y="176995"/>
                    <a:pt x="505366" y="470298"/>
                  </a:cubicBezTo>
                  <a:lnTo>
                    <a:pt x="459895" y="460433"/>
                  </a:lnTo>
                  <a:lnTo>
                    <a:pt x="459895" y="296716"/>
                  </a:lnTo>
                  <a:lnTo>
                    <a:pt x="450107" y="296716"/>
                  </a:lnTo>
                  <a:lnTo>
                    <a:pt x="450107" y="458299"/>
                  </a:lnTo>
                  <a:lnTo>
                    <a:pt x="404724" y="448523"/>
                  </a:lnTo>
                  <a:lnTo>
                    <a:pt x="404635" y="149797"/>
                  </a:lnTo>
                  <a:lnTo>
                    <a:pt x="384169" y="143043"/>
                  </a:lnTo>
                  <a:cubicBezTo>
                    <a:pt x="385949" y="141265"/>
                    <a:pt x="387550" y="139310"/>
                    <a:pt x="388885" y="137088"/>
                  </a:cubicBezTo>
                  <a:lnTo>
                    <a:pt x="405436" y="110246"/>
                  </a:lnTo>
                  <a:lnTo>
                    <a:pt x="421365" y="115490"/>
                  </a:lnTo>
                  <a:lnTo>
                    <a:pt x="485078" y="115490"/>
                  </a:lnTo>
                  <a:lnTo>
                    <a:pt x="539536" y="80827"/>
                  </a:lnTo>
                  <a:lnTo>
                    <a:pt x="571393" y="11056"/>
                  </a:lnTo>
                  <a:cubicBezTo>
                    <a:pt x="573573" y="6301"/>
                    <a:pt x="577466" y="2879"/>
                    <a:pt x="582004" y="1191"/>
                  </a:cubicBezTo>
                  <a:close/>
                </a:path>
              </a:pathLst>
            </a:custGeom>
            <a:solidFill>
              <a:schemeClr val="accent2">
                <a:lumMod val="60000"/>
                <a:lumOff val="40000"/>
              </a:schemeClr>
            </a:solidFill>
            <a:ln>
              <a:noFill/>
            </a:ln>
          </p:spPr>
        </p:sp>
      </p:grpSp>
      <p:cxnSp>
        <p:nvCxnSpPr>
          <p:cNvPr id="186" name="Straight Connector 2">
            <a:extLst>
              <a:ext uri="{FF2B5EF4-FFF2-40B4-BE49-F238E27FC236}">
                <a16:creationId xmlns:a16="http://schemas.microsoft.com/office/drawing/2014/main" id="{A6BD20E5-28E8-1541-9336-46D732AF2F7B}"/>
              </a:ext>
            </a:extLst>
          </p:cNvPr>
          <p:cNvCxnSpPr>
            <a:cxnSpLocks/>
          </p:cNvCxnSpPr>
          <p:nvPr/>
        </p:nvCxnSpPr>
        <p:spPr>
          <a:xfrm>
            <a:off x="916298" y="3047517"/>
            <a:ext cx="10513366" cy="0"/>
          </a:xfrm>
          <a:prstGeom prst="line">
            <a:avLst/>
          </a:prstGeom>
          <a:noFill/>
          <a:ln w="19050" cap="flat">
            <a:solidFill>
              <a:schemeClr val="accent2"/>
            </a:solidFill>
            <a:prstDash val="sysDash"/>
            <a:miter lim="800000"/>
          </a:ln>
          <a:effectLst/>
          <a:sp3d/>
        </p:spPr>
        <p:style>
          <a:lnRef idx="0">
            <a:scrgbClr r="0" g="0" b="0"/>
          </a:lnRef>
          <a:fillRef idx="0">
            <a:scrgbClr r="0" g="0" b="0"/>
          </a:fillRef>
          <a:effectRef idx="0">
            <a:scrgbClr r="0" g="0" b="0"/>
          </a:effectRef>
          <a:fontRef idx="none"/>
        </p:style>
      </p:cxnSp>
      <p:sp>
        <p:nvSpPr>
          <p:cNvPr id="189" name="标题 1">
            <a:extLst>
              <a:ext uri="{FF2B5EF4-FFF2-40B4-BE49-F238E27FC236}">
                <a16:creationId xmlns:a16="http://schemas.microsoft.com/office/drawing/2014/main" id="{CE847221-C41B-4041-8092-B3C86FFC7885}"/>
              </a:ext>
            </a:extLst>
          </p:cNvPr>
          <p:cNvSpPr txBox="1">
            <a:spLocks/>
          </p:cNvSpPr>
          <p:nvPr/>
        </p:nvSpPr>
        <p:spPr>
          <a:xfrm>
            <a:off x="601434" y="330649"/>
            <a:ext cx="7450720" cy="568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水基金对内传播体系建设总览</a:t>
            </a:r>
            <a:endParaRPr lang="ca-ES" dirty="0"/>
          </a:p>
        </p:txBody>
      </p:sp>
      <p:grpSp>
        <p:nvGrpSpPr>
          <p:cNvPr id="14" name="组合 13">
            <a:extLst>
              <a:ext uri="{FF2B5EF4-FFF2-40B4-BE49-F238E27FC236}">
                <a16:creationId xmlns:a16="http://schemas.microsoft.com/office/drawing/2014/main" id="{7BA2D696-D50A-4F9A-866F-ABDAAF0C6060}"/>
              </a:ext>
            </a:extLst>
          </p:cNvPr>
          <p:cNvGrpSpPr/>
          <p:nvPr/>
        </p:nvGrpSpPr>
        <p:grpSpPr>
          <a:xfrm>
            <a:off x="1384089" y="1429257"/>
            <a:ext cx="9584802" cy="738662"/>
            <a:chOff x="1630669" y="1429257"/>
            <a:chExt cx="9584802" cy="738662"/>
          </a:xfrm>
        </p:grpSpPr>
        <p:grpSp>
          <p:nvGrpSpPr>
            <p:cNvPr id="29" name="组合 28"/>
            <p:cNvGrpSpPr/>
            <p:nvPr/>
          </p:nvGrpSpPr>
          <p:grpSpPr>
            <a:xfrm>
              <a:off x="2927189" y="1470033"/>
              <a:ext cx="2001871" cy="657110"/>
              <a:chOff x="821410" y="2014780"/>
              <a:chExt cx="1503336" cy="728420"/>
            </a:xfrm>
          </p:grpSpPr>
          <p:sp>
            <p:nvSpPr>
              <p:cNvPr id="30" name="矩形 29"/>
              <p:cNvSpPr/>
              <p:nvPr/>
            </p:nvSpPr>
            <p:spPr>
              <a:xfrm>
                <a:off x="821410" y="2014780"/>
                <a:ext cx="1503336" cy="728420"/>
              </a:xfrm>
              <a:prstGeom prst="rect">
                <a:avLst/>
              </a:prstGeom>
              <a:solidFill>
                <a:schemeClr val="accent2">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1" name="TextBox 30"/>
              <p:cNvSpPr txBox="1"/>
              <p:nvPr/>
            </p:nvSpPr>
            <p:spPr>
              <a:xfrm>
                <a:off x="821410" y="2264819"/>
                <a:ext cx="1503336" cy="2283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600" b="0" i="0" u="none" strike="noStrike" cap="none" spc="0" normalizeH="0" baseline="0" dirty="0">
                    <a:ln>
                      <a:noFill/>
                    </a:ln>
                    <a:solidFill>
                      <a:schemeClr val="bg1"/>
                    </a:solidFill>
                    <a:effectLst/>
                    <a:uFillTx/>
                    <a:latin typeface="微软雅黑" pitchFamily="34" charset="-122"/>
                    <a:ea typeface="微软雅黑" pitchFamily="34" charset="-122"/>
                    <a:sym typeface="Arial"/>
                  </a:rPr>
                  <a:t>制度文化</a:t>
                </a:r>
              </a:p>
            </p:txBody>
          </p:sp>
        </p:grpSp>
        <p:grpSp>
          <p:nvGrpSpPr>
            <p:cNvPr id="166" name="组合 165"/>
            <p:cNvGrpSpPr/>
            <p:nvPr/>
          </p:nvGrpSpPr>
          <p:grpSpPr>
            <a:xfrm>
              <a:off x="5066172" y="1429257"/>
              <a:ext cx="4046180" cy="738662"/>
              <a:chOff x="821410" y="1966250"/>
              <a:chExt cx="1503336" cy="825481"/>
            </a:xfrm>
          </p:grpSpPr>
          <p:sp>
            <p:nvSpPr>
              <p:cNvPr id="167" name="矩形 166"/>
              <p:cNvSpPr/>
              <p:nvPr/>
            </p:nvSpPr>
            <p:spPr>
              <a:xfrm>
                <a:off x="821410" y="2014780"/>
                <a:ext cx="1503336" cy="728420"/>
              </a:xfrm>
              <a:prstGeom prst="rect">
                <a:avLst/>
              </a:prstGeom>
              <a:solidFill>
                <a:schemeClr val="tx2">
                  <a:lumMod val="20000"/>
                  <a:lumOff val="8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68" name="TextBox 167"/>
              <p:cNvSpPr txBox="1"/>
              <p:nvPr/>
            </p:nvSpPr>
            <p:spPr>
              <a:xfrm>
                <a:off x="821410" y="1966250"/>
                <a:ext cx="1503336" cy="8254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50000"/>
                  </a:lnSpc>
                  <a:spcBef>
                    <a:spcPts val="0"/>
                  </a:spcBef>
                  <a:spcAft>
                    <a:spcPts val="0"/>
                  </a:spcAft>
                  <a:buClrTx/>
                  <a:buSzTx/>
                  <a:buFontTx/>
                  <a:buNone/>
                  <a:tabLst/>
                </a:pPr>
                <a:r>
                  <a:rPr lang="zh-CN" altLang="en-US" sz="1400" dirty="0">
                    <a:solidFill>
                      <a:schemeClr val="tx1"/>
                    </a:solidFill>
                    <a:latin typeface="微软雅黑" pitchFamily="34" charset="-122"/>
                    <a:ea typeface="微软雅黑" pitchFamily="34" charset="-122"/>
                  </a:rPr>
                  <a:t>将对内品牌建设作为制度文化建设的一部分，</a:t>
                </a:r>
                <a:endParaRPr lang="en-US" altLang="zh-CN" sz="1400" dirty="0">
                  <a:solidFill>
                    <a:schemeClr val="tx1"/>
                  </a:solidFill>
                  <a:latin typeface="微软雅黑" pitchFamily="34" charset="-122"/>
                  <a:ea typeface="微软雅黑" pitchFamily="34" charset="-122"/>
                </a:endParaRPr>
              </a:p>
              <a:p>
                <a:pPr marL="0" marR="0" indent="0" algn="ctr" defTabSz="914400" rtl="0" fontAlgn="auto" latinLnBrk="0" hangingPunct="0">
                  <a:lnSpc>
                    <a:spcPct val="150000"/>
                  </a:lnSpc>
                  <a:spcBef>
                    <a:spcPts val="0"/>
                  </a:spcBef>
                  <a:spcAft>
                    <a:spcPts val="0"/>
                  </a:spcAft>
                  <a:buClrTx/>
                  <a:buSzTx/>
                  <a:buFontTx/>
                  <a:buNone/>
                  <a:tabLst/>
                </a:pPr>
                <a:r>
                  <a:rPr lang="zh-CN" altLang="en-US" sz="1400" dirty="0">
                    <a:solidFill>
                      <a:schemeClr val="tx1"/>
                    </a:solidFill>
                    <a:latin typeface="微软雅黑" pitchFamily="34" charset="-122"/>
                    <a:ea typeface="微软雅黑" pitchFamily="34" charset="-122"/>
                  </a:rPr>
                  <a:t>外显为制度，内化成文化</a:t>
                </a:r>
                <a:endParaRPr kumimoji="0" lang="zh-CN" altLang="en-US" sz="1400" b="0" i="0" u="none" strike="noStrike" cap="none" spc="0" normalizeH="0" baseline="0" dirty="0">
                  <a:ln>
                    <a:noFill/>
                  </a:ln>
                  <a:solidFill>
                    <a:schemeClr val="tx1"/>
                  </a:solidFill>
                  <a:effectLst/>
                  <a:uFillTx/>
                  <a:latin typeface="微软雅黑" pitchFamily="34" charset="-122"/>
                  <a:ea typeface="微软雅黑" pitchFamily="34" charset="-122"/>
                  <a:sym typeface="Arial"/>
                </a:endParaRPr>
              </a:p>
            </p:txBody>
          </p:sp>
        </p:grpSp>
        <p:grpSp>
          <p:nvGrpSpPr>
            <p:cNvPr id="23" name="组合 22"/>
            <p:cNvGrpSpPr>
              <a:grpSpLocks noChangeAspect="1"/>
            </p:cNvGrpSpPr>
            <p:nvPr/>
          </p:nvGrpSpPr>
          <p:grpSpPr>
            <a:xfrm>
              <a:off x="9641220" y="1654588"/>
              <a:ext cx="1574251" cy="288000"/>
              <a:chOff x="8903992" y="5888323"/>
              <a:chExt cx="803524" cy="147000"/>
            </a:xfrm>
          </p:grpSpPr>
          <p:sp>
            <p:nvSpPr>
              <p:cNvPr id="140" name="cute-star_72428"/>
              <p:cNvSpPr>
                <a:spLocks noChangeAspect="1"/>
              </p:cNvSpPr>
              <p:nvPr/>
            </p:nvSpPr>
            <p:spPr bwMode="auto">
              <a:xfrm flipH="1">
                <a:off x="8903992" y="5888323"/>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41" name="cute-star_72428"/>
              <p:cNvSpPr>
                <a:spLocks noChangeAspect="1"/>
              </p:cNvSpPr>
              <p:nvPr/>
            </p:nvSpPr>
            <p:spPr bwMode="auto">
              <a:xfrm flipH="1">
                <a:off x="9066250" y="5888323"/>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42" name="cute-star_72428"/>
              <p:cNvSpPr>
                <a:spLocks noChangeAspect="1"/>
              </p:cNvSpPr>
              <p:nvPr/>
            </p:nvSpPr>
            <p:spPr bwMode="auto">
              <a:xfrm flipH="1">
                <a:off x="9228508" y="5888323"/>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43" name="cute-star_72428"/>
              <p:cNvSpPr>
                <a:spLocks noChangeAspect="1"/>
              </p:cNvSpPr>
              <p:nvPr/>
            </p:nvSpPr>
            <p:spPr bwMode="auto">
              <a:xfrm flipH="1">
                <a:off x="9390766" y="5888323"/>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44" name="cute-star_72428"/>
              <p:cNvSpPr>
                <a:spLocks noChangeAspect="1"/>
              </p:cNvSpPr>
              <p:nvPr/>
            </p:nvSpPr>
            <p:spPr bwMode="auto">
              <a:xfrm flipH="1">
                <a:off x="9553024" y="5888323"/>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grpSp>
        <p:sp>
          <p:nvSpPr>
            <p:cNvPr id="192" name="agreement_93580">
              <a:extLst>
                <a:ext uri="{FF2B5EF4-FFF2-40B4-BE49-F238E27FC236}">
                  <a16:creationId xmlns:a16="http://schemas.microsoft.com/office/drawing/2014/main" id="{F597FEB0-ED79-F74F-9FB6-57D3C6F4EA89}"/>
                </a:ext>
              </a:extLst>
            </p:cNvPr>
            <p:cNvSpPr>
              <a:spLocks noChangeAspect="1"/>
            </p:cNvSpPr>
            <p:nvPr/>
          </p:nvSpPr>
          <p:spPr bwMode="auto">
            <a:xfrm>
              <a:off x="1630669" y="1537588"/>
              <a:ext cx="591499" cy="522000"/>
            </a:xfrm>
            <a:custGeom>
              <a:avLst/>
              <a:gdLst>
                <a:gd name="T0" fmla="*/ 53 w 2831"/>
                <a:gd name="T1" fmla="*/ 2502 h 2502"/>
                <a:gd name="T2" fmla="*/ 0 w 2831"/>
                <a:gd name="T3" fmla="*/ 53 h 2502"/>
                <a:gd name="T4" fmla="*/ 1940 w 2831"/>
                <a:gd name="T5" fmla="*/ 0 h 2502"/>
                <a:gd name="T6" fmla="*/ 1993 w 2831"/>
                <a:gd name="T7" fmla="*/ 633 h 2502"/>
                <a:gd name="T8" fmla="*/ 2595 w 2831"/>
                <a:gd name="T9" fmla="*/ 107 h 2502"/>
                <a:gd name="T10" fmla="*/ 2810 w 2831"/>
                <a:gd name="T11" fmla="*/ 397 h 2502"/>
                <a:gd name="T12" fmla="*/ 1993 w 2831"/>
                <a:gd name="T13" fmla="*/ 2448 h 2502"/>
                <a:gd name="T14" fmla="*/ 107 w 2831"/>
                <a:gd name="T15" fmla="*/ 2395 h 2502"/>
                <a:gd name="T16" fmla="*/ 1887 w 2831"/>
                <a:gd name="T17" fmla="*/ 1321 h 2502"/>
                <a:gd name="T18" fmla="*/ 1604 w 2831"/>
                <a:gd name="T19" fmla="*/ 1593 h 2502"/>
                <a:gd name="T20" fmla="*/ 1305 w 2831"/>
                <a:gd name="T21" fmla="*/ 1665 h 2502"/>
                <a:gd name="T22" fmla="*/ 1267 w 2831"/>
                <a:gd name="T23" fmla="*/ 1650 h 2502"/>
                <a:gd name="T24" fmla="*/ 1324 w 2831"/>
                <a:gd name="T25" fmla="*/ 1313 h 2502"/>
                <a:gd name="T26" fmla="*/ 1887 w 2831"/>
                <a:gd name="T27" fmla="*/ 740 h 2502"/>
                <a:gd name="T28" fmla="*/ 107 w 2831"/>
                <a:gd name="T29" fmla="*/ 107 h 2502"/>
                <a:gd name="T30" fmla="*/ 1424 w 2831"/>
                <a:gd name="T31" fmla="*/ 1353 h 2502"/>
                <a:gd name="T32" fmla="*/ 1564 w 2831"/>
                <a:gd name="T33" fmla="*/ 1493 h 2502"/>
                <a:gd name="T34" fmla="*/ 2557 w 2831"/>
                <a:gd name="T35" fmla="*/ 220 h 2502"/>
                <a:gd name="T36" fmla="*/ 1978 w 2831"/>
                <a:gd name="T37" fmla="*/ 800 h 2502"/>
                <a:gd name="T38" fmla="*/ 1601 w 2831"/>
                <a:gd name="T39" fmla="*/ 2213 h 2502"/>
                <a:gd name="T40" fmla="*/ 281 w 2831"/>
                <a:gd name="T41" fmla="*/ 2160 h 2502"/>
                <a:gd name="T42" fmla="*/ 1601 w 2831"/>
                <a:gd name="T43" fmla="*/ 2107 h 2502"/>
                <a:gd name="T44" fmla="*/ 1601 w 2831"/>
                <a:gd name="T45" fmla="*/ 2213 h 2502"/>
                <a:gd name="T46" fmla="*/ 335 w 2831"/>
                <a:gd name="T47" fmla="*/ 1910 h 2502"/>
                <a:gd name="T48" fmla="*/ 335 w 2831"/>
                <a:gd name="T49" fmla="*/ 1804 h 2502"/>
                <a:gd name="T50" fmla="*/ 1654 w 2831"/>
                <a:gd name="T51" fmla="*/ 1857 h 2502"/>
                <a:gd name="T52" fmla="*/ 1119 w 2831"/>
                <a:gd name="T53" fmla="*/ 1305 h 2502"/>
                <a:gd name="T54" fmla="*/ 281 w 2831"/>
                <a:gd name="T55" fmla="*/ 1251 h 2502"/>
                <a:gd name="T56" fmla="*/ 1119 w 2831"/>
                <a:gd name="T57" fmla="*/ 1198 h 2502"/>
                <a:gd name="T58" fmla="*/ 1119 w 2831"/>
                <a:gd name="T59" fmla="*/ 1305 h 2502"/>
                <a:gd name="T60" fmla="*/ 335 w 2831"/>
                <a:gd name="T61" fmla="*/ 1002 h 2502"/>
                <a:gd name="T62" fmla="*/ 335 w 2831"/>
                <a:gd name="T63" fmla="*/ 895 h 2502"/>
                <a:gd name="T64" fmla="*/ 1447 w 2831"/>
                <a:gd name="T65" fmla="*/ 948 h 2502"/>
                <a:gd name="T66" fmla="*/ 1601 w 2831"/>
                <a:gd name="T67" fmla="*/ 396 h 2502"/>
                <a:gd name="T68" fmla="*/ 281 w 2831"/>
                <a:gd name="T69" fmla="*/ 343 h 2502"/>
                <a:gd name="T70" fmla="*/ 1601 w 2831"/>
                <a:gd name="T71" fmla="*/ 289 h 2502"/>
                <a:gd name="T72" fmla="*/ 1601 w 2831"/>
                <a:gd name="T73" fmla="*/ 396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31" h="2502">
                  <a:moveTo>
                    <a:pt x="1940" y="2502"/>
                  </a:moveTo>
                  <a:lnTo>
                    <a:pt x="53" y="2502"/>
                  </a:lnTo>
                  <a:cubicBezTo>
                    <a:pt x="24" y="2502"/>
                    <a:pt x="0" y="2478"/>
                    <a:pt x="0" y="2448"/>
                  </a:cubicBezTo>
                  <a:lnTo>
                    <a:pt x="0" y="53"/>
                  </a:lnTo>
                  <a:cubicBezTo>
                    <a:pt x="0" y="24"/>
                    <a:pt x="24" y="0"/>
                    <a:pt x="53" y="0"/>
                  </a:cubicBezTo>
                  <a:lnTo>
                    <a:pt x="1940" y="0"/>
                  </a:lnTo>
                  <a:cubicBezTo>
                    <a:pt x="1969" y="0"/>
                    <a:pt x="1993" y="24"/>
                    <a:pt x="1993" y="53"/>
                  </a:cubicBezTo>
                  <a:lnTo>
                    <a:pt x="1993" y="633"/>
                  </a:lnTo>
                  <a:lnTo>
                    <a:pt x="2520" y="107"/>
                  </a:lnTo>
                  <a:cubicBezTo>
                    <a:pt x="2540" y="86"/>
                    <a:pt x="2574" y="86"/>
                    <a:pt x="2595" y="107"/>
                  </a:cubicBezTo>
                  <a:lnTo>
                    <a:pt x="2810" y="322"/>
                  </a:lnTo>
                  <a:cubicBezTo>
                    <a:pt x="2831" y="343"/>
                    <a:pt x="2831" y="377"/>
                    <a:pt x="2810" y="397"/>
                  </a:cubicBezTo>
                  <a:lnTo>
                    <a:pt x="1993" y="1214"/>
                  </a:lnTo>
                  <a:lnTo>
                    <a:pt x="1993" y="2448"/>
                  </a:lnTo>
                  <a:cubicBezTo>
                    <a:pt x="1993" y="2478"/>
                    <a:pt x="1969" y="2502"/>
                    <a:pt x="1940" y="2502"/>
                  </a:cubicBezTo>
                  <a:close/>
                  <a:moveTo>
                    <a:pt x="107" y="2395"/>
                  </a:moveTo>
                  <a:lnTo>
                    <a:pt x="1887" y="2395"/>
                  </a:lnTo>
                  <a:lnTo>
                    <a:pt x="1887" y="1321"/>
                  </a:lnTo>
                  <a:lnTo>
                    <a:pt x="1629" y="1579"/>
                  </a:lnTo>
                  <a:cubicBezTo>
                    <a:pt x="1622" y="1585"/>
                    <a:pt x="1614" y="1590"/>
                    <a:pt x="1604" y="1593"/>
                  </a:cubicBezTo>
                  <a:lnTo>
                    <a:pt x="1318" y="1664"/>
                  </a:lnTo>
                  <a:cubicBezTo>
                    <a:pt x="1314" y="1665"/>
                    <a:pt x="1309" y="1665"/>
                    <a:pt x="1305" y="1665"/>
                  </a:cubicBezTo>
                  <a:lnTo>
                    <a:pt x="1305" y="1665"/>
                  </a:lnTo>
                  <a:cubicBezTo>
                    <a:pt x="1291" y="1665"/>
                    <a:pt x="1277" y="1660"/>
                    <a:pt x="1267" y="1650"/>
                  </a:cubicBezTo>
                  <a:cubicBezTo>
                    <a:pt x="1254" y="1636"/>
                    <a:pt x="1249" y="1617"/>
                    <a:pt x="1253" y="1599"/>
                  </a:cubicBezTo>
                  <a:lnTo>
                    <a:pt x="1324" y="1313"/>
                  </a:lnTo>
                  <a:cubicBezTo>
                    <a:pt x="1327" y="1304"/>
                    <a:pt x="1331" y="1295"/>
                    <a:pt x="1338" y="1288"/>
                  </a:cubicBezTo>
                  <a:lnTo>
                    <a:pt x="1887" y="740"/>
                  </a:lnTo>
                  <a:lnTo>
                    <a:pt x="1887" y="107"/>
                  </a:lnTo>
                  <a:lnTo>
                    <a:pt x="107" y="107"/>
                  </a:lnTo>
                  <a:lnTo>
                    <a:pt x="107" y="2395"/>
                  </a:lnTo>
                  <a:close/>
                  <a:moveTo>
                    <a:pt x="1424" y="1353"/>
                  </a:moveTo>
                  <a:lnTo>
                    <a:pt x="1378" y="1539"/>
                  </a:lnTo>
                  <a:lnTo>
                    <a:pt x="1564" y="1493"/>
                  </a:lnTo>
                  <a:lnTo>
                    <a:pt x="2697" y="360"/>
                  </a:lnTo>
                  <a:lnTo>
                    <a:pt x="2557" y="220"/>
                  </a:lnTo>
                  <a:lnTo>
                    <a:pt x="1980" y="797"/>
                  </a:lnTo>
                  <a:cubicBezTo>
                    <a:pt x="1979" y="798"/>
                    <a:pt x="1978" y="799"/>
                    <a:pt x="1978" y="800"/>
                  </a:cubicBezTo>
                  <a:lnTo>
                    <a:pt x="1424" y="1353"/>
                  </a:lnTo>
                  <a:close/>
                  <a:moveTo>
                    <a:pt x="1601" y="2213"/>
                  </a:moveTo>
                  <a:lnTo>
                    <a:pt x="335" y="2213"/>
                  </a:lnTo>
                  <a:cubicBezTo>
                    <a:pt x="305" y="2213"/>
                    <a:pt x="281" y="2189"/>
                    <a:pt x="281" y="2160"/>
                  </a:cubicBezTo>
                  <a:cubicBezTo>
                    <a:pt x="281" y="2131"/>
                    <a:pt x="305" y="2107"/>
                    <a:pt x="335" y="2107"/>
                  </a:cubicBezTo>
                  <a:lnTo>
                    <a:pt x="1601" y="2107"/>
                  </a:lnTo>
                  <a:cubicBezTo>
                    <a:pt x="1631" y="2107"/>
                    <a:pt x="1654" y="2131"/>
                    <a:pt x="1654" y="2160"/>
                  </a:cubicBezTo>
                  <a:cubicBezTo>
                    <a:pt x="1654" y="2189"/>
                    <a:pt x="1631" y="2213"/>
                    <a:pt x="1601" y="2213"/>
                  </a:cubicBezTo>
                  <a:close/>
                  <a:moveTo>
                    <a:pt x="1601" y="1910"/>
                  </a:moveTo>
                  <a:lnTo>
                    <a:pt x="335" y="1910"/>
                  </a:lnTo>
                  <a:cubicBezTo>
                    <a:pt x="305" y="1910"/>
                    <a:pt x="281" y="1887"/>
                    <a:pt x="281" y="1857"/>
                  </a:cubicBezTo>
                  <a:cubicBezTo>
                    <a:pt x="281" y="1828"/>
                    <a:pt x="305" y="1804"/>
                    <a:pt x="335" y="1804"/>
                  </a:cubicBezTo>
                  <a:lnTo>
                    <a:pt x="1601" y="1804"/>
                  </a:lnTo>
                  <a:cubicBezTo>
                    <a:pt x="1631" y="1804"/>
                    <a:pt x="1654" y="1828"/>
                    <a:pt x="1654" y="1857"/>
                  </a:cubicBezTo>
                  <a:cubicBezTo>
                    <a:pt x="1654" y="1887"/>
                    <a:pt x="1631" y="1910"/>
                    <a:pt x="1601" y="1910"/>
                  </a:cubicBezTo>
                  <a:close/>
                  <a:moveTo>
                    <a:pt x="1119" y="1305"/>
                  </a:moveTo>
                  <a:lnTo>
                    <a:pt x="335" y="1305"/>
                  </a:lnTo>
                  <a:cubicBezTo>
                    <a:pt x="305" y="1305"/>
                    <a:pt x="281" y="1281"/>
                    <a:pt x="281" y="1251"/>
                  </a:cubicBezTo>
                  <a:cubicBezTo>
                    <a:pt x="281" y="1222"/>
                    <a:pt x="305" y="1198"/>
                    <a:pt x="335" y="1198"/>
                  </a:cubicBezTo>
                  <a:lnTo>
                    <a:pt x="1119" y="1198"/>
                  </a:lnTo>
                  <a:cubicBezTo>
                    <a:pt x="1148" y="1198"/>
                    <a:pt x="1172" y="1222"/>
                    <a:pt x="1172" y="1251"/>
                  </a:cubicBezTo>
                  <a:cubicBezTo>
                    <a:pt x="1172" y="1281"/>
                    <a:pt x="1148" y="1305"/>
                    <a:pt x="1119" y="1305"/>
                  </a:cubicBezTo>
                  <a:close/>
                  <a:moveTo>
                    <a:pt x="1394" y="1002"/>
                  </a:moveTo>
                  <a:lnTo>
                    <a:pt x="335" y="1002"/>
                  </a:lnTo>
                  <a:cubicBezTo>
                    <a:pt x="305" y="1002"/>
                    <a:pt x="281" y="978"/>
                    <a:pt x="281" y="948"/>
                  </a:cubicBezTo>
                  <a:cubicBezTo>
                    <a:pt x="281" y="919"/>
                    <a:pt x="305" y="895"/>
                    <a:pt x="335" y="895"/>
                  </a:cubicBezTo>
                  <a:lnTo>
                    <a:pt x="1394" y="895"/>
                  </a:lnTo>
                  <a:cubicBezTo>
                    <a:pt x="1424" y="895"/>
                    <a:pt x="1447" y="919"/>
                    <a:pt x="1447" y="948"/>
                  </a:cubicBezTo>
                  <a:cubicBezTo>
                    <a:pt x="1447" y="978"/>
                    <a:pt x="1424" y="1002"/>
                    <a:pt x="1394" y="1002"/>
                  </a:cubicBezTo>
                  <a:close/>
                  <a:moveTo>
                    <a:pt x="1601" y="396"/>
                  </a:moveTo>
                  <a:lnTo>
                    <a:pt x="335" y="396"/>
                  </a:lnTo>
                  <a:cubicBezTo>
                    <a:pt x="305" y="396"/>
                    <a:pt x="281" y="372"/>
                    <a:pt x="281" y="343"/>
                  </a:cubicBezTo>
                  <a:cubicBezTo>
                    <a:pt x="281" y="313"/>
                    <a:pt x="305" y="289"/>
                    <a:pt x="335" y="289"/>
                  </a:cubicBezTo>
                  <a:lnTo>
                    <a:pt x="1601" y="289"/>
                  </a:lnTo>
                  <a:cubicBezTo>
                    <a:pt x="1631" y="289"/>
                    <a:pt x="1654" y="313"/>
                    <a:pt x="1654" y="343"/>
                  </a:cubicBezTo>
                  <a:cubicBezTo>
                    <a:pt x="1654" y="372"/>
                    <a:pt x="1631" y="396"/>
                    <a:pt x="1601" y="396"/>
                  </a:cubicBezTo>
                  <a:close/>
                </a:path>
              </a:pathLst>
            </a:custGeom>
            <a:solidFill>
              <a:schemeClr val="accent1"/>
            </a:solidFill>
            <a:ln>
              <a:noFill/>
            </a:ln>
          </p:spPr>
        </p:sp>
      </p:grpSp>
      <p:grpSp>
        <p:nvGrpSpPr>
          <p:cNvPr id="24" name="组合 23">
            <a:extLst>
              <a:ext uri="{FF2B5EF4-FFF2-40B4-BE49-F238E27FC236}">
                <a16:creationId xmlns:a16="http://schemas.microsoft.com/office/drawing/2014/main" id="{3F33DBD2-E19F-445B-A9DB-B361C3852CF8}"/>
              </a:ext>
            </a:extLst>
          </p:cNvPr>
          <p:cNvGrpSpPr/>
          <p:nvPr/>
        </p:nvGrpSpPr>
        <p:grpSpPr>
          <a:xfrm>
            <a:off x="1418436" y="3154369"/>
            <a:ext cx="9550456" cy="644931"/>
            <a:chOff x="1665016" y="3231194"/>
            <a:chExt cx="9550456" cy="644931"/>
          </a:xfrm>
        </p:grpSpPr>
        <p:grpSp>
          <p:nvGrpSpPr>
            <p:cNvPr id="20" name="组合 19"/>
            <p:cNvGrpSpPr/>
            <p:nvPr/>
          </p:nvGrpSpPr>
          <p:grpSpPr>
            <a:xfrm>
              <a:off x="2927189" y="3231194"/>
              <a:ext cx="2001871" cy="644931"/>
              <a:chOff x="821410" y="2014780"/>
              <a:chExt cx="1503336" cy="728420"/>
            </a:xfrm>
          </p:grpSpPr>
          <p:sp>
            <p:nvSpPr>
              <p:cNvPr id="21" name="矩形 20"/>
              <p:cNvSpPr/>
              <p:nvPr/>
            </p:nvSpPr>
            <p:spPr>
              <a:xfrm>
                <a:off x="821410" y="2014780"/>
                <a:ext cx="1503336" cy="728420"/>
              </a:xfrm>
              <a:prstGeom prst="rect">
                <a:avLst/>
              </a:prstGeom>
              <a:solidFill>
                <a:schemeClr val="accent2">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b="0" i="0" u="none" strike="noStrike" cap="none" spc="0" normalizeH="0" baseline="0">
                  <a:ln>
                    <a:noFill/>
                  </a:ln>
                  <a:solidFill>
                    <a:srgbClr val="000000"/>
                  </a:solidFill>
                  <a:effectLst/>
                  <a:uFillTx/>
                  <a:latin typeface="Arial"/>
                  <a:ea typeface="Arial"/>
                  <a:cs typeface="Arial"/>
                  <a:sym typeface="Arial"/>
                </a:endParaRPr>
              </a:p>
            </p:txBody>
          </p:sp>
          <p:sp>
            <p:nvSpPr>
              <p:cNvPr id="22" name="TextBox 21"/>
              <p:cNvSpPr txBox="1"/>
              <p:nvPr/>
            </p:nvSpPr>
            <p:spPr>
              <a:xfrm>
                <a:off x="821410" y="2262041"/>
                <a:ext cx="1503336" cy="233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600" dirty="0">
                    <a:solidFill>
                      <a:schemeClr val="bg1"/>
                    </a:solidFill>
                    <a:latin typeface="微软雅黑" pitchFamily="34" charset="-122"/>
                    <a:ea typeface="微软雅黑" pitchFamily="34" charset="-122"/>
                    <a:sym typeface="Arial"/>
                  </a:rPr>
                  <a:t>员工交流</a:t>
                </a:r>
                <a:endParaRPr kumimoji="0" lang="zh-CN" altLang="en-US" sz="1600" b="0" i="0" u="none" strike="noStrike" cap="none" spc="0" normalizeH="0" baseline="0" dirty="0">
                  <a:ln>
                    <a:noFill/>
                  </a:ln>
                  <a:solidFill>
                    <a:schemeClr val="bg1"/>
                  </a:solidFill>
                  <a:effectLst/>
                  <a:uFillTx/>
                  <a:latin typeface="微软雅黑" pitchFamily="34" charset="-122"/>
                  <a:ea typeface="微软雅黑" pitchFamily="34" charset="-122"/>
                  <a:sym typeface="Arial"/>
                </a:endParaRPr>
              </a:p>
            </p:txBody>
          </p:sp>
        </p:grpSp>
        <p:grpSp>
          <p:nvGrpSpPr>
            <p:cNvPr id="157" name="组合 156"/>
            <p:cNvGrpSpPr/>
            <p:nvPr/>
          </p:nvGrpSpPr>
          <p:grpSpPr>
            <a:xfrm>
              <a:off x="5066172" y="3236048"/>
              <a:ext cx="4046180" cy="635222"/>
              <a:chOff x="821410" y="2014780"/>
              <a:chExt cx="1503336" cy="728420"/>
            </a:xfrm>
          </p:grpSpPr>
          <p:sp>
            <p:nvSpPr>
              <p:cNvPr id="158" name="矩形 157"/>
              <p:cNvSpPr/>
              <p:nvPr/>
            </p:nvSpPr>
            <p:spPr>
              <a:xfrm>
                <a:off x="821410" y="2014780"/>
                <a:ext cx="1503336" cy="728420"/>
              </a:xfrm>
              <a:prstGeom prst="rect">
                <a:avLst/>
              </a:prstGeom>
              <a:solidFill>
                <a:schemeClr val="tx2">
                  <a:lumMod val="20000"/>
                  <a:lumOff val="8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59" name="TextBox 158"/>
              <p:cNvSpPr txBox="1"/>
              <p:nvPr/>
            </p:nvSpPr>
            <p:spPr>
              <a:xfrm>
                <a:off x="821410" y="2119700"/>
                <a:ext cx="1503336" cy="5185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lnSpc>
                    <a:spcPct val="150000"/>
                  </a:lnSpc>
                </a:pPr>
                <a:r>
                  <a:rPr lang="zh-CN" altLang="en-US" sz="1400" kern="1200" dirty="0">
                    <a:solidFill>
                      <a:prstClr val="black"/>
                    </a:solidFill>
                    <a:latin typeface="微软雅黑" pitchFamily="34" charset="-122"/>
                    <a:ea typeface="微软雅黑" pitchFamily="34" charset="-122"/>
                  </a:rPr>
                  <a:t>通过定期、非正式的茶话会形式，回顾总结</a:t>
                </a:r>
                <a:endParaRPr lang="en-US" altLang="zh-CN" sz="1400" kern="1200" dirty="0">
                  <a:solidFill>
                    <a:prstClr val="black"/>
                  </a:solidFill>
                  <a:latin typeface="微软雅黑" pitchFamily="34" charset="-122"/>
                  <a:ea typeface="微软雅黑" pitchFamily="34" charset="-122"/>
                </a:endParaRPr>
              </a:p>
              <a:p>
                <a:pPr algn="ctr">
                  <a:lnSpc>
                    <a:spcPct val="150000"/>
                  </a:lnSpc>
                </a:pPr>
                <a:r>
                  <a:rPr lang="zh-CN" altLang="en-US" sz="1400" kern="1200" dirty="0">
                    <a:solidFill>
                      <a:prstClr val="black"/>
                    </a:solidFill>
                    <a:latin typeface="微软雅黑" pitchFamily="34" charset="-122"/>
                    <a:ea typeface="微软雅黑" pitchFamily="34" charset="-122"/>
                  </a:rPr>
                  <a:t>机构品牌实践，</a:t>
                </a:r>
                <a:r>
                  <a:rPr lang="zh-CN" altLang="en-US" sz="1400" dirty="0">
                    <a:solidFill>
                      <a:prstClr val="black"/>
                    </a:solidFill>
                    <a:latin typeface="微软雅黑" pitchFamily="34" charset="-122"/>
                    <a:ea typeface="微软雅黑" pitchFamily="34" charset="-122"/>
                  </a:rPr>
                  <a:t>促进员工关系，优化品牌传播</a:t>
                </a:r>
                <a:endParaRPr kumimoji="0" lang="zh-CN" altLang="en-US" sz="1400" b="0" i="0" u="none" strike="noStrike" cap="none" spc="0" normalizeH="0" baseline="0" dirty="0">
                  <a:ln>
                    <a:noFill/>
                  </a:ln>
                  <a:solidFill>
                    <a:schemeClr val="tx1"/>
                  </a:solidFill>
                  <a:effectLst/>
                  <a:uFillTx/>
                  <a:latin typeface="微软雅黑" pitchFamily="34" charset="-122"/>
                  <a:ea typeface="微软雅黑" pitchFamily="34" charset="-122"/>
                  <a:sym typeface="Arial"/>
                </a:endParaRPr>
              </a:p>
            </p:txBody>
          </p:sp>
        </p:grpSp>
        <p:grpSp>
          <p:nvGrpSpPr>
            <p:cNvPr id="80" name="组合 79"/>
            <p:cNvGrpSpPr>
              <a:grpSpLocks noChangeAspect="1"/>
            </p:cNvGrpSpPr>
            <p:nvPr/>
          </p:nvGrpSpPr>
          <p:grpSpPr>
            <a:xfrm>
              <a:off x="9642136" y="3409659"/>
              <a:ext cx="1573336" cy="288000"/>
              <a:chOff x="8904226" y="1743639"/>
              <a:chExt cx="803057" cy="147000"/>
            </a:xfrm>
          </p:grpSpPr>
          <p:sp>
            <p:nvSpPr>
              <p:cNvPr id="58" name="cute-star_72428"/>
              <p:cNvSpPr>
                <a:spLocks noChangeAspect="1"/>
              </p:cNvSpPr>
              <p:nvPr/>
            </p:nvSpPr>
            <p:spPr bwMode="auto">
              <a:xfrm flipH="1">
                <a:off x="8904226" y="1743639"/>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59" name="cute-star_72428"/>
              <p:cNvSpPr>
                <a:spLocks noChangeAspect="1"/>
              </p:cNvSpPr>
              <p:nvPr/>
            </p:nvSpPr>
            <p:spPr bwMode="auto">
              <a:xfrm flipH="1">
                <a:off x="9066367" y="1743639"/>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60" name="cute-star_72428"/>
              <p:cNvSpPr>
                <a:spLocks noChangeAspect="1"/>
              </p:cNvSpPr>
              <p:nvPr/>
            </p:nvSpPr>
            <p:spPr bwMode="auto">
              <a:xfrm flipH="1">
                <a:off x="9228508" y="1743639"/>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61" name="1-star_34812"/>
              <p:cNvSpPr>
                <a:spLocks noChangeAspect="1"/>
              </p:cNvSpPr>
              <p:nvPr/>
            </p:nvSpPr>
            <p:spPr bwMode="auto">
              <a:xfrm flipH="1">
                <a:off x="9552791" y="1746220"/>
                <a:ext cx="154492" cy="141839"/>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62" name="cute-star_72428"/>
              <p:cNvSpPr>
                <a:spLocks noChangeAspect="1"/>
              </p:cNvSpPr>
              <p:nvPr/>
            </p:nvSpPr>
            <p:spPr bwMode="auto">
              <a:xfrm flipH="1">
                <a:off x="9390649" y="1743639"/>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grpSp>
        <p:sp>
          <p:nvSpPr>
            <p:cNvPr id="193" name="two-glasses-celebration_61302">
              <a:extLst>
                <a:ext uri="{FF2B5EF4-FFF2-40B4-BE49-F238E27FC236}">
                  <a16:creationId xmlns:a16="http://schemas.microsoft.com/office/drawing/2014/main" id="{E8A371CB-3B25-7C41-96B3-FFB620B191F5}"/>
                </a:ext>
              </a:extLst>
            </p:cNvPr>
            <p:cNvSpPr>
              <a:spLocks noChangeAspect="1"/>
            </p:cNvSpPr>
            <p:nvPr/>
          </p:nvSpPr>
          <p:spPr bwMode="auto">
            <a:xfrm>
              <a:off x="1665016" y="3292659"/>
              <a:ext cx="418026" cy="522000"/>
            </a:xfrm>
            <a:custGeom>
              <a:avLst/>
              <a:gdLst>
                <a:gd name="connsiteX0" fmla="*/ 288876 w 485509"/>
                <a:gd name="connsiteY0" fmla="*/ 17006 h 606267"/>
                <a:gd name="connsiteX1" fmla="*/ 484916 w 485509"/>
                <a:gd name="connsiteY1" fmla="*/ 57854 h 606267"/>
                <a:gd name="connsiteX2" fmla="*/ 477194 w 485509"/>
                <a:gd name="connsiteY2" fmla="*/ 156579 h 606267"/>
                <a:gd name="connsiteX3" fmla="*/ 330597 w 485509"/>
                <a:gd name="connsiteY3" fmla="*/ 352765 h 606267"/>
                <a:gd name="connsiteX4" fmla="*/ 286571 w 485509"/>
                <a:gd name="connsiteY4" fmla="*/ 563218 h 606267"/>
                <a:gd name="connsiteX5" fmla="*/ 347654 w 485509"/>
                <a:gd name="connsiteY5" fmla="*/ 596932 h 606267"/>
                <a:gd name="connsiteX6" fmla="*/ 253264 w 485509"/>
                <a:gd name="connsiteY6" fmla="*/ 599118 h 606267"/>
                <a:gd name="connsiteX7" fmla="*/ 208662 w 485509"/>
                <a:gd name="connsiteY7" fmla="*/ 586806 h 606267"/>
                <a:gd name="connsiteX8" fmla="*/ 259603 w 485509"/>
                <a:gd name="connsiteY8" fmla="*/ 551136 h 606267"/>
                <a:gd name="connsiteX9" fmla="*/ 242776 w 485509"/>
                <a:gd name="connsiteY9" fmla="*/ 526627 h 606267"/>
                <a:gd name="connsiteX10" fmla="*/ 281270 w 485509"/>
                <a:gd name="connsiteY10" fmla="*/ 342524 h 606267"/>
                <a:gd name="connsiteX11" fmla="*/ 238051 w 485509"/>
                <a:gd name="connsiteY11" fmla="*/ 289824 h 606267"/>
                <a:gd name="connsiteX12" fmla="*/ 296137 w 485509"/>
                <a:gd name="connsiteY12" fmla="*/ 93639 h 606267"/>
                <a:gd name="connsiteX13" fmla="*/ 288876 w 485509"/>
                <a:gd name="connsiteY13" fmla="*/ 17006 h 606267"/>
                <a:gd name="connsiteX14" fmla="*/ 12676 w 485509"/>
                <a:gd name="connsiteY14" fmla="*/ 0 h 606267"/>
                <a:gd name="connsiteX15" fmla="*/ 244182 w 485509"/>
                <a:gd name="connsiteY15" fmla="*/ 0 h 606267"/>
                <a:gd name="connsiteX16" fmla="*/ 256858 w 485509"/>
                <a:gd name="connsiteY16" fmla="*/ 98144 h 606267"/>
                <a:gd name="connsiteX17" fmla="*/ 153608 w 485509"/>
                <a:gd name="connsiteY17" fmla="*/ 320090 h 606267"/>
                <a:gd name="connsiteX18" fmla="*/ 153608 w 485509"/>
                <a:gd name="connsiteY18" fmla="*/ 535133 h 606267"/>
                <a:gd name="connsiteX19" fmla="*/ 220329 w 485509"/>
                <a:gd name="connsiteY19" fmla="*/ 555613 h 606267"/>
                <a:gd name="connsiteX20" fmla="*/ 128371 w 485509"/>
                <a:gd name="connsiteY20" fmla="*/ 577014 h 606267"/>
                <a:gd name="connsiteX21" fmla="*/ 36529 w 485509"/>
                <a:gd name="connsiteY21" fmla="*/ 555613 h 606267"/>
                <a:gd name="connsiteX22" fmla="*/ 103250 w 485509"/>
                <a:gd name="connsiteY22" fmla="*/ 535133 h 606267"/>
                <a:gd name="connsiteX23" fmla="*/ 103250 w 485509"/>
                <a:gd name="connsiteY23" fmla="*/ 320090 h 606267"/>
                <a:gd name="connsiteX24" fmla="*/ 0 w 485509"/>
                <a:gd name="connsiteY24" fmla="*/ 98144 h 606267"/>
                <a:gd name="connsiteX25" fmla="*/ 12676 w 485509"/>
                <a:gd name="connsiteY25" fmla="*/ 0 h 6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509" h="606267">
                  <a:moveTo>
                    <a:pt x="288876" y="17006"/>
                  </a:moveTo>
                  <a:lnTo>
                    <a:pt x="484916" y="57854"/>
                  </a:lnTo>
                  <a:cubicBezTo>
                    <a:pt x="486760" y="88576"/>
                    <a:pt x="484340" y="122175"/>
                    <a:pt x="477194" y="156579"/>
                  </a:cubicBezTo>
                  <a:cubicBezTo>
                    <a:pt x="454721" y="264050"/>
                    <a:pt x="392486" y="344595"/>
                    <a:pt x="330597" y="352765"/>
                  </a:cubicBezTo>
                  <a:lnTo>
                    <a:pt x="286571" y="563218"/>
                  </a:lnTo>
                  <a:cubicBezTo>
                    <a:pt x="323682" y="573574"/>
                    <a:pt x="349613" y="587382"/>
                    <a:pt x="347654" y="596932"/>
                  </a:cubicBezTo>
                  <a:cubicBezTo>
                    <a:pt x="345233" y="608438"/>
                    <a:pt x="303052" y="609474"/>
                    <a:pt x="253264" y="599118"/>
                  </a:cubicBezTo>
                  <a:cubicBezTo>
                    <a:pt x="236783" y="595666"/>
                    <a:pt x="221570" y="591409"/>
                    <a:pt x="208662" y="586806"/>
                  </a:cubicBezTo>
                  <a:cubicBezTo>
                    <a:pt x="236322" y="581743"/>
                    <a:pt x="259603" y="571503"/>
                    <a:pt x="259603" y="551136"/>
                  </a:cubicBezTo>
                  <a:cubicBezTo>
                    <a:pt x="259603" y="541011"/>
                    <a:pt x="253955" y="532841"/>
                    <a:pt x="242776" y="526627"/>
                  </a:cubicBezTo>
                  <a:lnTo>
                    <a:pt x="281270" y="342524"/>
                  </a:lnTo>
                  <a:cubicBezTo>
                    <a:pt x="263406" y="331708"/>
                    <a:pt x="248769" y="313413"/>
                    <a:pt x="238051" y="289824"/>
                  </a:cubicBezTo>
                  <a:cubicBezTo>
                    <a:pt x="273894" y="245064"/>
                    <a:pt x="296137" y="173724"/>
                    <a:pt x="296137" y="93639"/>
                  </a:cubicBezTo>
                  <a:cubicBezTo>
                    <a:pt x="296137" y="67174"/>
                    <a:pt x="293601" y="41515"/>
                    <a:pt x="288876" y="17006"/>
                  </a:cubicBezTo>
                  <a:close/>
                  <a:moveTo>
                    <a:pt x="12676" y="0"/>
                  </a:moveTo>
                  <a:lnTo>
                    <a:pt x="244182" y="0"/>
                  </a:lnTo>
                  <a:cubicBezTo>
                    <a:pt x="252249" y="29685"/>
                    <a:pt x="256858" y="62937"/>
                    <a:pt x="256858" y="98144"/>
                  </a:cubicBezTo>
                  <a:cubicBezTo>
                    <a:pt x="256858" y="207909"/>
                    <a:pt x="212493" y="299495"/>
                    <a:pt x="153608" y="320090"/>
                  </a:cubicBezTo>
                  <a:lnTo>
                    <a:pt x="153608" y="535133"/>
                  </a:lnTo>
                  <a:cubicBezTo>
                    <a:pt x="192096" y="537664"/>
                    <a:pt x="220329" y="545833"/>
                    <a:pt x="220329" y="555613"/>
                  </a:cubicBezTo>
                  <a:cubicBezTo>
                    <a:pt x="220329" y="567464"/>
                    <a:pt x="179190" y="577014"/>
                    <a:pt x="128371" y="577014"/>
                  </a:cubicBezTo>
                  <a:cubicBezTo>
                    <a:pt x="77668" y="577014"/>
                    <a:pt x="36529" y="567464"/>
                    <a:pt x="36529" y="555613"/>
                  </a:cubicBezTo>
                  <a:cubicBezTo>
                    <a:pt x="36529" y="545833"/>
                    <a:pt x="64762" y="537664"/>
                    <a:pt x="103250" y="535133"/>
                  </a:cubicBezTo>
                  <a:lnTo>
                    <a:pt x="103250" y="320090"/>
                  </a:lnTo>
                  <a:cubicBezTo>
                    <a:pt x="44365" y="299495"/>
                    <a:pt x="0" y="207909"/>
                    <a:pt x="0" y="98144"/>
                  </a:cubicBezTo>
                  <a:cubicBezTo>
                    <a:pt x="0" y="62937"/>
                    <a:pt x="4494" y="29685"/>
                    <a:pt x="12676" y="0"/>
                  </a:cubicBezTo>
                  <a:close/>
                </a:path>
              </a:pathLst>
            </a:custGeom>
            <a:solidFill>
              <a:srgbClr val="8BB8E8"/>
            </a:solidFill>
            <a:ln>
              <a:noFill/>
            </a:ln>
          </p:spPr>
          <p:txBody>
            <a:bodyPr/>
            <a:lstStyle/>
            <a:p>
              <a:endParaRPr lang="zh-CN" altLang="en-US" dirty="0"/>
            </a:p>
          </p:txBody>
        </p:sp>
      </p:grpSp>
      <p:sp>
        <p:nvSpPr>
          <p:cNvPr id="194" name="文本占位符 3">
            <a:extLst>
              <a:ext uri="{FF2B5EF4-FFF2-40B4-BE49-F238E27FC236}">
                <a16:creationId xmlns:a16="http://schemas.microsoft.com/office/drawing/2014/main" id="{07D336EC-49D6-EA4B-89FD-C6DD4FE3CE68}"/>
              </a:ext>
            </a:extLst>
          </p:cNvPr>
          <p:cNvSpPr>
            <a:spLocks noGrp="1"/>
          </p:cNvSpPr>
          <p:nvPr>
            <p:ph type="body" sz="quarter" idx="15"/>
          </p:nvPr>
        </p:nvSpPr>
        <p:spPr>
          <a:xfrm>
            <a:off x="1788908" y="6347970"/>
            <a:ext cx="3140144" cy="398845"/>
          </a:xfrm>
        </p:spPr>
        <p:txBody>
          <a:bodyPr/>
          <a:lstStyle/>
          <a:p>
            <a:endParaRPr lang="ca-ES" dirty="0"/>
          </a:p>
        </p:txBody>
      </p:sp>
      <p:cxnSp>
        <p:nvCxnSpPr>
          <p:cNvPr id="88" name="Straight Connector 2">
            <a:extLst>
              <a:ext uri="{FF2B5EF4-FFF2-40B4-BE49-F238E27FC236}">
                <a16:creationId xmlns:a16="http://schemas.microsoft.com/office/drawing/2014/main" id="{5AF89CB8-593F-49BB-B839-8638AE870AA6}"/>
              </a:ext>
            </a:extLst>
          </p:cNvPr>
          <p:cNvCxnSpPr>
            <a:cxnSpLocks/>
          </p:cNvCxnSpPr>
          <p:nvPr/>
        </p:nvCxnSpPr>
        <p:spPr>
          <a:xfrm>
            <a:off x="916298" y="4666916"/>
            <a:ext cx="10513366" cy="0"/>
          </a:xfrm>
          <a:prstGeom prst="line">
            <a:avLst/>
          </a:prstGeom>
          <a:noFill/>
          <a:ln w="19050" cap="flat">
            <a:solidFill>
              <a:schemeClr val="accent2"/>
            </a:solidFill>
            <a:prstDash val="sysDash"/>
            <a:miter lim="800000"/>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1467C0FD-982C-4FEC-A040-661EDABD9B05}"/>
              </a:ext>
            </a:extLst>
          </p:cNvPr>
          <p:cNvSpPr txBox="1"/>
          <p:nvPr/>
        </p:nvSpPr>
        <p:spPr>
          <a:xfrm>
            <a:off x="8600756" y="6448167"/>
            <a:ext cx="3322069" cy="246221"/>
          </a:xfrm>
          <a:prstGeom prst="rect">
            <a:avLst/>
          </a:prstGeom>
          <a:noFill/>
        </p:spPr>
        <p:txBody>
          <a:bodyPr wrap="square" rtlCol="0">
            <a:spAutoFit/>
          </a:bodyPr>
          <a:lstStyle/>
          <a:p>
            <a:pPr>
              <a:buClr>
                <a:srgbClr val="2D97C8"/>
              </a:buClr>
            </a:pPr>
            <a:r>
              <a:rPr lang="zh-CN" altLang="en-US" sz="1000" dirty="0">
                <a:latin typeface="+mn-ea"/>
                <a:cs typeface="Heiti SC Light" charset="-122"/>
              </a:rPr>
              <a:t>*结合实施效果、可行性两方面考虑后的优先级排序</a:t>
            </a:r>
            <a:endParaRPr lang="ca-ES" sz="1000" dirty="0">
              <a:latin typeface="+mn-ea"/>
              <a:cs typeface="Heiti SC Light" charset="-122"/>
            </a:endParaRPr>
          </a:p>
        </p:txBody>
      </p:sp>
      <p:grpSp>
        <p:nvGrpSpPr>
          <p:cNvPr id="32" name="组合 31">
            <a:extLst>
              <a:ext uri="{FF2B5EF4-FFF2-40B4-BE49-F238E27FC236}">
                <a16:creationId xmlns:a16="http://schemas.microsoft.com/office/drawing/2014/main" id="{5EC41A7E-C5D2-412A-A27D-4114A1FAF9C2}"/>
              </a:ext>
            </a:extLst>
          </p:cNvPr>
          <p:cNvGrpSpPr/>
          <p:nvPr/>
        </p:nvGrpSpPr>
        <p:grpSpPr>
          <a:xfrm>
            <a:off x="1339449" y="4773768"/>
            <a:ext cx="9629442" cy="738662"/>
            <a:chOff x="1586029" y="4780687"/>
            <a:chExt cx="9629442" cy="738662"/>
          </a:xfrm>
        </p:grpSpPr>
        <p:grpSp>
          <p:nvGrpSpPr>
            <p:cNvPr id="75" name="组合 74">
              <a:extLst>
                <a:ext uri="{FF2B5EF4-FFF2-40B4-BE49-F238E27FC236}">
                  <a16:creationId xmlns:a16="http://schemas.microsoft.com/office/drawing/2014/main" id="{608FFB1D-1BDC-40F8-A035-548993A46FD8}"/>
                </a:ext>
              </a:extLst>
            </p:cNvPr>
            <p:cNvGrpSpPr/>
            <p:nvPr/>
          </p:nvGrpSpPr>
          <p:grpSpPr>
            <a:xfrm>
              <a:off x="2927189" y="4827553"/>
              <a:ext cx="2001871" cy="644931"/>
              <a:chOff x="821410" y="2014780"/>
              <a:chExt cx="1503336" cy="728420"/>
            </a:xfrm>
          </p:grpSpPr>
          <p:sp>
            <p:nvSpPr>
              <p:cNvPr id="76" name="矩形 75">
                <a:extLst>
                  <a:ext uri="{FF2B5EF4-FFF2-40B4-BE49-F238E27FC236}">
                    <a16:creationId xmlns:a16="http://schemas.microsoft.com/office/drawing/2014/main" id="{9DA74FC9-E0B8-4504-B1AB-402BA94D6615}"/>
                  </a:ext>
                </a:extLst>
              </p:cNvPr>
              <p:cNvSpPr/>
              <p:nvPr/>
            </p:nvSpPr>
            <p:spPr>
              <a:xfrm>
                <a:off x="821410" y="2014780"/>
                <a:ext cx="1503336" cy="728420"/>
              </a:xfrm>
              <a:prstGeom prst="rect">
                <a:avLst/>
              </a:prstGeom>
              <a:solidFill>
                <a:schemeClr val="accent2">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b="0" i="0" u="none" strike="noStrike" cap="none" spc="0" normalizeH="0" baseline="0">
                  <a:ln>
                    <a:noFill/>
                  </a:ln>
                  <a:solidFill>
                    <a:srgbClr val="000000"/>
                  </a:solidFill>
                  <a:effectLst/>
                  <a:uFillTx/>
                  <a:latin typeface="Arial"/>
                  <a:ea typeface="Arial"/>
                  <a:cs typeface="Arial"/>
                  <a:sym typeface="Arial"/>
                </a:endParaRPr>
              </a:p>
            </p:txBody>
          </p:sp>
          <p:sp>
            <p:nvSpPr>
              <p:cNvPr id="77" name="TextBox 21">
                <a:extLst>
                  <a:ext uri="{FF2B5EF4-FFF2-40B4-BE49-F238E27FC236}">
                    <a16:creationId xmlns:a16="http://schemas.microsoft.com/office/drawing/2014/main" id="{441932D4-4053-413D-905E-B2EC348B6EE5}"/>
                  </a:ext>
                </a:extLst>
              </p:cNvPr>
              <p:cNvSpPr txBox="1"/>
              <p:nvPr/>
            </p:nvSpPr>
            <p:spPr>
              <a:xfrm>
                <a:off x="821410" y="2187799"/>
                <a:ext cx="1503336" cy="3823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600" dirty="0">
                    <a:solidFill>
                      <a:schemeClr val="bg1"/>
                    </a:solidFill>
                    <a:latin typeface="微软雅黑" pitchFamily="34" charset="-122"/>
                    <a:ea typeface="微软雅黑" pitchFamily="34" charset="-122"/>
                    <a:sym typeface="Arial"/>
                  </a:rPr>
                  <a:t>老友汇</a:t>
                </a:r>
                <a:endParaRPr kumimoji="0" lang="zh-CN" altLang="en-US" sz="1600" b="0" i="0" u="none" strike="noStrike" cap="none" spc="0" normalizeH="0" baseline="0" dirty="0">
                  <a:ln>
                    <a:noFill/>
                  </a:ln>
                  <a:solidFill>
                    <a:schemeClr val="bg1"/>
                  </a:solidFill>
                  <a:effectLst/>
                  <a:uFillTx/>
                  <a:latin typeface="微软雅黑" pitchFamily="34" charset="-122"/>
                  <a:ea typeface="微软雅黑" pitchFamily="34" charset="-122"/>
                  <a:sym typeface="Arial"/>
                </a:endParaRPr>
              </a:p>
            </p:txBody>
          </p:sp>
        </p:grpSp>
        <p:grpSp>
          <p:nvGrpSpPr>
            <p:cNvPr id="82" name="组合 81">
              <a:extLst>
                <a:ext uri="{FF2B5EF4-FFF2-40B4-BE49-F238E27FC236}">
                  <a16:creationId xmlns:a16="http://schemas.microsoft.com/office/drawing/2014/main" id="{D17D0E8D-B464-420F-B737-55A1730EF34C}"/>
                </a:ext>
              </a:extLst>
            </p:cNvPr>
            <p:cNvGrpSpPr/>
            <p:nvPr/>
          </p:nvGrpSpPr>
          <p:grpSpPr>
            <a:xfrm>
              <a:off x="5066172" y="4780687"/>
              <a:ext cx="4046180" cy="738662"/>
              <a:chOff x="821410" y="1955474"/>
              <a:chExt cx="1503336" cy="847036"/>
            </a:xfrm>
          </p:grpSpPr>
          <p:sp>
            <p:nvSpPr>
              <p:cNvPr id="83" name="矩形 82">
                <a:extLst>
                  <a:ext uri="{FF2B5EF4-FFF2-40B4-BE49-F238E27FC236}">
                    <a16:creationId xmlns:a16="http://schemas.microsoft.com/office/drawing/2014/main" id="{B0A1D398-3C33-465F-B54A-98FCCFD6F40A}"/>
                  </a:ext>
                </a:extLst>
              </p:cNvPr>
              <p:cNvSpPr/>
              <p:nvPr/>
            </p:nvSpPr>
            <p:spPr>
              <a:xfrm>
                <a:off x="821410" y="2014780"/>
                <a:ext cx="1503336" cy="728420"/>
              </a:xfrm>
              <a:prstGeom prst="rect">
                <a:avLst/>
              </a:prstGeom>
              <a:solidFill>
                <a:schemeClr val="tx2">
                  <a:lumMod val="20000"/>
                  <a:lumOff val="8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4" name="TextBox 158">
                <a:extLst>
                  <a:ext uri="{FF2B5EF4-FFF2-40B4-BE49-F238E27FC236}">
                    <a16:creationId xmlns:a16="http://schemas.microsoft.com/office/drawing/2014/main" id="{8D6DA15D-FDC1-469F-8F73-06C836FC61B1}"/>
                  </a:ext>
                </a:extLst>
              </p:cNvPr>
              <p:cNvSpPr txBox="1"/>
              <p:nvPr/>
            </p:nvSpPr>
            <p:spPr>
              <a:xfrm>
                <a:off x="821410" y="1955474"/>
                <a:ext cx="1503336" cy="847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lnSpc>
                    <a:spcPct val="150000"/>
                  </a:lnSpc>
                </a:pPr>
                <a:r>
                  <a:rPr lang="zh-CN" altLang="en-US" sz="1400" kern="1200" dirty="0">
                    <a:solidFill>
                      <a:prstClr val="black"/>
                    </a:solidFill>
                    <a:latin typeface="微软雅黑" pitchFamily="34" charset="-122"/>
                    <a:ea typeface="微软雅黑" pitchFamily="34" charset="-122"/>
                  </a:rPr>
                  <a:t>与志愿者进行定期的交流活动，充分挖掘志愿者资源，保持粘性，并吸收外部意见</a:t>
                </a:r>
                <a:endParaRPr kumimoji="0" lang="zh-CN" altLang="en-US" sz="1400" b="0" i="0" u="none" strike="noStrike" cap="none" spc="0" normalizeH="0" baseline="0" dirty="0">
                  <a:ln>
                    <a:noFill/>
                  </a:ln>
                  <a:solidFill>
                    <a:schemeClr val="tx1"/>
                  </a:solidFill>
                  <a:effectLst/>
                  <a:uFillTx/>
                  <a:latin typeface="微软雅黑" pitchFamily="34" charset="-122"/>
                  <a:ea typeface="微软雅黑" pitchFamily="34" charset="-122"/>
                  <a:sym typeface="Arial"/>
                </a:endParaRPr>
              </a:p>
            </p:txBody>
          </p:sp>
        </p:grpSp>
        <p:grpSp>
          <p:nvGrpSpPr>
            <p:cNvPr id="90" name="组合 89">
              <a:extLst>
                <a:ext uri="{FF2B5EF4-FFF2-40B4-BE49-F238E27FC236}">
                  <a16:creationId xmlns:a16="http://schemas.microsoft.com/office/drawing/2014/main" id="{9CD178BE-0B1E-4DD2-9239-B7FD1F494F3A}"/>
                </a:ext>
              </a:extLst>
            </p:cNvPr>
            <p:cNvGrpSpPr>
              <a:grpSpLocks noChangeAspect="1"/>
            </p:cNvGrpSpPr>
            <p:nvPr/>
          </p:nvGrpSpPr>
          <p:grpSpPr>
            <a:xfrm>
              <a:off x="9642135" y="5006018"/>
              <a:ext cx="1573336" cy="288000"/>
              <a:chOff x="8902010" y="3500314"/>
              <a:chExt cx="803057" cy="147000"/>
            </a:xfrm>
          </p:grpSpPr>
          <p:sp>
            <p:nvSpPr>
              <p:cNvPr id="91" name="cute-star_72428">
                <a:extLst>
                  <a:ext uri="{FF2B5EF4-FFF2-40B4-BE49-F238E27FC236}">
                    <a16:creationId xmlns:a16="http://schemas.microsoft.com/office/drawing/2014/main" id="{B78D1D9C-5B8F-4E43-A603-D6765B5A6879}"/>
                  </a:ext>
                </a:extLst>
              </p:cNvPr>
              <p:cNvSpPr>
                <a:spLocks noChangeAspect="1"/>
              </p:cNvSpPr>
              <p:nvPr/>
            </p:nvSpPr>
            <p:spPr bwMode="auto">
              <a:xfrm flipH="1">
                <a:off x="8902010" y="3500314"/>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92" name="cute-star_72428">
                <a:extLst>
                  <a:ext uri="{FF2B5EF4-FFF2-40B4-BE49-F238E27FC236}">
                    <a16:creationId xmlns:a16="http://schemas.microsoft.com/office/drawing/2014/main" id="{7C05394F-FAF1-413D-AE97-4FD555B58172}"/>
                  </a:ext>
                </a:extLst>
              </p:cNvPr>
              <p:cNvSpPr>
                <a:spLocks noChangeAspect="1"/>
              </p:cNvSpPr>
              <p:nvPr/>
            </p:nvSpPr>
            <p:spPr bwMode="auto">
              <a:xfrm flipH="1">
                <a:off x="9064151" y="3500314"/>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94" name="1-star_34812">
                <a:extLst>
                  <a:ext uri="{FF2B5EF4-FFF2-40B4-BE49-F238E27FC236}">
                    <a16:creationId xmlns:a16="http://schemas.microsoft.com/office/drawing/2014/main" id="{66241D6D-6B2A-4837-A3A4-25D04C30AA92}"/>
                  </a:ext>
                </a:extLst>
              </p:cNvPr>
              <p:cNvSpPr>
                <a:spLocks noChangeAspect="1"/>
              </p:cNvSpPr>
              <p:nvPr/>
            </p:nvSpPr>
            <p:spPr bwMode="auto">
              <a:xfrm flipH="1">
                <a:off x="9550575" y="3502895"/>
                <a:ext cx="154492" cy="141839"/>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95" name="1-star_34812">
                <a:extLst>
                  <a:ext uri="{FF2B5EF4-FFF2-40B4-BE49-F238E27FC236}">
                    <a16:creationId xmlns:a16="http://schemas.microsoft.com/office/drawing/2014/main" id="{9AA6942E-F421-48A9-B099-A800820BEA0B}"/>
                  </a:ext>
                </a:extLst>
              </p:cNvPr>
              <p:cNvSpPr>
                <a:spLocks noChangeAspect="1"/>
              </p:cNvSpPr>
              <p:nvPr/>
            </p:nvSpPr>
            <p:spPr bwMode="auto">
              <a:xfrm flipH="1">
                <a:off x="9388433" y="3502895"/>
                <a:ext cx="154492" cy="141839"/>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102" name="1-star_34812">
                <a:extLst>
                  <a:ext uri="{FF2B5EF4-FFF2-40B4-BE49-F238E27FC236}">
                    <a16:creationId xmlns:a16="http://schemas.microsoft.com/office/drawing/2014/main" id="{ECAC1947-7EA0-40F6-B52F-9A968E4C2FBB}"/>
                  </a:ext>
                </a:extLst>
              </p:cNvPr>
              <p:cNvSpPr>
                <a:spLocks noChangeAspect="1"/>
              </p:cNvSpPr>
              <p:nvPr/>
            </p:nvSpPr>
            <p:spPr bwMode="auto">
              <a:xfrm flipH="1">
                <a:off x="9226526" y="3502895"/>
                <a:ext cx="154492" cy="141839"/>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grpSp>
        <p:sp>
          <p:nvSpPr>
            <p:cNvPr id="113" name="love-circle_67381">
              <a:extLst>
                <a:ext uri="{FF2B5EF4-FFF2-40B4-BE49-F238E27FC236}">
                  <a16:creationId xmlns:a16="http://schemas.microsoft.com/office/drawing/2014/main" id="{245F68EC-4106-4EC7-8605-F901CC58594D}"/>
                </a:ext>
              </a:extLst>
            </p:cNvPr>
            <p:cNvSpPr>
              <a:spLocks noChangeAspect="1"/>
            </p:cNvSpPr>
            <p:nvPr/>
          </p:nvSpPr>
          <p:spPr bwMode="auto">
            <a:xfrm>
              <a:off x="1586029" y="4897202"/>
              <a:ext cx="576000" cy="505632"/>
            </a:xfrm>
            <a:custGeom>
              <a:avLst/>
              <a:gdLst>
                <a:gd name="connsiteX0" fmla="*/ 217993 w 568637"/>
                <a:gd name="connsiteY0" fmla="*/ 436588 h 499169"/>
                <a:gd name="connsiteX1" fmla="*/ 284373 w 568637"/>
                <a:gd name="connsiteY1" fmla="*/ 450387 h 499169"/>
                <a:gd name="connsiteX2" fmla="*/ 351675 w 568637"/>
                <a:gd name="connsiteY2" fmla="*/ 436588 h 499169"/>
                <a:gd name="connsiteX3" fmla="*/ 362738 w 568637"/>
                <a:gd name="connsiteY3" fmla="*/ 463267 h 499169"/>
                <a:gd name="connsiteX4" fmla="*/ 366426 w 568637"/>
                <a:gd name="connsiteY4" fmla="*/ 470626 h 499169"/>
                <a:gd name="connsiteX5" fmla="*/ 284373 w 568637"/>
                <a:gd name="connsiteY5" fmla="*/ 487185 h 499169"/>
                <a:gd name="connsiteX6" fmla="*/ 203242 w 568637"/>
                <a:gd name="connsiteY6" fmla="*/ 470626 h 499169"/>
                <a:gd name="connsiteX7" fmla="*/ 206930 w 568637"/>
                <a:gd name="connsiteY7" fmla="*/ 463267 h 499169"/>
                <a:gd name="connsiteX8" fmla="*/ 217993 w 568637"/>
                <a:gd name="connsiteY8" fmla="*/ 436588 h 499169"/>
                <a:gd name="connsiteX9" fmla="*/ 493727 w 568637"/>
                <a:gd name="connsiteY9" fmla="*/ 253283 h 499169"/>
                <a:gd name="connsiteX10" fmla="*/ 562902 w 568637"/>
                <a:gd name="connsiteY10" fmla="*/ 298408 h 499169"/>
                <a:gd name="connsiteX11" fmla="*/ 523242 w 568637"/>
                <a:gd name="connsiteY11" fmla="*/ 396026 h 499169"/>
                <a:gd name="connsiteX12" fmla="*/ 483582 w 568637"/>
                <a:gd name="connsiteY12" fmla="*/ 493644 h 499169"/>
                <a:gd name="connsiteX13" fmla="*/ 454067 w 568637"/>
                <a:gd name="connsiteY13" fmla="*/ 499169 h 499169"/>
                <a:gd name="connsiteX14" fmla="*/ 385816 w 568637"/>
                <a:gd name="connsiteY14" fmla="*/ 454044 h 499169"/>
                <a:gd name="connsiteX15" fmla="*/ 333243 w 568637"/>
                <a:gd name="connsiteY15" fmla="*/ 328799 h 499169"/>
                <a:gd name="connsiteX16" fmla="*/ 340622 w 568637"/>
                <a:gd name="connsiteY16" fmla="*/ 311301 h 499169"/>
                <a:gd name="connsiteX17" fmla="*/ 465135 w 568637"/>
                <a:gd name="connsiteY17" fmla="*/ 258809 h 499169"/>
                <a:gd name="connsiteX18" fmla="*/ 493727 w 568637"/>
                <a:gd name="connsiteY18" fmla="*/ 253283 h 499169"/>
                <a:gd name="connsiteX19" fmla="*/ 74945 w 568637"/>
                <a:gd name="connsiteY19" fmla="*/ 253283 h 499169"/>
                <a:gd name="connsiteX20" fmla="*/ 103550 w 568637"/>
                <a:gd name="connsiteY20" fmla="*/ 258809 h 499169"/>
                <a:gd name="connsiteX21" fmla="*/ 229043 w 568637"/>
                <a:gd name="connsiteY21" fmla="*/ 311301 h 499169"/>
                <a:gd name="connsiteX22" fmla="*/ 235502 w 568637"/>
                <a:gd name="connsiteY22" fmla="*/ 328799 h 499169"/>
                <a:gd name="connsiteX23" fmla="*/ 183828 w 568637"/>
                <a:gd name="connsiteY23" fmla="*/ 454044 h 499169"/>
                <a:gd name="connsiteX24" fmla="*/ 114623 w 568637"/>
                <a:gd name="connsiteY24" fmla="*/ 499169 h 499169"/>
                <a:gd name="connsiteX25" fmla="*/ 86018 w 568637"/>
                <a:gd name="connsiteY25" fmla="*/ 493644 h 499169"/>
                <a:gd name="connsiteX26" fmla="*/ 45417 w 568637"/>
                <a:gd name="connsiteY26" fmla="*/ 396026 h 499169"/>
                <a:gd name="connsiteX27" fmla="*/ 5739 w 568637"/>
                <a:gd name="connsiteY27" fmla="*/ 298408 h 499169"/>
                <a:gd name="connsiteX28" fmla="*/ 74945 w 568637"/>
                <a:gd name="connsiteY28" fmla="*/ 253283 h 499169"/>
                <a:gd name="connsiteX29" fmla="*/ 426462 w 568637"/>
                <a:gd name="connsiteY29" fmla="*/ 118800 h 499169"/>
                <a:gd name="connsiteX30" fmla="*/ 490997 w 568637"/>
                <a:gd name="connsiteY30" fmla="*/ 228422 h 499169"/>
                <a:gd name="connsiteX31" fmla="*/ 455964 w 568637"/>
                <a:gd name="connsiteY31" fmla="*/ 235792 h 499169"/>
                <a:gd name="connsiteX32" fmla="*/ 455042 w 568637"/>
                <a:gd name="connsiteY32" fmla="*/ 236713 h 499169"/>
                <a:gd name="connsiteX33" fmla="*/ 403413 w 568637"/>
                <a:gd name="connsiteY33" fmla="*/ 148278 h 499169"/>
                <a:gd name="connsiteX34" fmla="*/ 407101 w 568637"/>
                <a:gd name="connsiteY34" fmla="*/ 144593 h 499169"/>
                <a:gd name="connsiteX35" fmla="*/ 426462 w 568637"/>
                <a:gd name="connsiteY35" fmla="*/ 118800 h 499169"/>
                <a:gd name="connsiteX36" fmla="*/ 143233 w 568637"/>
                <a:gd name="connsiteY36" fmla="*/ 118800 h 499169"/>
                <a:gd name="connsiteX37" fmla="*/ 161679 w 568637"/>
                <a:gd name="connsiteY37" fmla="*/ 144593 h 499169"/>
                <a:gd name="connsiteX38" fmla="*/ 165368 w 568637"/>
                <a:gd name="connsiteY38" fmla="*/ 148278 h 499169"/>
                <a:gd name="connsiteX39" fmla="*/ 114642 w 568637"/>
                <a:gd name="connsiteY39" fmla="*/ 236713 h 499169"/>
                <a:gd name="connsiteX40" fmla="*/ 113719 w 568637"/>
                <a:gd name="connsiteY40" fmla="*/ 235792 h 499169"/>
                <a:gd name="connsiteX41" fmla="*/ 78672 w 568637"/>
                <a:gd name="connsiteY41" fmla="*/ 228422 h 499169"/>
                <a:gd name="connsiteX42" fmla="*/ 143233 w 568637"/>
                <a:gd name="connsiteY42" fmla="*/ 118800 h 499169"/>
                <a:gd name="connsiteX43" fmla="*/ 231801 w 568637"/>
                <a:gd name="connsiteY43" fmla="*/ 0 h 499169"/>
                <a:gd name="connsiteX44" fmla="*/ 284391 w 568637"/>
                <a:gd name="connsiteY44" fmla="*/ 21191 h 499169"/>
                <a:gd name="connsiteX45" fmla="*/ 336981 w 568637"/>
                <a:gd name="connsiteY45" fmla="*/ 0 h 499169"/>
                <a:gd name="connsiteX46" fmla="*/ 390494 w 568637"/>
                <a:gd name="connsiteY46" fmla="*/ 22112 h 499169"/>
                <a:gd name="connsiteX47" fmla="*/ 390494 w 568637"/>
                <a:gd name="connsiteY47" fmla="*/ 127147 h 499169"/>
                <a:gd name="connsiteX48" fmla="*/ 293618 w 568637"/>
                <a:gd name="connsiteY48" fmla="*/ 222967 h 499169"/>
                <a:gd name="connsiteX49" fmla="*/ 284391 w 568637"/>
                <a:gd name="connsiteY49" fmla="*/ 226653 h 499169"/>
                <a:gd name="connsiteX50" fmla="*/ 275165 w 568637"/>
                <a:gd name="connsiteY50" fmla="*/ 222967 h 499169"/>
                <a:gd name="connsiteX51" fmla="*/ 179211 w 568637"/>
                <a:gd name="connsiteY51" fmla="*/ 127147 h 499169"/>
                <a:gd name="connsiteX52" fmla="*/ 179211 w 568637"/>
                <a:gd name="connsiteY52" fmla="*/ 22112 h 499169"/>
                <a:gd name="connsiteX53" fmla="*/ 231801 w 568637"/>
                <a:gd name="connsiteY53" fmla="*/ 0 h 49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8637" h="499169">
                  <a:moveTo>
                    <a:pt x="217993" y="436588"/>
                  </a:moveTo>
                  <a:cubicBezTo>
                    <a:pt x="238276" y="444868"/>
                    <a:pt x="261325" y="450387"/>
                    <a:pt x="284373" y="450387"/>
                  </a:cubicBezTo>
                  <a:cubicBezTo>
                    <a:pt x="308344" y="450387"/>
                    <a:pt x="330470" y="444868"/>
                    <a:pt x="351675" y="436588"/>
                  </a:cubicBezTo>
                  <a:cubicBezTo>
                    <a:pt x="358129" y="451307"/>
                    <a:pt x="362738" y="462347"/>
                    <a:pt x="362738" y="463267"/>
                  </a:cubicBezTo>
                  <a:cubicBezTo>
                    <a:pt x="363660" y="466027"/>
                    <a:pt x="364582" y="467866"/>
                    <a:pt x="366426" y="470626"/>
                  </a:cubicBezTo>
                  <a:cubicBezTo>
                    <a:pt x="341534" y="480746"/>
                    <a:pt x="313875" y="487185"/>
                    <a:pt x="284373" y="487185"/>
                  </a:cubicBezTo>
                  <a:cubicBezTo>
                    <a:pt x="255793" y="487185"/>
                    <a:pt x="228135" y="480746"/>
                    <a:pt x="203242" y="470626"/>
                  </a:cubicBezTo>
                  <a:cubicBezTo>
                    <a:pt x="204164" y="467866"/>
                    <a:pt x="205086" y="466027"/>
                    <a:pt x="206930" y="463267"/>
                  </a:cubicBezTo>
                  <a:cubicBezTo>
                    <a:pt x="206930" y="462347"/>
                    <a:pt x="211540" y="451307"/>
                    <a:pt x="217993" y="436588"/>
                  </a:cubicBezTo>
                  <a:close/>
                  <a:moveTo>
                    <a:pt x="493727" y="253283"/>
                  </a:moveTo>
                  <a:cubicBezTo>
                    <a:pt x="523242" y="253283"/>
                    <a:pt x="550911" y="269860"/>
                    <a:pt x="562902" y="298408"/>
                  </a:cubicBezTo>
                  <a:cubicBezTo>
                    <a:pt x="578581" y="337087"/>
                    <a:pt x="561057" y="380370"/>
                    <a:pt x="523242" y="396026"/>
                  </a:cubicBezTo>
                  <a:cubicBezTo>
                    <a:pt x="538921" y="434705"/>
                    <a:pt x="521397" y="477988"/>
                    <a:pt x="483582" y="493644"/>
                  </a:cubicBezTo>
                  <a:cubicBezTo>
                    <a:pt x="473436" y="497327"/>
                    <a:pt x="464213" y="499169"/>
                    <a:pt x="454067" y="499169"/>
                  </a:cubicBezTo>
                  <a:cubicBezTo>
                    <a:pt x="425475" y="499169"/>
                    <a:pt x="397806" y="482593"/>
                    <a:pt x="385816" y="454044"/>
                  </a:cubicBezTo>
                  <a:cubicBezTo>
                    <a:pt x="384893" y="452202"/>
                    <a:pt x="347078" y="361952"/>
                    <a:pt x="333243" y="328799"/>
                  </a:cubicBezTo>
                  <a:cubicBezTo>
                    <a:pt x="330476" y="322352"/>
                    <a:pt x="333243" y="314064"/>
                    <a:pt x="340622" y="311301"/>
                  </a:cubicBezTo>
                  <a:cubicBezTo>
                    <a:pt x="373825" y="297487"/>
                    <a:pt x="463291" y="259730"/>
                    <a:pt x="465135" y="258809"/>
                  </a:cubicBezTo>
                  <a:cubicBezTo>
                    <a:pt x="474359" y="255125"/>
                    <a:pt x="484504" y="253283"/>
                    <a:pt x="493727" y="253283"/>
                  </a:cubicBezTo>
                  <a:close/>
                  <a:moveTo>
                    <a:pt x="74945" y="253283"/>
                  </a:moveTo>
                  <a:cubicBezTo>
                    <a:pt x="85095" y="253283"/>
                    <a:pt x="94322" y="255125"/>
                    <a:pt x="103550" y="258809"/>
                  </a:cubicBezTo>
                  <a:cubicBezTo>
                    <a:pt x="105395" y="259730"/>
                    <a:pt x="195824" y="297487"/>
                    <a:pt x="229043" y="311301"/>
                  </a:cubicBezTo>
                  <a:cubicBezTo>
                    <a:pt x="235502" y="314064"/>
                    <a:pt x="239193" y="322352"/>
                    <a:pt x="235502" y="328799"/>
                  </a:cubicBezTo>
                  <a:cubicBezTo>
                    <a:pt x="221661" y="361952"/>
                    <a:pt x="184751" y="452202"/>
                    <a:pt x="183828" y="454044"/>
                  </a:cubicBezTo>
                  <a:cubicBezTo>
                    <a:pt x="171833" y="482593"/>
                    <a:pt x="144150" y="499169"/>
                    <a:pt x="114623" y="499169"/>
                  </a:cubicBezTo>
                  <a:cubicBezTo>
                    <a:pt x="105395" y="499169"/>
                    <a:pt x="95245" y="497327"/>
                    <a:pt x="86018" y="493644"/>
                  </a:cubicBezTo>
                  <a:cubicBezTo>
                    <a:pt x="48185" y="477988"/>
                    <a:pt x="29730" y="434705"/>
                    <a:pt x="45417" y="396026"/>
                  </a:cubicBezTo>
                  <a:cubicBezTo>
                    <a:pt x="7584" y="380370"/>
                    <a:pt x="-9948" y="337087"/>
                    <a:pt x="5739" y="298408"/>
                  </a:cubicBezTo>
                  <a:cubicBezTo>
                    <a:pt x="17734" y="269860"/>
                    <a:pt x="45417" y="253283"/>
                    <a:pt x="74945" y="253283"/>
                  </a:cubicBezTo>
                  <a:close/>
                  <a:moveTo>
                    <a:pt x="426462" y="118800"/>
                  </a:moveTo>
                  <a:cubicBezTo>
                    <a:pt x="457807" y="147357"/>
                    <a:pt x="480856" y="185126"/>
                    <a:pt x="490997" y="228422"/>
                  </a:cubicBezTo>
                  <a:cubicBezTo>
                    <a:pt x="479012" y="229343"/>
                    <a:pt x="467027" y="231186"/>
                    <a:pt x="455964" y="235792"/>
                  </a:cubicBezTo>
                  <a:cubicBezTo>
                    <a:pt x="455964" y="236713"/>
                    <a:pt x="455042" y="236713"/>
                    <a:pt x="455042" y="236713"/>
                  </a:cubicBezTo>
                  <a:cubicBezTo>
                    <a:pt x="446744" y="202629"/>
                    <a:pt x="429227" y="171308"/>
                    <a:pt x="403413" y="148278"/>
                  </a:cubicBezTo>
                  <a:cubicBezTo>
                    <a:pt x="406179" y="146436"/>
                    <a:pt x="407101" y="144593"/>
                    <a:pt x="407101" y="144593"/>
                  </a:cubicBezTo>
                  <a:cubicBezTo>
                    <a:pt x="415398" y="137224"/>
                    <a:pt x="420930" y="128012"/>
                    <a:pt x="426462" y="118800"/>
                  </a:cubicBezTo>
                  <a:close/>
                  <a:moveTo>
                    <a:pt x="143233" y="118800"/>
                  </a:moveTo>
                  <a:cubicBezTo>
                    <a:pt x="147844" y="128012"/>
                    <a:pt x="154301" y="137224"/>
                    <a:pt x="161679" y="144593"/>
                  </a:cubicBezTo>
                  <a:cubicBezTo>
                    <a:pt x="161679" y="144593"/>
                    <a:pt x="163524" y="146436"/>
                    <a:pt x="165368" y="148278"/>
                  </a:cubicBezTo>
                  <a:cubicBezTo>
                    <a:pt x="140466" y="171308"/>
                    <a:pt x="122020" y="202629"/>
                    <a:pt x="114642" y="236713"/>
                  </a:cubicBezTo>
                  <a:cubicBezTo>
                    <a:pt x="113719" y="236713"/>
                    <a:pt x="113719" y="236713"/>
                    <a:pt x="113719" y="235792"/>
                  </a:cubicBezTo>
                  <a:cubicBezTo>
                    <a:pt x="101730" y="231186"/>
                    <a:pt x="90662" y="229343"/>
                    <a:pt x="78672" y="228422"/>
                  </a:cubicBezTo>
                  <a:cubicBezTo>
                    <a:pt x="87895" y="185126"/>
                    <a:pt x="110953" y="147357"/>
                    <a:pt x="143233" y="118800"/>
                  </a:cubicBezTo>
                  <a:close/>
                  <a:moveTo>
                    <a:pt x="231801" y="0"/>
                  </a:moveTo>
                  <a:cubicBezTo>
                    <a:pt x="251176" y="0"/>
                    <a:pt x="269629" y="7371"/>
                    <a:pt x="284391" y="21191"/>
                  </a:cubicBezTo>
                  <a:cubicBezTo>
                    <a:pt x="299153" y="7371"/>
                    <a:pt x="318529" y="0"/>
                    <a:pt x="336981" y="0"/>
                  </a:cubicBezTo>
                  <a:cubicBezTo>
                    <a:pt x="356357" y="0"/>
                    <a:pt x="375732" y="7371"/>
                    <a:pt x="390494" y="22112"/>
                  </a:cubicBezTo>
                  <a:cubicBezTo>
                    <a:pt x="419096" y="50674"/>
                    <a:pt x="419096" y="98585"/>
                    <a:pt x="390494" y="127147"/>
                  </a:cubicBezTo>
                  <a:cubicBezTo>
                    <a:pt x="388649" y="128989"/>
                    <a:pt x="319451" y="198091"/>
                    <a:pt x="293618" y="222967"/>
                  </a:cubicBezTo>
                  <a:cubicBezTo>
                    <a:pt x="291772" y="225731"/>
                    <a:pt x="288082" y="226653"/>
                    <a:pt x="284391" y="226653"/>
                  </a:cubicBezTo>
                  <a:cubicBezTo>
                    <a:pt x="281623" y="226653"/>
                    <a:pt x="277933" y="225731"/>
                    <a:pt x="275165" y="222967"/>
                  </a:cubicBezTo>
                  <a:cubicBezTo>
                    <a:pt x="250254" y="198091"/>
                    <a:pt x="180133" y="128989"/>
                    <a:pt x="179211" y="127147"/>
                  </a:cubicBezTo>
                  <a:cubicBezTo>
                    <a:pt x="149686" y="98585"/>
                    <a:pt x="149686" y="50674"/>
                    <a:pt x="179211" y="22112"/>
                  </a:cubicBezTo>
                  <a:cubicBezTo>
                    <a:pt x="193973" y="7371"/>
                    <a:pt x="212425" y="0"/>
                    <a:pt x="231801" y="0"/>
                  </a:cubicBezTo>
                  <a:close/>
                </a:path>
              </a:pathLst>
            </a:custGeom>
            <a:solidFill>
              <a:schemeClr val="accent2">
                <a:lumMod val="60000"/>
                <a:lumOff val="40000"/>
              </a:schemeClr>
            </a:solidFill>
            <a:ln>
              <a:noFill/>
            </a:ln>
          </p:spPr>
        </p:sp>
      </p:grpSp>
      <p:grpSp>
        <p:nvGrpSpPr>
          <p:cNvPr id="33" name="组合 32">
            <a:extLst>
              <a:ext uri="{FF2B5EF4-FFF2-40B4-BE49-F238E27FC236}">
                <a16:creationId xmlns:a16="http://schemas.microsoft.com/office/drawing/2014/main" id="{7906E28D-1D2F-4947-9ED5-032F51E66174}"/>
              </a:ext>
            </a:extLst>
          </p:cNvPr>
          <p:cNvGrpSpPr/>
          <p:nvPr/>
        </p:nvGrpSpPr>
        <p:grpSpPr>
          <a:xfrm>
            <a:off x="1385367" y="5619280"/>
            <a:ext cx="9583524" cy="738662"/>
            <a:chOff x="1631947" y="5619280"/>
            <a:chExt cx="9583524" cy="738662"/>
          </a:xfrm>
        </p:grpSpPr>
        <p:grpSp>
          <p:nvGrpSpPr>
            <p:cNvPr id="78" name="组合 77">
              <a:extLst>
                <a:ext uri="{FF2B5EF4-FFF2-40B4-BE49-F238E27FC236}">
                  <a16:creationId xmlns:a16="http://schemas.microsoft.com/office/drawing/2014/main" id="{2AB1C02B-5620-4845-A8E3-EE9BE2C400D0}"/>
                </a:ext>
              </a:extLst>
            </p:cNvPr>
            <p:cNvGrpSpPr/>
            <p:nvPr/>
          </p:nvGrpSpPr>
          <p:grpSpPr>
            <a:xfrm>
              <a:off x="2927189" y="5661655"/>
              <a:ext cx="2015784" cy="653912"/>
              <a:chOff x="821410" y="2014780"/>
              <a:chExt cx="1503336" cy="728420"/>
            </a:xfrm>
          </p:grpSpPr>
          <p:sp>
            <p:nvSpPr>
              <p:cNvPr id="79" name="矩形 78">
                <a:extLst>
                  <a:ext uri="{FF2B5EF4-FFF2-40B4-BE49-F238E27FC236}">
                    <a16:creationId xmlns:a16="http://schemas.microsoft.com/office/drawing/2014/main" id="{C553B9B0-4E9F-4E19-84AF-E8163BBB65B1}"/>
                  </a:ext>
                </a:extLst>
              </p:cNvPr>
              <p:cNvSpPr/>
              <p:nvPr/>
            </p:nvSpPr>
            <p:spPr>
              <a:xfrm>
                <a:off x="821410" y="2014780"/>
                <a:ext cx="1503336" cy="728420"/>
              </a:xfrm>
              <a:prstGeom prst="rect">
                <a:avLst/>
              </a:prstGeom>
              <a:solidFill>
                <a:schemeClr val="accent2">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1" name="TextBox 27">
                <a:extLst>
                  <a:ext uri="{FF2B5EF4-FFF2-40B4-BE49-F238E27FC236}">
                    <a16:creationId xmlns:a16="http://schemas.microsoft.com/office/drawing/2014/main" id="{48E2886C-00B9-425E-BE42-F63F01F6238F}"/>
                  </a:ext>
                </a:extLst>
              </p:cNvPr>
              <p:cNvSpPr txBox="1"/>
              <p:nvPr/>
            </p:nvSpPr>
            <p:spPr>
              <a:xfrm>
                <a:off x="821410" y="2190426"/>
                <a:ext cx="1503336" cy="3771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600" dirty="0">
                    <a:solidFill>
                      <a:schemeClr val="bg1"/>
                    </a:solidFill>
                    <a:latin typeface="微软雅黑" pitchFamily="34" charset="-122"/>
                    <a:ea typeface="微软雅黑" pitchFamily="34" charset="-122"/>
                    <a:sym typeface="Arial"/>
                  </a:rPr>
                  <a:t>创意赛</a:t>
                </a:r>
                <a:endParaRPr kumimoji="0" lang="zh-CN" altLang="en-US" sz="1600" b="0" i="0" u="none" strike="noStrike" cap="none" spc="0" normalizeH="0" baseline="0" dirty="0">
                  <a:ln>
                    <a:noFill/>
                  </a:ln>
                  <a:solidFill>
                    <a:schemeClr val="bg1"/>
                  </a:solidFill>
                  <a:effectLst/>
                  <a:uFillTx/>
                  <a:latin typeface="微软雅黑" pitchFamily="34" charset="-122"/>
                  <a:ea typeface="微软雅黑" pitchFamily="34" charset="-122"/>
                  <a:sym typeface="Arial"/>
                </a:endParaRPr>
              </a:p>
            </p:txBody>
          </p:sp>
        </p:grpSp>
        <p:grpSp>
          <p:nvGrpSpPr>
            <p:cNvPr id="85" name="组合 84">
              <a:extLst>
                <a:ext uri="{FF2B5EF4-FFF2-40B4-BE49-F238E27FC236}">
                  <a16:creationId xmlns:a16="http://schemas.microsoft.com/office/drawing/2014/main" id="{91744A04-F3CE-4FD3-9F50-20A09071B2BC}"/>
                </a:ext>
              </a:extLst>
            </p:cNvPr>
            <p:cNvGrpSpPr/>
            <p:nvPr/>
          </p:nvGrpSpPr>
          <p:grpSpPr>
            <a:xfrm>
              <a:off x="5066172" y="5619280"/>
              <a:ext cx="4046180" cy="738662"/>
              <a:chOff x="821410" y="1967580"/>
              <a:chExt cx="1503336" cy="822827"/>
            </a:xfrm>
          </p:grpSpPr>
          <p:sp>
            <p:nvSpPr>
              <p:cNvPr id="86" name="矩形 85">
                <a:extLst>
                  <a:ext uri="{FF2B5EF4-FFF2-40B4-BE49-F238E27FC236}">
                    <a16:creationId xmlns:a16="http://schemas.microsoft.com/office/drawing/2014/main" id="{33C93AB9-2A40-423D-BA9F-22C2D7C82F7C}"/>
                  </a:ext>
                </a:extLst>
              </p:cNvPr>
              <p:cNvSpPr/>
              <p:nvPr/>
            </p:nvSpPr>
            <p:spPr>
              <a:xfrm>
                <a:off x="821410" y="2014780"/>
                <a:ext cx="1503336" cy="728420"/>
              </a:xfrm>
              <a:prstGeom prst="rect">
                <a:avLst/>
              </a:prstGeom>
              <a:solidFill>
                <a:schemeClr val="tx2">
                  <a:lumMod val="20000"/>
                  <a:lumOff val="8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7" name="TextBox 161">
                <a:extLst>
                  <a:ext uri="{FF2B5EF4-FFF2-40B4-BE49-F238E27FC236}">
                    <a16:creationId xmlns:a16="http://schemas.microsoft.com/office/drawing/2014/main" id="{66BBCDC1-2EC1-4EF2-8F8A-E17F5773A974}"/>
                  </a:ext>
                </a:extLst>
              </p:cNvPr>
              <p:cNvSpPr txBox="1"/>
              <p:nvPr/>
            </p:nvSpPr>
            <p:spPr>
              <a:xfrm>
                <a:off x="821410" y="1967580"/>
                <a:ext cx="1503336" cy="822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chemeClr val="tx1"/>
                    </a:solidFill>
                    <a:effectLst/>
                    <a:uFillTx/>
                    <a:latin typeface="微软雅黑" pitchFamily="34" charset="-122"/>
                    <a:ea typeface="微软雅黑" pitchFamily="34" charset="-122"/>
                    <a:sym typeface="Arial"/>
                  </a:rPr>
                  <a:t>通过举行特定主题的品牌创意赛，发挥成员的创造力，与此同时加深对机构文化的理解</a:t>
                </a:r>
              </a:p>
            </p:txBody>
          </p:sp>
        </p:grpSp>
        <p:grpSp>
          <p:nvGrpSpPr>
            <p:cNvPr id="106" name="组合 105">
              <a:extLst>
                <a:ext uri="{FF2B5EF4-FFF2-40B4-BE49-F238E27FC236}">
                  <a16:creationId xmlns:a16="http://schemas.microsoft.com/office/drawing/2014/main" id="{39107052-3D89-4881-BBE9-2CE0BECBE838}"/>
                </a:ext>
              </a:extLst>
            </p:cNvPr>
            <p:cNvGrpSpPr>
              <a:grpSpLocks noChangeAspect="1"/>
            </p:cNvGrpSpPr>
            <p:nvPr/>
          </p:nvGrpSpPr>
          <p:grpSpPr>
            <a:xfrm>
              <a:off x="9642135" y="5844611"/>
              <a:ext cx="1573336" cy="288000"/>
              <a:chOff x="8902010" y="3500314"/>
              <a:chExt cx="803057" cy="147000"/>
            </a:xfrm>
          </p:grpSpPr>
          <p:sp>
            <p:nvSpPr>
              <p:cNvPr id="108" name="cute-star_72428">
                <a:extLst>
                  <a:ext uri="{FF2B5EF4-FFF2-40B4-BE49-F238E27FC236}">
                    <a16:creationId xmlns:a16="http://schemas.microsoft.com/office/drawing/2014/main" id="{38297E68-127B-4E56-AD06-B359EE188E0E}"/>
                  </a:ext>
                </a:extLst>
              </p:cNvPr>
              <p:cNvSpPr>
                <a:spLocks noChangeAspect="1"/>
              </p:cNvSpPr>
              <p:nvPr/>
            </p:nvSpPr>
            <p:spPr bwMode="auto">
              <a:xfrm flipH="1">
                <a:off x="8902010" y="3500314"/>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09" name="cute-star_72428">
                <a:extLst>
                  <a:ext uri="{FF2B5EF4-FFF2-40B4-BE49-F238E27FC236}">
                    <a16:creationId xmlns:a16="http://schemas.microsoft.com/office/drawing/2014/main" id="{6745E23C-0333-4ED1-933C-AAB41CBDE5AB}"/>
                  </a:ext>
                </a:extLst>
              </p:cNvPr>
              <p:cNvSpPr>
                <a:spLocks noChangeAspect="1"/>
              </p:cNvSpPr>
              <p:nvPr/>
            </p:nvSpPr>
            <p:spPr bwMode="auto">
              <a:xfrm flipH="1">
                <a:off x="9064151" y="3500314"/>
                <a:ext cx="154492" cy="14700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10" name="1-star_34812">
                <a:extLst>
                  <a:ext uri="{FF2B5EF4-FFF2-40B4-BE49-F238E27FC236}">
                    <a16:creationId xmlns:a16="http://schemas.microsoft.com/office/drawing/2014/main" id="{C4FB3DCE-72C2-400B-BFCB-47DF9150D5C3}"/>
                  </a:ext>
                </a:extLst>
              </p:cNvPr>
              <p:cNvSpPr>
                <a:spLocks noChangeAspect="1"/>
              </p:cNvSpPr>
              <p:nvPr/>
            </p:nvSpPr>
            <p:spPr bwMode="auto">
              <a:xfrm flipH="1">
                <a:off x="9550575" y="3502895"/>
                <a:ext cx="154492" cy="141839"/>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111" name="1-star_34812">
                <a:extLst>
                  <a:ext uri="{FF2B5EF4-FFF2-40B4-BE49-F238E27FC236}">
                    <a16:creationId xmlns:a16="http://schemas.microsoft.com/office/drawing/2014/main" id="{0A99D9E2-2B3C-4484-8485-303526D1042D}"/>
                  </a:ext>
                </a:extLst>
              </p:cNvPr>
              <p:cNvSpPr>
                <a:spLocks noChangeAspect="1"/>
              </p:cNvSpPr>
              <p:nvPr/>
            </p:nvSpPr>
            <p:spPr bwMode="auto">
              <a:xfrm flipH="1">
                <a:off x="9388433" y="3502895"/>
                <a:ext cx="154492" cy="141839"/>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112" name="1-star_34812">
                <a:extLst>
                  <a:ext uri="{FF2B5EF4-FFF2-40B4-BE49-F238E27FC236}">
                    <a16:creationId xmlns:a16="http://schemas.microsoft.com/office/drawing/2014/main" id="{3E9CECDE-6796-468A-9FBD-196A7624A6CE}"/>
                  </a:ext>
                </a:extLst>
              </p:cNvPr>
              <p:cNvSpPr>
                <a:spLocks noChangeAspect="1"/>
              </p:cNvSpPr>
              <p:nvPr/>
            </p:nvSpPr>
            <p:spPr bwMode="auto">
              <a:xfrm flipH="1">
                <a:off x="9226526" y="3502895"/>
                <a:ext cx="154492" cy="141839"/>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grpSp>
        <p:sp>
          <p:nvSpPr>
            <p:cNvPr id="114" name="new-idea_69628">
              <a:extLst>
                <a:ext uri="{FF2B5EF4-FFF2-40B4-BE49-F238E27FC236}">
                  <a16:creationId xmlns:a16="http://schemas.microsoft.com/office/drawing/2014/main" id="{55E9580C-5C8D-47E1-A796-C9AE111165C3}"/>
                </a:ext>
              </a:extLst>
            </p:cNvPr>
            <p:cNvSpPr>
              <a:spLocks noChangeAspect="1"/>
            </p:cNvSpPr>
            <p:nvPr/>
          </p:nvSpPr>
          <p:spPr bwMode="auto">
            <a:xfrm>
              <a:off x="1631947" y="5701233"/>
              <a:ext cx="484164" cy="574757"/>
            </a:xfrm>
            <a:custGeom>
              <a:avLst/>
              <a:gdLst>
                <a:gd name="connsiteX0" fmla="*/ 218510 w 491355"/>
                <a:gd name="connsiteY0" fmla="*/ 191021 h 583294"/>
                <a:gd name="connsiteX1" fmla="*/ 291225 w 491355"/>
                <a:gd name="connsiteY1" fmla="*/ 263631 h 583294"/>
                <a:gd name="connsiteX2" fmla="*/ 263723 w 491355"/>
                <a:gd name="connsiteY2" fmla="*/ 320332 h 583294"/>
                <a:gd name="connsiteX3" fmla="*/ 259985 w 491355"/>
                <a:gd name="connsiteY3" fmla="*/ 327975 h 583294"/>
                <a:gd name="connsiteX4" fmla="*/ 259985 w 491355"/>
                <a:gd name="connsiteY4" fmla="*/ 346994 h 583294"/>
                <a:gd name="connsiteX5" fmla="*/ 237111 w 491355"/>
                <a:gd name="connsiteY5" fmla="*/ 369834 h 583294"/>
                <a:gd name="connsiteX6" fmla="*/ 199997 w 491355"/>
                <a:gd name="connsiteY6" fmla="*/ 369834 h 583294"/>
                <a:gd name="connsiteX7" fmla="*/ 177123 w 491355"/>
                <a:gd name="connsiteY7" fmla="*/ 346994 h 583294"/>
                <a:gd name="connsiteX8" fmla="*/ 177123 w 491355"/>
                <a:gd name="connsiteY8" fmla="*/ 327975 h 583294"/>
                <a:gd name="connsiteX9" fmla="*/ 173474 w 491355"/>
                <a:gd name="connsiteY9" fmla="*/ 320332 h 583294"/>
                <a:gd name="connsiteX10" fmla="*/ 146506 w 491355"/>
                <a:gd name="connsiteY10" fmla="*/ 254565 h 583294"/>
                <a:gd name="connsiteX11" fmla="*/ 210144 w 491355"/>
                <a:gd name="connsiteY11" fmla="*/ 191554 h 583294"/>
                <a:gd name="connsiteX12" fmla="*/ 218510 w 491355"/>
                <a:gd name="connsiteY12" fmla="*/ 191021 h 583294"/>
                <a:gd name="connsiteX13" fmla="*/ 208005 w 491355"/>
                <a:gd name="connsiteY13" fmla="*/ 172064 h 583294"/>
                <a:gd name="connsiteX14" fmla="*/ 127011 w 491355"/>
                <a:gd name="connsiteY14" fmla="*/ 252142 h 583294"/>
                <a:gd name="connsiteX15" fmla="*/ 157539 w 491355"/>
                <a:gd name="connsiteY15" fmla="*/ 332575 h 583294"/>
                <a:gd name="connsiteX16" fmla="*/ 157539 w 491355"/>
                <a:gd name="connsiteY16" fmla="*/ 346972 h 583294"/>
                <a:gd name="connsiteX17" fmla="*/ 186644 w 491355"/>
                <a:gd name="connsiteY17" fmla="*/ 387056 h 583294"/>
                <a:gd name="connsiteX18" fmla="*/ 186644 w 491355"/>
                <a:gd name="connsiteY18" fmla="*/ 403231 h 583294"/>
                <a:gd name="connsiteX19" fmla="*/ 203020 w 491355"/>
                <a:gd name="connsiteY19" fmla="*/ 419673 h 583294"/>
                <a:gd name="connsiteX20" fmla="*/ 234083 w 491355"/>
                <a:gd name="connsiteY20" fmla="*/ 419673 h 583294"/>
                <a:gd name="connsiteX21" fmla="*/ 250549 w 491355"/>
                <a:gd name="connsiteY21" fmla="*/ 403231 h 583294"/>
                <a:gd name="connsiteX22" fmla="*/ 250549 w 491355"/>
                <a:gd name="connsiteY22" fmla="*/ 387056 h 583294"/>
                <a:gd name="connsiteX23" fmla="*/ 279564 w 491355"/>
                <a:gd name="connsiteY23" fmla="*/ 346972 h 583294"/>
                <a:gd name="connsiteX24" fmla="*/ 279564 w 491355"/>
                <a:gd name="connsiteY24" fmla="*/ 332575 h 583294"/>
                <a:gd name="connsiteX25" fmla="*/ 310805 w 491355"/>
                <a:gd name="connsiteY25" fmla="*/ 263607 h 583294"/>
                <a:gd name="connsiteX26" fmla="*/ 208005 w 491355"/>
                <a:gd name="connsiteY26" fmla="*/ 172064 h 583294"/>
                <a:gd name="connsiteX27" fmla="*/ 121581 w 491355"/>
                <a:gd name="connsiteY27" fmla="*/ 119627 h 583294"/>
                <a:gd name="connsiteX28" fmla="*/ 117487 w 491355"/>
                <a:gd name="connsiteY28" fmla="*/ 121316 h 583294"/>
                <a:gd name="connsiteX29" fmla="*/ 111880 w 491355"/>
                <a:gd name="connsiteY29" fmla="*/ 126915 h 583294"/>
                <a:gd name="connsiteX30" fmla="*/ 111880 w 491355"/>
                <a:gd name="connsiteY30" fmla="*/ 135181 h 583294"/>
                <a:gd name="connsiteX31" fmla="*/ 129058 w 491355"/>
                <a:gd name="connsiteY31" fmla="*/ 152334 h 583294"/>
                <a:gd name="connsiteX32" fmla="*/ 133152 w 491355"/>
                <a:gd name="connsiteY32" fmla="*/ 154022 h 583294"/>
                <a:gd name="connsiteX33" fmla="*/ 137335 w 491355"/>
                <a:gd name="connsiteY33" fmla="*/ 152334 h 583294"/>
                <a:gd name="connsiteX34" fmla="*/ 142942 w 491355"/>
                <a:gd name="connsiteY34" fmla="*/ 146735 h 583294"/>
                <a:gd name="connsiteX35" fmla="*/ 142942 w 491355"/>
                <a:gd name="connsiteY35" fmla="*/ 138469 h 583294"/>
                <a:gd name="connsiteX36" fmla="*/ 125765 w 491355"/>
                <a:gd name="connsiteY36" fmla="*/ 121316 h 583294"/>
                <a:gd name="connsiteX37" fmla="*/ 121581 w 491355"/>
                <a:gd name="connsiteY37" fmla="*/ 119627 h 583294"/>
                <a:gd name="connsiteX38" fmla="*/ 315522 w 491355"/>
                <a:gd name="connsiteY38" fmla="*/ 117672 h 583294"/>
                <a:gd name="connsiteX39" fmla="*/ 311339 w 491355"/>
                <a:gd name="connsiteY39" fmla="*/ 119361 h 583294"/>
                <a:gd name="connsiteX40" fmla="*/ 294250 w 491355"/>
                <a:gd name="connsiteY40" fmla="*/ 136514 h 583294"/>
                <a:gd name="connsiteX41" fmla="*/ 294250 w 491355"/>
                <a:gd name="connsiteY41" fmla="*/ 144779 h 583294"/>
                <a:gd name="connsiteX42" fmla="*/ 299768 w 491355"/>
                <a:gd name="connsiteY42" fmla="*/ 150378 h 583294"/>
                <a:gd name="connsiteX43" fmla="*/ 303951 w 491355"/>
                <a:gd name="connsiteY43" fmla="*/ 152067 h 583294"/>
                <a:gd name="connsiteX44" fmla="*/ 308045 w 491355"/>
                <a:gd name="connsiteY44" fmla="*/ 150378 h 583294"/>
                <a:gd name="connsiteX45" fmla="*/ 325223 w 491355"/>
                <a:gd name="connsiteY45" fmla="*/ 133225 h 583294"/>
                <a:gd name="connsiteX46" fmla="*/ 325223 w 491355"/>
                <a:gd name="connsiteY46" fmla="*/ 124960 h 583294"/>
                <a:gd name="connsiteX47" fmla="*/ 319616 w 491355"/>
                <a:gd name="connsiteY47" fmla="*/ 119361 h 583294"/>
                <a:gd name="connsiteX48" fmla="*/ 315522 w 491355"/>
                <a:gd name="connsiteY48" fmla="*/ 117672 h 583294"/>
                <a:gd name="connsiteX49" fmla="*/ 214591 w 491355"/>
                <a:gd name="connsiteY49" fmla="*/ 82921 h 583294"/>
                <a:gd name="connsiteX50" fmla="*/ 208717 w 491355"/>
                <a:gd name="connsiteY50" fmla="*/ 88787 h 583294"/>
                <a:gd name="connsiteX51" fmla="*/ 208717 w 491355"/>
                <a:gd name="connsiteY51" fmla="*/ 121138 h 583294"/>
                <a:gd name="connsiteX52" fmla="*/ 214591 w 491355"/>
                <a:gd name="connsiteY52" fmla="*/ 127004 h 583294"/>
                <a:gd name="connsiteX53" fmla="*/ 222512 w 491355"/>
                <a:gd name="connsiteY53" fmla="*/ 127004 h 583294"/>
                <a:gd name="connsiteX54" fmla="*/ 228387 w 491355"/>
                <a:gd name="connsiteY54" fmla="*/ 121138 h 583294"/>
                <a:gd name="connsiteX55" fmla="*/ 228387 w 491355"/>
                <a:gd name="connsiteY55" fmla="*/ 88787 h 583294"/>
                <a:gd name="connsiteX56" fmla="*/ 222512 w 491355"/>
                <a:gd name="connsiteY56" fmla="*/ 82921 h 583294"/>
                <a:gd name="connsiteX57" fmla="*/ 249125 w 491355"/>
                <a:gd name="connsiteY57" fmla="*/ 0 h 583294"/>
                <a:gd name="connsiteX58" fmla="*/ 430337 w 491355"/>
                <a:gd name="connsiteY58" fmla="*/ 92342 h 583294"/>
                <a:gd name="connsiteX59" fmla="*/ 490504 w 491355"/>
                <a:gd name="connsiteY59" fmla="*/ 347239 h 583294"/>
                <a:gd name="connsiteX60" fmla="*/ 488368 w 491355"/>
                <a:gd name="connsiteY60" fmla="*/ 366436 h 583294"/>
                <a:gd name="connsiteX61" fmla="*/ 471279 w 491355"/>
                <a:gd name="connsiteY61" fmla="*/ 375502 h 583294"/>
                <a:gd name="connsiteX62" fmla="*/ 443421 w 491355"/>
                <a:gd name="connsiteY62" fmla="*/ 375502 h 583294"/>
                <a:gd name="connsiteX63" fmla="*/ 395448 w 491355"/>
                <a:gd name="connsiteY63" fmla="*/ 517081 h 583294"/>
                <a:gd name="connsiteX64" fmla="*/ 335548 w 491355"/>
                <a:gd name="connsiteY64" fmla="*/ 517259 h 583294"/>
                <a:gd name="connsiteX65" fmla="*/ 310894 w 491355"/>
                <a:gd name="connsiteY65" fmla="*/ 527391 h 583294"/>
                <a:gd name="connsiteX66" fmla="*/ 300569 w 491355"/>
                <a:gd name="connsiteY66" fmla="*/ 552010 h 583294"/>
                <a:gd name="connsiteX67" fmla="*/ 300569 w 491355"/>
                <a:gd name="connsiteY67" fmla="*/ 568452 h 583294"/>
                <a:gd name="connsiteX68" fmla="*/ 285705 w 491355"/>
                <a:gd name="connsiteY68" fmla="*/ 583294 h 583294"/>
                <a:gd name="connsiteX69" fmla="*/ 104315 w 491355"/>
                <a:gd name="connsiteY69" fmla="*/ 583294 h 583294"/>
                <a:gd name="connsiteX70" fmla="*/ 89362 w 491355"/>
                <a:gd name="connsiteY70" fmla="*/ 568452 h 583294"/>
                <a:gd name="connsiteX71" fmla="*/ 89362 w 491355"/>
                <a:gd name="connsiteY71" fmla="*/ 458601 h 583294"/>
                <a:gd name="connsiteX72" fmla="*/ 69603 w 491355"/>
                <a:gd name="connsiteY72" fmla="*/ 413096 h 583294"/>
                <a:gd name="connsiteX73" fmla="*/ 1159 w 491355"/>
                <a:gd name="connsiteY73" fmla="*/ 186196 h 583294"/>
                <a:gd name="connsiteX74" fmla="*/ 249125 w 491355"/>
                <a:gd name="connsiteY74" fmla="*/ 0 h 58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91355" h="583294">
                  <a:moveTo>
                    <a:pt x="218510" y="191021"/>
                  </a:moveTo>
                  <a:cubicBezTo>
                    <a:pt x="258561" y="191021"/>
                    <a:pt x="291225" y="223638"/>
                    <a:pt x="291225" y="263631"/>
                  </a:cubicBezTo>
                  <a:cubicBezTo>
                    <a:pt x="291225" y="285760"/>
                    <a:pt x="281168" y="306467"/>
                    <a:pt x="263723" y="320332"/>
                  </a:cubicBezTo>
                  <a:cubicBezTo>
                    <a:pt x="261320" y="322198"/>
                    <a:pt x="259985" y="325042"/>
                    <a:pt x="259985" y="327975"/>
                  </a:cubicBezTo>
                  <a:lnTo>
                    <a:pt x="259985" y="346994"/>
                  </a:lnTo>
                  <a:cubicBezTo>
                    <a:pt x="259985" y="359614"/>
                    <a:pt x="249750" y="369834"/>
                    <a:pt x="237111" y="369834"/>
                  </a:cubicBezTo>
                  <a:lnTo>
                    <a:pt x="199997" y="369834"/>
                  </a:lnTo>
                  <a:cubicBezTo>
                    <a:pt x="187359" y="369834"/>
                    <a:pt x="177123" y="359614"/>
                    <a:pt x="177123" y="346994"/>
                  </a:cubicBezTo>
                  <a:lnTo>
                    <a:pt x="177123" y="327975"/>
                  </a:lnTo>
                  <a:cubicBezTo>
                    <a:pt x="177123" y="325042"/>
                    <a:pt x="175788" y="322198"/>
                    <a:pt x="173474" y="320332"/>
                  </a:cubicBezTo>
                  <a:cubicBezTo>
                    <a:pt x="153449" y="304512"/>
                    <a:pt x="143391" y="279894"/>
                    <a:pt x="146506" y="254565"/>
                  </a:cubicBezTo>
                  <a:cubicBezTo>
                    <a:pt x="150422" y="221682"/>
                    <a:pt x="177212" y="195198"/>
                    <a:pt x="210144" y="191554"/>
                  </a:cubicBezTo>
                  <a:cubicBezTo>
                    <a:pt x="212992" y="191199"/>
                    <a:pt x="215751" y="191021"/>
                    <a:pt x="218510" y="191021"/>
                  </a:cubicBezTo>
                  <a:close/>
                  <a:moveTo>
                    <a:pt x="208005" y="172064"/>
                  </a:moveTo>
                  <a:cubicBezTo>
                    <a:pt x="166084" y="176686"/>
                    <a:pt x="132084" y="210370"/>
                    <a:pt x="127011" y="252142"/>
                  </a:cubicBezTo>
                  <a:cubicBezTo>
                    <a:pt x="123273" y="282715"/>
                    <a:pt x="134665" y="312400"/>
                    <a:pt x="157539" y="332575"/>
                  </a:cubicBezTo>
                  <a:lnTo>
                    <a:pt x="157539" y="346972"/>
                  </a:lnTo>
                  <a:cubicBezTo>
                    <a:pt x="157539" y="365636"/>
                    <a:pt x="169733" y="381368"/>
                    <a:pt x="186644" y="387056"/>
                  </a:cubicBezTo>
                  <a:lnTo>
                    <a:pt x="186644" y="403231"/>
                  </a:lnTo>
                  <a:cubicBezTo>
                    <a:pt x="186644" y="412296"/>
                    <a:pt x="193942" y="419673"/>
                    <a:pt x="203020" y="419673"/>
                  </a:cubicBezTo>
                  <a:lnTo>
                    <a:pt x="234083" y="419673"/>
                  </a:lnTo>
                  <a:cubicBezTo>
                    <a:pt x="243161" y="419673"/>
                    <a:pt x="250549" y="412296"/>
                    <a:pt x="250549" y="403231"/>
                  </a:cubicBezTo>
                  <a:lnTo>
                    <a:pt x="250549" y="387056"/>
                  </a:lnTo>
                  <a:cubicBezTo>
                    <a:pt x="267370" y="381368"/>
                    <a:pt x="279564" y="365636"/>
                    <a:pt x="279564" y="346972"/>
                  </a:cubicBezTo>
                  <a:lnTo>
                    <a:pt x="279564" y="332575"/>
                  </a:lnTo>
                  <a:cubicBezTo>
                    <a:pt x="299501" y="315066"/>
                    <a:pt x="310805" y="290181"/>
                    <a:pt x="310805" y="263607"/>
                  </a:cubicBezTo>
                  <a:cubicBezTo>
                    <a:pt x="310805" y="209303"/>
                    <a:pt x="263721" y="165843"/>
                    <a:pt x="208005" y="172064"/>
                  </a:cubicBezTo>
                  <a:close/>
                  <a:moveTo>
                    <a:pt x="121581" y="119627"/>
                  </a:moveTo>
                  <a:cubicBezTo>
                    <a:pt x="120068" y="119627"/>
                    <a:pt x="118555" y="120249"/>
                    <a:pt x="117487" y="121316"/>
                  </a:cubicBezTo>
                  <a:lnTo>
                    <a:pt x="111880" y="126915"/>
                  </a:lnTo>
                  <a:cubicBezTo>
                    <a:pt x="109566" y="129137"/>
                    <a:pt x="109566" y="132870"/>
                    <a:pt x="111880" y="135181"/>
                  </a:cubicBezTo>
                  <a:lnTo>
                    <a:pt x="129058" y="152334"/>
                  </a:lnTo>
                  <a:cubicBezTo>
                    <a:pt x="130126" y="153400"/>
                    <a:pt x="131639" y="154022"/>
                    <a:pt x="133152" y="154022"/>
                  </a:cubicBezTo>
                  <a:cubicBezTo>
                    <a:pt x="134754" y="154022"/>
                    <a:pt x="136267" y="153400"/>
                    <a:pt x="137335" y="152334"/>
                  </a:cubicBezTo>
                  <a:lnTo>
                    <a:pt x="142942" y="146735"/>
                  </a:lnTo>
                  <a:cubicBezTo>
                    <a:pt x="145168" y="144424"/>
                    <a:pt x="145168" y="140691"/>
                    <a:pt x="142942" y="138469"/>
                  </a:cubicBezTo>
                  <a:lnTo>
                    <a:pt x="125765" y="121316"/>
                  </a:lnTo>
                  <a:cubicBezTo>
                    <a:pt x="124697" y="120249"/>
                    <a:pt x="123184" y="119627"/>
                    <a:pt x="121581" y="119627"/>
                  </a:cubicBezTo>
                  <a:close/>
                  <a:moveTo>
                    <a:pt x="315522" y="117672"/>
                  </a:moveTo>
                  <a:cubicBezTo>
                    <a:pt x="313920" y="117672"/>
                    <a:pt x="312496" y="118294"/>
                    <a:pt x="311339" y="119361"/>
                  </a:cubicBezTo>
                  <a:lnTo>
                    <a:pt x="294250" y="136514"/>
                  </a:lnTo>
                  <a:cubicBezTo>
                    <a:pt x="291936" y="138825"/>
                    <a:pt x="291936" y="142468"/>
                    <a:pt x="294250" y="144779"/>
                  </a:cubicBezTo>
                  <a:lnTo>
                    <a:pt x="299768" y="150378"/>
                  </a:lnTo>
                  <a:cubicBezTo>
                    <a:pt x="300925" y="151445"/>
                    <a:pt x="302349" y="152067"/>
                    <a:pt x="303951" y="152067"/>
                  </a:cubicBezTo>
                  <a:cubicBezTo>
                    <a:pt x="305464" y="152067"/>
                    <a:pt x="306977" y="151445"/>
                    <a:pt x="308045" y="150378"/>
                  </a:cubicBezTo>
                  <a:lnTo>
                    <a:pt x="325223" y="133225"/>
                  </a:lnTo>
                  <a:cubicBezTo>
                    <a:pt x="327537" y="130915"/>
                    <a:pt x="327537" y="127271"/>
                    <a:pt x="325223" y="124960"/>
                  </a:cubicBezTo>
                  <a:lnTo>
                    <a:pt x="319616" y="119361"/>
                  </a:lnTo>
                  <a:cubicBezTo>
                    <a:pt x="318548" y="118294"/>
                    <a:pt x="317035" y="117672"/>
                    <a:pt x="315522" y="117672"/>
                  </a:cubicBezTo>
                  <a:close/>
                  <a:moveTo>
                    <a:pt x="214591" y="82921"/>
                  </a:moveTo>
                  <a:cubicBezTo>
                    <a:pt x="211387" y="82921"/>
                    <a:pt x="208717" y="85588"/>
                    <a:pt x="208717" y="88787"/>
                  </a:cubicBezTo>
                  <a:lnTo>
                    <a:pt x="208717" y="121138"/>
                  </a:lnTo>
                  <a:cubicBezTo>
                    <a:pt x="208717" y="124427"/>
                    <a:pt x="211387" y="127004"/>
                    <a:pt x="214591" y="127004"/>
                  </a:cubicBezTo>
                  <a:lnTo>
                    <a:pt x="222512" y="127004"/>
                  </a:lnTo>
                  <a:cubicBezTo>
                    <a:pt x="225716" y="127004"/>
                    <a:pt x="228387" y="124427"/>
                    <a:pt x="228387" y="121138"/>
                  </a:cubicBezTo>
                  <a:lnTo>
                    <a:pt x="228387" y="88787"/>
                  </a:lnTo>
                  <a:cubicBezTo>
                    <a:pt x="228387" y="85588"/>
                    <a:pt x="225716" y="82921"/>
                    <a:pt x="222512" y="82921"/>
                  </a:cubicBezTo>
                  <a:close/>
                  <a:moveTo>
                    <a:pt x="249125" y="0"/>
                  </a:moveTo>
                  <a:cubicBezTo>
                    <a:pt x="328071" y="0"/>
                    <a:pt x="396427" y="37506"/>
                    <a:pt x="430337" y="92342"/>
                  </a:cubicBezTo>
                  <a:cubicBezTo>
                    <a:pt x="449384" y="116961"/>
                    <a:pt x="478489" y="280404"/>
                    <a:pt x="490504" y="347239"/>
                  </a:cubicBezTo>
                  <a:cubicBezTo>
                    <a:pt x="491661" y="353905"/>
                    <a:pt x="492195" y="360748"/>
                    <a:pt x="488368" y="366436"/>
                  </a:cubicBezTo>
                  <a:cubicBezTo>
                    <a:pt x="484452" y="372124"/>
                    <a:pt x="478044" y="375502"/>
                    <a:pt x="471279" y="375502"/>
                  </a:cubicBezTo>
                  <a:lnTo>
                    <a:pt x="443421" y="375502"/>
                  </a:lnTo>
                  <a:cubicBezTo>
                    <a:pt x="431761" y="455046"/>
                    <a:pt x="445735" y="510593"/>
                    <a:pt x="395448" y="517081"/>
                  </a:cubicBezTo>
                  <a:cubicBezTo>
                    <a:pt x="392243" y="517437"/>
                    <a:pt x="361270" y="517437"/>
                    <a:pt x="335548" y="517259"/>
                  </a:cubicBezTo>
                  <a:cubicBezTo>
                    <a:pt x="326291" y="517259"/>
                    <a:pt x="317391" y="520903"/>
                    <a:pt x="310894" y="527391"/>
                  </a:cubicBezTo>
                  <a:cubicBezTo>
                    <a:pt x="304307" y="533879"/>
                    <a:pt x="300569" y="542767"/>
                    <a:pt x="300569" y="552010"/>
                  </a:cubicBezTo>
                  <a:lnTo>
                    <a:pt x="300569" y="568452"/>
                  </a:lnTo>
                  <a:cubicBezTo>
                    <a:pt x="300569" y="576628"/>
                    <a:pt x="293983" y="583294"/>
                    <a:pt x="285705" y="583294"/>
                  </a:cubicBezTo>
                  <a:lnTo>
                    <a:pt x="104315" y="583294"/>
                  </a:lnTo>
                  <a:cubicBezTo>
                    <a:pt x="96037" y="583294"/>
                    <a:pt x="89362" y="576628"/>
                    <a:pt x="89362" y="568452"/>
                  </a:cubicBezTo>
                  <a:lnTo>
                    <a:pt x="89362" y="458601"/>
                  </a:lnTo>
                  <a:cubicBezTo>
                    <a:pt x="89362" y="441359"/>
                    <a:pt x="82242" y="424917"/>
                    <a:pt x="69603" y="413096"/>
                  </a:cubicBezTo>
                  <a:cubicBezTo>
                    <a:pt x="37472" y="383056"/>
                    <a:pt x="-7831" y="348306"/>
                    <a:pt x="1159" y="186196"/>
                  </a:cubicBezTo>
                  <a:cubicBezTo>
                    <a:pt x="10326" y="20619"/>
                    <a:pt x="136534" y="0"/>
                    <a:pt x="249125" y="0"/>
                  </a:cubicBezTo>
                  <a:close/>
                </a:path>
              </a:pathLst>
            </a:custGeom>
            <a:solidFill>
              <a:schemeClr val="accent2">
                <a:lumMod val="60000"/>
                <a:lumOff val="40000"/>
              </a:schemeClr>
            </a:solidFill>
            <a:ln>
              <a:noFill/>
            </a:ln>
          </p:spPr>
        </p:sp>
      </p:grpSp>
      <p:sp>
        <p:nvSpPr>
          <p:cNvPr id="115" name="灯片编号占位符 5">
            <a:extLst>
              <a:ext uri="{FF2B5EF4-FFF2-40B4-BE49-F238E27FC236}">
                <a16:creationId xmlns:a16="http://schemas.microsoft.com/office/drawing/2014/main" id="{E150820A-6BE5-4366-BF09-636E8F003BE6}"/>
              </a:ext>
            </a:extLst>
          </p:cNvPr>
          <p:cNvSpPr>
            <a:spLocks noGrp="1"/>
          </p:cNvSpPr>
          <p:nvPr>
            <p:ph type="sldNum" sz="quarter" idx="14"/>
          </p:nvPr>
        </p:nvSpPr>
        <p:spPr>
          <a:xfrm>
            <a:off x="491436" y="6364514"/>
            <a:ext cx="490268" cy="365125"/>
          </a:xfrm>
        </p:spPr>
        <p:txBody>
          <a:bodyPr/>
          <a:lstStyle/>
          <a:p>
            <a:fld id="{E6049C3D-CCF1-41B9-A681-D61E0CAE4A17}" type="slidenum">
              <a:rPr lang="en-US" altLang="zh-CN" smtClean="0"/>
              <a:t>80</a:t>
            </a:fld>
            <a:endParaRPr lang="en-US" dirty="0"/>
          </a:p>
        </p:txBody>
      </p:sp>
    </p:spTree>
    <p:extLst>
      <p:ext uri="{BB962C8B-B14F-4D97-AF65-F5344CB8AC3E}">
        <p14:creationId xmlns:p14="http://schemas.microsoft.com/office/powerpoint/2010/main" val="252360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2">
            <a:extLst>
              <a:ext uri="{FF2B5EF4-FFF2-40B4-BE49-F238E27FC236}">
                <a16:creationId xmlns:a16="http://schemas.microsoft.com/office/drawing/2014/main" id="{DB4FF7DE-D337-4670-BF54-88AF5239FC56}"/>
              </a:ext>
            </a:extLst>
          </p:cNvPr>
          <p:cNvCxnSpPr/>
          <p:nvPr/>
        </p:nvCxnSpPr>
        <p:spPr>
          <a:xfrm>
            <a:off x="694426" y="3602539"/>
            <a:ext cx="11160000" cy="0"/>
          </a:xfrm>
          <a:prstGeom prst="line">
            <a:avLst/>
          </a:prstGeom>
          <a:noFill/>
          <a:ln w="19050" cap="flat">
            <a:solidFill>
              <a:schemeClr val="accent2"/>
            </a:solidFill>
            <a:prstDash val="sysDot"/>
            <a:miter lim="800000"/>
          </a:ln>
          <a:effectLst/>
          <a:sp3d/>
        </p:spPr>
        <p:style>
          <a:lnRef idx="0">
            <a:scrgbClr r="0" g="0" b="0"/>
          </a:lnRef>
          <a:fillRef idx="0">
            <a:scrgbClr r="0" g="0" b="0"/>
          </a:fillRef>
          <a:effectRef idx="0">
            <a:scrgbClr r="0" g="0" b="0"/>
          </a:effectRef>
          <a:fontRef idx="none"/>
        </p:style>
      </p:cxnSp>
      <p:sp>
        <p:nvSpPr>
          <p:cNvPr id="36" name="标题 1">
            <a:extLst>
              <a:ext uri="{FF2B5EF4-FFF2-40B4-BE49-F238E27FC236}">
                <a16:creationId xmlns:a16="http://schemas.microsoft.com/office/drawing/2014/main" id="{F1F80D0C-92B2-5047-AAD1-FF82C45F6ACB}"/>
              </a:ext>
            </a:extLst>
          </p:cNvPr>
          <p:cNvSpPr txBox="1">
            <a:spLocks/>
          </p:cNvSpPr>
          <p:nvPr/>
        </p:nvSpPr>
        <p:spPr>
          <a:xfrm>
            <a:off x="601434" y="330649"/>
            <a:ext cx="7450720" cy="568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水基金对内传播体系建设：第一优先级</a:t>
            </a:r>
            <a:endParaRPr lang="ca-ES" dirty="0"/>
          </a:p>
        </p:txBody>
      </p:sp>
      <p:sp>
        <p:nvSpPr>
          <p:cNvPr id="37" name="文本占位符 3">
            <a:extLst>
              <a:ext uri="{FF2B5EF4-FFF2-40B4-BE49-F238E27FC236}">
                <a16:creationId xmlns:a16="http://schemas.microsoft.com/office/drawing/2014/main" id="{5AD30554-B49C-EE48-80DF-40C6BF45829B}"/>
              </a:ext>
            </a:extLst>
          </p:cNvPr>
          <p:cNvSpPr>
            <a:spLocks noGrp="1"/>
          </p:cNvSpPr>
          <p:nvPr>
            <p:ph type="body" sz="quarter" idx="15"/>
          </p:nvPr>
        </p:nvSpPr>
        <p:spPr>
          <a:xfrm>
            <a:off x="1788908" y="6347970"/>
            <a:ext cx="3140144" cy="398845"/>
          </a:xfrm>
        </p:spPr>
        <p:txBody>
          <a:bodyPr/>
          <a:lstStyle/>
          <a:p>
            <a:endParaRPr lang="ca-ES" dirty="0"/>
          </a:p>
        </p:txBody>
      </p:sp>
      <p:sp>
        <p:nvSpPr>
          <p:cNvPr id="21" name="TextBox 20"/>
          <p:cNvSpPr txBox="1"/>
          <p:nvPr/>
        </p:nvSpPr>
        <p:spPr>
          <a:xfrm>
            <a:off x="4406426" y="3017223"/>
            <a:ext cx="9763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0" normalizeH="0" baseline="0" dirty="0">
                <a:ln>
                  <a:noFill/>
                </a:ln>
                <a:solidFill>
                  <a:schemeClr val="accent1"/>
                </a:solidFill>
                <a:effectLst/>
                <a:uFillTx/>
                <a:latin typeface="微软雅黑" pitchFamily="34" charset="-122"/>
                <a:ea typeface="微软雅黑" pitchFamily="34" charset="-122"/>
                <a:sym typeface="Arial"/>
              </a:rPr>
              <a:t>优先级</a:t>
            </a:r>
          </a:p>
        </p:txBody>
      </p:sp>
      <p:sp>
        <p:nvSpPr>
          <p:cNvPr id="23" name="cute-star_72428"/>
          <p:cNvSpPr>
            <a:spLocks noChangeAspect="1"/>
          </p:cNvSpPr>
          <p:nvPr/>
        </p:nvSpPr>
        <p:spPr bwMode="auto">
          <a:xfrm>
            <a:off x="5372546" y="3036310"/>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24" name="cute-star_72428"/>
          <p:cNvSpPr>
            <a:spLocks noChangeAspect="1"/>
          </p:cNvSpPr>
          <p:nvPr/>
        </p:nvSpPr>
        <p:spPr bwMode="auto">
          <a:xfrm>
            <a:off x="5679458" y="3036310"/>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25" name="cute-star_72428"/>
          <p:cNvSpPr>
            <a:spLocks noChangeAspect="1"/>
          </p:cNvSpPr>
          <p:nvPr/>
        </p:nvSpPr>
        <p:spPr bwMode="auto">
          <a:xfrm>
            <a:off x="5986370" y="3036310"/>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32" name="cute-star_72428"/>
          <p:cNvSpPr>
            <a:spLocks noChangeAspect="1"/>
          </p:cNvSpPr>
          <p:nvPr/>
        </p:nvSpPr>
        <p:spPr bwMode="auto">
          <a:xfrm>
            <a:off x="6293282" y="3036310"/>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38" name="矩形 37"/>
          <p:cNvSpPr/>
          <p:nvPr/>
        </p:nvSpPr>
        <p:spPr>
          <a:xfrm>
            <a:off x="4406425" y="848553"/>
            <a:ext cx="7161688" cy="22204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defTabSz="1083290" hangingPunct="1">
              <a:lnSpc>
                <a:spcPct val="150000"/>
              </a:lnSpc>
              <a:buClr>
                <a:srgbClr val="0070C0"/>
              </a:buClr>
              <a:buFont typeface="Wingdings" panose="05000000000000000000" pitchFamily="2" charset="2"/>
              <a:buChar char="n"/>
            </a:pPr>
            <a:r>
              <a:rPr lang="zh-CN" altLang="en-US" b="1" dirty="0">
                <a:solidFill>
                  <a:srgbClr val="3D97C8"/>
                </a:solidFill>
                <a:latin typeface="微软雅黑" pitchFamily="34" charset="-122"/>
                <a:ea typeface="微软雅黑" pitchFamily="34" charset="-122"/>
              </a:rPr>
              <a:t>制度文化</a:t>
            </a:r>
            <a:endParaRPr lang="en-US" altLang="zh-CN" b="1" dirty="0">
              <a:solidFill>
                <a:srgbClr val="3D97C8"/>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kern="1200" dirty="0">
                <a:solidFill>
                  <a:prstClr val="black"/>
                </a:solidFill>
                <a:latin typeface="微软雅黑" pitchFamily="34" charset="-122"/>
                <a:ea typeface="微软雅黑" pitchFamily="34" charset="-122"/>
              </a:rPr>
              <a:t>目的：</a:t>
            </a:r>
            <a:r>
              <a:rPr lang="zh-CN" altLang="en-US" sz="1400" kern="1200" dirty="0">
                <a:solidFill>
                  <a:prstClr val="black"/>
                </a:solidFill>
                <a:latin typeface="微软雅黑" pitchFamily="34" charset="-122"/>
                <a:ea typeface="微软雅黑" pitchFamily="34" charset="-122"/>
              </a:rPr>
              <a:t>对于新员工，帮助其快速熟悉机构文化以便更好地融入</a:t>
            </a:r>
            <a:r>
              <a:rPr lang="zh-CN" altLang="en-US" sz="1400" dirty="0">
                <a:solidFill>
                  <a:prstClr val="black"/>
                </a:solidFill>
                <a:latin typeface="微软雅黑" pitchFamily="34" charset="-122"/>
                <a:ea typeface="微软雅黑" pitchFamily="34" charset="-122"/>
              </a:rPr>
              <a:t>水基金</a:t>
            </a:r>
            <a:r>
              <a:rPr lang="zh-CN" altLang="en-US" sz="1400" kern="1200" dirty="0">
                <a:solidFill>
                  <a:prstClr val="black"/>
                </a:solidFill>
                <a:latin typeface="微软雅黑" pitchFamily="34" charset="-122"/>
                <a:ea typeface="微软雅黑" pitchFamily="34" charset="-122"/>
              </a:rPr>
              <a:t>；对于机构整体，有助于提升员工对机构品牌文化的认同感和内聚力。</a:t>
            </a:r>
            <a:endParaRPr lang="en-US" altLang="zh-CN" sz="1400" dirty="0">
              <a:solidFill>
                <a:prstClr val="black"/>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kern="1200" dirty="0">
                <a:solidFill>
                  <a:prstClr val="black"/>
                </a:solidFill>
                <a:latin typeface="微软雅黑" pitchFamily="34" charset="-122"/>
                <a:ea typeface="微软雅黑" pitchFamily="34" charset="-122"/>
              </a:rPr>
              <a:t>内容：</a:t>
            </a:r>
            <a:r>
              <a:rPr lang="zh-CN" altLang="en-US" sz="1400" kern="1200" dirty="0">
                <a:solidFill>
                  <a:prstClr val="black"/>
                </a:solidFill>
                <a:latin typeface="微软雅黑" pitchFamily="34" charset="-122"/>
                <a:ea typeface="微软雅黑" pitchFamily="34" charset="-122"/>
              </a:rPr>
              <a:t>水基金品牌的“</a:t>
            </a:r>
            <a:r>
              <a:rPr lang="zh-CN" altLang="en-US" sz="1400" u="sng" kern="1200" dirty="0">
                <a:solidFill>
                  <a:prstClr val="black"/>
                </a:solidFill>
                <a:latin typeface="微软雅黑" pitchFamily="34" charset="-122"/>
                <a:ea typeface="微软雅黑" pitchFamily="34" charset="-122"/>
              </a:rPr>
              <a:t>基本法</a:t>
            </a:r>
            <a:r>
              <a:rPr lang="zh-CN" altLang="en-US" sz="1400" kern="1200" dirty="0">
                <a:solidFill>
                  <a:prstClr val="black"/>
                </a:solidFill>
                <a:latin typeface="微软雅黑" pitchFamily="34" charset="-122"/>
                <a:ea typeface="微软雅黑" pitchFamily="34" charset="-122"/>
              </a:rPr>
              <a:t>”，可以文档或手册的形式呈现。含水基金</a:t>
            </a:r>
            <a:r>
              <a:rPr lang="zh-CN" altLang="en-US" sz="1400" dirty="0">
                <a:solidFill>
                  <a:prstClr val="black"/>
                </a:solidFill>
                <a:latin typeface="微软雅黑" pitchFamily="34" charset="-122"/>
                <a:ea typeface="微软雅黑" pitchFamily="34" charset="-122"/>
              </a:rPr>
              <a:t>成立背景、使命愿景阐述、保护方案及成果、产品介绍、员工人物故事、内外传播渠道</a:t>
            </a:r>
            <a:r>
              <a:rPr lang="zh-CN" altLang="en-US" sz="1400" kern="1200" dirty="0">
                <a:solidFill>
                  <a:prstClr val="black"/>
                </a:solidFill>
                <a:latin typeface="微软雅黑" pitchFamily="34" charset="-122"/>
                <a:ea typeface="微软雅黑" pitchFamily="34" charset="-122"/>
              </a:rPr>
              <a:t>等。</a:t>
            </a:r>
            <a:endParaRPr lang="en-US" altLang="zh-CN" sz="1400" kern="1200" dirty="0">
              <a:solidFill>
                <a:schemeClr val="tx1">
                  <a:lumMod val="50000"/>
                  <a:lumOff val="50000"/>
                </a:schemeClr>
              </a:solidFill>
              <a:latin typeface="微软雅黑" pitchFamily="34" charset="-122"/>
              <a:ea typeface="微软雅黑" pitchFamily="34" charset="-122"/>
            </a:endParaRPr>
          </a:p>
        </p:txBody>
      </p:sp>
      <p:pic>
        <p:nvPicPr>
          <p:cNvPr id="14" name="Picture 13">
            <a:extLst>
              <a:ext uri="{FF2B5EF4-FFF2-40B4-BE49-F238E27FC236}">
                <a16:creationId xmlns:a16="http://schemas.microsoft.com/office/drawing/2014/main" id="{4D0BA9F0-5D76-4E7D-8C97-A2B44930C6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4426" y="1014573"/>
            <a:ext cx="3529912" cy="2054462"/>
          </a:xfrm>
          <a:prstGeom prst="rect">
            <a:avLst/>
          </a:prstGeom>
        </p:spPr>
      </p:pic>
      <p:sp>
        <p:nvSpPr>
          <p:cNvPr id="39" name="cute-star_72428">
            <a:extLst>
              <a:ext uri="{FF2B5EF4-FFF2-40B4-BE49-F238E27FC236}">
                <a16:creationId xmlns:a16="http://schemas.microsoft.com/office/drawing/2014/main" id="{31328372-BEB4-3744-BD9F-E42DF5A85375}"/>
              </a:ext>
            </a:extLst>
          </p:cNvPr>
          <p:cNvSpPr>
            <a:spLocks noChangeAspect="1"/>
          </p:cNvSpPr>
          <p:nvPr/>
        </p:nvSpPr>
        <p:spPr bwMode="auto">
          <a:xfrm>
            <a:off x="6610068" y="3034598"/>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6" name="矩形 5"/>
          <p:cNvSpPr/>
          <p:nvPr/>
        </p:nvSpPr>
        <p:spPr>
          <a:xfrm>
            <a:off x="4400168" y="3765693"/>
            <a:ext cx="7190398" cy="19415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defTabSz="1083290" hangingPunct="1">
              <a:lnSpc>
                <a:spcPct val="150000"/>
              </a:lnSpc>
              <a:buClr>
                <a:srgbClr val="0070C0"/>
              </a:buClr>
              <a:buFont typeface="Wingdings" panose="05000000000000000000" pitchFamily="2" charset="2"/>
              <a:buChar char="n"/>
            </a:pPr>
            <a:r>
              <a:rPr lang="zh-CN" altLang="en-US" b="1" dirty="0">
                <a:solidFill>
                  <a:srgbClr val="3D97C8"/>
                </a:solidFill>
                <a:latin typeface="微软雅黑" pitchFamily="34" charset="-122"/>
                <a:ea typeface="微软雅黑" pitchFamily="34" charset="-122"/>
              </a:rPr>
              <a:t>工作环境</a:t>
            </a:r>
            <a:endParaRPr lang="en-US" altLang="zh-CN" b="1" kern="1200" dirty="0">
              <a:solidFill>
                <a:srgbClr val="3D97C8"/>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kern="1200" dirty="0">
                <a:solidFill>
                  <a:prstClr val="black"/>
                </a:solidFill>
                <a:latin typeface="微软雅黑" pitchFamily="34" charset="-122"/>
                <a:ea typeface="微软雅黑" pitchFamily="34" charset="-122"/>
              </a:rPr>
              <a:t>目的：</a:t>
            </a:r>
            <a:r>
              <a:rPr lang="zh-CN" altLang="en-US" sz="1400" dirty="0">
                <a:solidFill>
                  <a:prstClr val="black"/>
                </a:solidFill>
                <a:latin typeface="微软雅黑" pitchFamily="34" charset="-122"/>
                <a:ea typeface="微软雅黑" pitchFamily="34" charset="-122"/>
              </a:rPr>
              <a:t>品牌愿景的视觉化传播在潜移默化中对</a:t>
            </a:r>
            <a:r>
              <a:rPr lang="zh-CN" altLang="en-US" sz="1400" kern="1200" dirty="0">
                <a:solidFill>
                  <a:prstClr val="black"/>
                </a:solidFill>
                <a:latin typeface="微软雅黑" pitchFamily="34" charset="-122"/>
                <a:ea typeface="微软雅黑" pitchFamily="34" charset="-122"/>
              </a:rPr>
              <a:t>传达品牌核心价值，积累品牌资产都起着积极作用</a:t>
            </a:r>
            <a:endParaRPr lang="en-US" altLang="zh-CN" sz="1400" dirty="0">
              <a:solidFill>
                <a:prstClr val="black"/>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kern="1200" dirty="0">
                <a:solidFill>
                  <a:prstClr val="black"/>
                </a:solidFill>
                <a:latin typeface="微软雅黑" pitchFamily="34" charset="-122"/>
                <a:ea typeface="微软雅黑" pitchFamily="34" charset="-122"/>
              </a:rPr>
              <a:t>内容：</a:t>
            </a:r>
            <a:r>
              <a:rPr lang="zh-CN" altLang="en-US" sz="1400" kern="1200" dirty="0">
                <a:solidFill>
                  <a:prstClr val="black"/>
                </a:solidFill>
                <a:latin typeface="微软雅黑" pitchFamily="34" charset="-122"/>
                <a:ea typeface="微软雅黑" pitchFamily="34" charset="-122"/>
              </a:rPr>
              <a:t>在办公室、公示栏等随处可见的位置张贴富有创意的海报、品牌愿景标语</a:t>
            </a:r>
            <a:r>
              <a:rPr lang="zh-CN" altLang="en-US" sz="1400" dirty="0">
                <a:solidFill>
                  <a:prstClr val="black"/>
                </a:solidFill>
                <a:latin typeface="微软雅黑" pitchFamily="34" charset="-122"/>
                <a:ea typeface="微软雅黑" pitchFamily="34" charset="-122"/>
              </a:rPr>
              <a:t>等视觉化标识，以及目前为止的成就等，向员工及来访人员传递品牌愿景与核心价值观。</a:t>
            </a:r>
            <a:endParaRPr lang="zh-CN" altLang="en-US" sz="1400" kern="1200" dirty="0">
              <a:solidFill>
                <a:prstClr val="black"/>
              </a:solidFill>
              <a:latin typeface="微软雅黑" pitchFamily="34" charset="-122"/>
              <a:ea typeface="微软雅黑" pitchFamily="34" charset="-122"/>
            </a:endParaRPr>
          </a:p>
        </p:txBody>
      </p:sp>
      <p:sp>
        <p:nvSpPr>
          <p:cNvPr id="8" name="TextBox 7"/>
          <p:cNvSpPr txBox="1"/>
          <p:nvPr/>
        </p:nvSpPr>
        <p:spPr>
          <a:xfrm>
            <a:off x="4400169" y="5857410"/>
            <a:ext cx="9763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a:solidFill>
                  <a:schemeClr val="accent1"/>
                </a:solidFill>
                <a:latin typeface="微软雅黑" pitchFamily="34" charset="-122"/>
                <a:ea typeface="微软雅黑" pitchFamily="34" charset="-122"/>
                <a:sym typeface="Arial"/>
              </a:rPr>
              <a:t>优先级</a:t>
            </a:r>
            <a:endParaRPr kumimoji="0" lang="zh-CN" altLang="en-US" sz="1800" b="1" i="0" u="none" strike="noStrike" cap="none" spc="0" normalizeH="0" baseline="0" dirty="0">
              <a:ln>
                <a:noFill/>
              </a:ln>
              <a:solidFill>
                <a:schemeClr val="accent1"/>
              </a:solidFill>
              <a:effectLst/>
              <a:uFillTx/>
              <a:latin typeface="微软雅黑" pitchFamily="34" charset="-122"/>
              <a:ea typeface="微软雅黑" pitchFamily="34" charset="-122"/>
              <a:sym typeface="Arial"/>
            </a:endParaRPr>
          </a:p>
        </p:txBody>
      </p:sp>
      <p:sp>
        <p:nvSpPr>
          <p:cNvPr id="10" name="cute-star_72428"/>
          <p:cNvSpPr>
            <a:spLocks noChangeAspect="1"/>
          </p:cNvSpPr>
          <p:nvPr/>
        </p:nvSpPr>
        <p:spPr bwMode="auto">
          <a:xfrm>
            <a:off x="5376563" y="5875072"/>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1" name="cute-star_72428"/>
          <p:cNvSpPr>
            <a:spLocks noChangeAspect="1"/>
          </p:cNvSpPr>
          <p:nvPr/>
        </p:nvSpPr>
        <p:spPr bwMode="auto">
          <a:xfrm>
            <a:off x="5683475" y="5875072"/>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2" name="cute-star_72428"/>
          <p:cNvSpPr>
            <a:spLocks noChangeAspect="1"/>
          </p:cNvSpPr>
          <p:nvPr/>
        </p:nvSpPr>
        <p:spPr bwMode="auto">
          <a:xfrm>
            <a:off x="5990387" y="5875072"/>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34" name="cute-star_72428"/>
          <p:cNvSpPr>
            <a:spLocks noChangeAspect="1"/>
          </p:cNvSpPr>
          <p:nvPr/>
        </p:nvSpPr>
        <p:spPr bwMode="auto">
          <a:xfrm>
            <a:off x="6297299" y="5875072"/>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40" name="cute-star_72428">
            <a:extLst>
              <a:ext uri="{FF2B5EF4-FFF2-40B4-BE49-F238E27FC236}">
                <a16:creationId xmlns:a16="http://schemas.microsoft.com/office/drawing/2014/main" id="{EB7CF7A8-CBD3-3A44-9239-08DCB8602193}"/>
              </a:ext>
            </a:extLst>
          </p:cNvPr>
          <p:cNvSpPr>
            <a:spLocks noChangeAspect="1"/>
          </p:cNvSpPr>
          <p:nvPr/>
        </p:nvSpPr>
        <p:spPr bwMode="auto">
          <a:xfrm>
            <a:off x="6596200" y="5874019"/>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pic>
        <p:nvPicPr>
          <p:cNvPr id="27" name="图片 26">
            <a:extLst>
              <a:ext uri="{FF2B5EF4-FFF2-40B4-BE49-F238E27FC236}">
                <a16:creationId xmlns:a16="http://schemas.microsoft.com/office/drawing/2014/main" id="{647EE754-BAA1-C844-9A15-56FA38E17B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434" y="3779126"/>
            <a:ext cx="3605960" cy="2254761"/>
          </a:xfrm>
          <a:prstGeom prst="rect">
            <a:avLst/>
          </a:prstGeom>
        </p:spPr>
      </p:pic>
      <p:sp>
        <p:nvSpPr>
          <p:cNvPr id="22" name="灯片编号占位符 5">
            <a:extLst>
              <a:ext uri="{FF2B5EF4-FFF2-40B4-BE49-F238E27FC236}">
                <a16:creationId xmlns:a16="http://schemas.microsoft.com/office/drawing/2014/main" id="{C8DD97A0-FF93-4E39-B9E6-A1D98B893FD0}"/>
              </a:ext>
            </a:extLst>
          </p:cNvPr>
          <p:cNvSpPr>
            <a:spLocks noGrp="1"/>
          </p:cNvSpPr>
          <p:nvPr>
            <p:ph type="sldNum" sz="quarter" idx="14"/>
          </p:nvPr>
        </p:nvSpPr>
        <p:spPr>
          <a:xfrm>
            <a:off x="491436" y="6364514"/>
            <a:ext cx="490268" cy="365125"/>
          </a:xfrm>
        </p:spPr>
        <p:txBody>
          <a:bodyPr/>
          <a:lstStyle/>
          <a:p>
            <a:fld id="{E6049C3D-CCF1-41B9-A681-D61E0CAE4A17}" type="slidenum">
              <a:rPr lang="en-US" altLang="zh-CN" smtClean="0"/>
              <a:t>81</a:t>
            </a:fld>
            <a:endParaRPr lang="en-US" dirty="0"/>
          </a:p>
        </p:txBody>
      </p:sp>
    </p:spTree>
    <p:extLst>
      <p:ext uri="{BB962C8B-B14F-4D97-AF65-F5344CB8AC3E}">
        <p14:creationId xmlns:p14="http://schemas.microsoft.com/office/powerpoint/2010/main" val="262874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2">
            <a:extLst>
              <a:ext uri="{FF2B5EF4-FFF2-40B4-BE49-F238E27FC236}">
                <a16:creationId xmlns:a16="http://schemas.microsoft.com/office/drawing/2014/main" id="{DB4FF7DE-D337-4670-BF54-88AF5239FC56}"/>
              </a:ext>
            </a:extLst>
          </p:cNvPr>
          <p:cNvCxnSpPr/>
          <p:nvPr/>
        </p:nvCxnSpPr>
        <p:spPr>
          <a:xfrm>
            <a:off x="694426" y="3427881"/>
            <a:ext cx="11160000" cy="0"/>
          </a:xfrm>
          <a:prstGeom prst="line">
            <a:avLst/>
          </a:prstGeom>
          <a:noFill/>
          <a:ln w="19050" cap="flat">
            <a:solidFill>
              <a:schemeClr val="accent2"/>
            </a:solidFill>
            <a:prstDash val="sysDot"/>
            <a:miter lim="800000"/>
          </a:ln>
          <a:effectLst/>
          <a:sp3d/>
        </p:spPr>
        <p:style>
          <a:lnRef idx="0">
            <a:scrgbClr r="0" g="0" b="0"/>
          </a:lnRef>
          <a:fillRef idx="0">
            <a:scrgbClr r="0" g="0" b="0"/>
          </a:fillRef>
          <a:effectRef idx="0">
            <a:scrgbClr r="0" g="0" b="0"/>
          </a:effectRef>
          <a:fontRef idx="none"/>
        </p:style>
      </p:cxnSp>
      <p:sp>
        <p:nvSpPr>
          <p:cNvPr id="6" name="矩形 5"/>
          <p:cNvSpPr/>
          <p:nvPr/>
        </p:nvSpPr>
        <p:spPr>
          <a:xfrm>
            <a:off x="4317976" y="867906"/>
            <a:ext cx="6625598" cy="19903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defTabSz="1083290">
              <a:lnSpc>
                <a:spcPct val="150000"/>
              </a:lnSpc>
              <a:buClr>
                <a:srgbClr val="0070C0"/>
              </a:buClr>
              <a:buFont typeface="Wingdings" panose="05000000000000000000" pitchFamily="2" charset="2"/>
              <a:buChar char="n"/>
            </a:pPr>
            <a:r>
              <a:rPr lang="zh-CN" altLang="en-US" b="1" dirty="0">
                <a:solidFill>
                  <a:schemeClr val="accent1"/>
                </a:solidFill>
                <a:latin typeface="微软雅黑" pitchFamily="34" charset="-122"/>
                <a:ea typeface="微软雅黑" pitchFamily="34" charset="-122"/>
              </a:rPr>
              <a:t>员工交流</a:t>
            </a:r>
            <a:endParaRPr lang="en-US" altLang="zh-CN" b="1" dirty="0">
              <a:solidFill>
                <a:schemeClr val="accent1"/>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kern="1200" dirty="0">
                <a:solidFill>
                  <a:prstClr val="black"/>
                </a:solidFill>
                <a:latin typeface="微软雅黑" pitchFamily="34" charset="-122"/>
                <a:ea typeface="微软雅黑" pitchFamily="34" charset="-122"/>
              </a:rPr>
              <a:t>目的：</a:t>
            </a:r>
            <a:r>
              <a:rPr lang="zh-CN" altLang="en-US" sz="1400" kern="1200" dirty="0">
                <a:solidFill>
                  <a:prstClr val="black"/>
                </a:solidFill>
                <a:latin typeface="微软雅黑" pitchFamily="34" charset="-122"/>
                <a:ea typeface="微软雅黑" pitchFamily="34" charset="-122"/>
              </a:rPr>
              <a:t>借助轻松的形式，听到更多员工对品牌建设以及机构工作的看法和改进</a:t>
            </a:r>
            <a:r>
              <a:rPr lang="zh-CN" altLang="en-US" sz="1400" dirty="0">
                <a:solidFill>
                  <a:prstClr val="black"/>
                </a:solidFill>
                <a:latin typeface="微软雅黑" pitchFamily="34" charset="-122"/>
                <a:ea typeface="微软雅黑" pitchFamily="34" charset="-122"/>
              </a:rPr>
              <a:t>建议，促进员工关系，优化品牌传播。</a:t>
            </a:r>
            <a:endParaRPr lang="en-US" altLang="zh-CN" sz="1400" dirty="0">
              <a:solidFill>
                <a:prstClr val="black"/>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dirty="0">
                <a:solidFill>
                  <a:prstClr val="black"/>
                </a:solidFill>
                <a:latin typeface="微软雅黑" pitchFamily="34" charset="-122"/>
                <a:ea typeface="微软雅黑" pitchFamily="34" charset="-122"/>
              </a:rPr>
              <a:t>内容：</a:t>
            </a:r>
            <a:r>
              <a:rPr lang="zh-CN" altLang="en-US" sz="1400" dirty="0">
                <a:solidFill>
                  <a:prstClr val="black"/>
                </a:solidFill>
                <a:latin typeface="微软雅黑" pitchFamily="34" charset="-122"/>
                <a:ea typeface="微软雅黑" pitchFamily="34" charset="-122"/>
              </a:rPr>
              <a:t>以季度或半年为单位，通过</a:t>
            </a:r>
            <a:r>
              <a:rPr lang="zh-CN" altLang="en-US" sz="1400" u="sng" dirty="0">
                <a:solidFill>
                  <a:prstClr val="black"/>
                </a:solidFill>
                <a:latin typeface="微软雅黑" pitchFamily="34" charset="-122"/>
                <a:ea typeface="微软雅黑" pitchFamily="34" charset="-122"/>
              </a:rPr>
              <a:t>非正式茶话会</a:t>
            </a:r>
            <a:r>
              <a:rPr lang="zh-CN" altLang="en-US" sz="1400" dirty="0">
                <a:solidFill>
                  <a:prstClr val="black"/>
                </a:solidFill>
                <a:latin typeface="微软雅黑" pitchFamily="34" charset="-122"/>
                <a:ea typeface="微软雅黑" pitchFamily="34" charset="-122"/>
              </a:rPr>
              <a:t>或</a:t>
            </a:r>
            <a:r>
              <a:rPr lang="zh-CN" altLang="en-US" sz="1400" u="sng" dirty="0">
                <a:solidFill>
                  <a:prstClr val="black"/>
                </a:solidFill>
                <a:latin typeface="微软雅黑" pitchFamily="34" charset="-122"/>
                <a:ea typeface="微软雅黑" pitchFamily="34" charset="-122"/>
              </a:rPr>
              <a:t>正式访谈</a:t>
            </a:r>
            <a:r>
              <a:rPr lang="zh-CN" altLang="en-US" sz="1400" dirty="0">
                <a:solidFill>
                  <a:prstClr val="black"/>
                </a:solidFill>
                <a:latin typeface="微软雅黑" pitchFamily="34" charset="-122"/>
                <a:ea typeface="微软雅黑" pitchFamily="34" charset="-122"/>
              </a:rPr>
              <a:t>的形式，回顾总结机构品牌建设实践，各自提出对品牌建设工作的看法与建议。</a:t>
            </a:r>
            <a:endParaRPr lang="en-US" altLang="zh-CN" sz="1400" kern="1200" dirty="0">
              <a:solidFill>
                <a:prstClr val="black"/>
              </a:solidFill>
              <a:latin typeface="微软雅黑" pitchFamily="34" charset="-122"/>
              <a:ea typeface="微软雅黑" pitchFamily="34" charset="-122"/>
            </a:endParaRPr>
          </a:p>
        </p:txBody>
      </p:sp>
      <p:sp>
        <p:nvSpPr>
          <p:cNvPr id="8" name="TextBox 7"/>
          <p:cNvSpPr txBox="1"/>
          <p:nvPr/>
        </p:nvSpPr>
        <p:spPr>
          <a:xfrm>
            <a:off x="4317976" y="2847139"/>
            <a:ext cx="9763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a:solidFill>
                  <a:schemeClr val="accent1"/>
                </a:solidFill>
                <a:latin typeface="微软雅黑" pitchFamily="34" charset="-122"/>
                <a:ea typeface="微软雅黑" pitchFamily="34" charset="-122"/>
                <a:sym typeface="Arial"/>
              </a:rPr>
              <a:t>优先级</a:t>
            </a:r>
            <a:endParaRPr kumimoji="0" lang="zh-CN" altLang="en-US" sz="1800" b="1" i="0" u="none" strike="noStrike" cap="none" spc="0" normalizeH="0" baseline="0" dirty="0">
              <a:ln>
                <a:noFill/>
              </a:ln>
              <a:solidFill>
                <a:schemeClr val="accent1"/>
              </a:solidFill>
              <a:effectLst/>
              <a:uFillTx/>
              <a:latin typeface="微软雅黑" pitchFamily="34" charset="-122"/>
              <a:ea typeface="微软雅黑" pitchFamily="34" charset="-122"/>
              <a:sym typeface="Arial"/>
            </a:endParaRPr>
          </a:p>
        </p:txBody>
      </p:sp>
      <p:sp>
        <p:nvSpPr>
          <p:cNvPr id="9" name="1-star_34812"/>
          <p:cNvSpPr>
            <a:spLocks noChangeAspect="1"/>
          </p:cNvSpPr>
          <p:nvPr/>
        </p:nvSpPr>
        <p:spPr bwMode="auto">
          <a:xfrm>
            <a:off x="6513055" y="2891866"/>
            <a:ext cx="304843" cy="279877"/>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10" name="cute-star_72428"/>
          <p:cNvSpPr>
            <a:spLocks noChangeAspect="1"/>
          </p:cNvSpPr>
          <p:nvPr/>
        </p:nvSpPr>
        <p:spPr bwMode="auto">
          <a:xfrm>
            <a:off x="5294370" y="2886774"/>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1" name="cute-star_72428"/>
          <p:cNvSpPr>
            <a:spLocks noChangeAspect="1"/>
          </p:cNvSpPr>
          <p:nvPr/>
        </p:nvSpPr>
        <p:spPr bwMode="auto">
          <a:xfrm>
            <a:off x="5601282" y="2886774"/>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2" name="cute-star_72428"/>
          <p:cNvSpPr>
            <a:spLocks noChangeAspect="1"/>
          </p:cNvSpPr>
          <p:nvPr/>
        </p:nvSpPr>
        <p:spPr bwMode="auto">
          <a:xfrm>
            <a:off x="5908194" y="2886774"/>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19" name="矩形 18"/>
          <p:cNvSpPr/>
          <p:nvPr/>
        </p:nvSpPr>
        <p:spPr>
          <a:xfrm>
            <a:off x="4317975" y="3550934"/>
            <a:ext cx="7250137" cy="21616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defTabSz="1083290" hangingPunct="1">
              <a:lnSpc>
                <a:spcPct val="150000"/>
              </a:lnSpc>
              <a:buClr>
                <a:srgbClr val="0070C0"/>
              </a:buClr>
              <a:buFont typeface="Wingdings" panose="05000000000000000000" pitchFamily="2" charset="2"/>
              <a:buChar char="n"/>
            </a:pPr>
            <a:r>
              <a:rPr lang="zh-CN" altLang="en-US" b="1" kern="1200" dirty="0">
                <a:solidFill>
                  <a:schemeClr val="accent1"/>
                </a:solidFill>
                <a:latin typeface="微软雅黑" pitchFamily="34" charset="-122"/>
                <a:ea typeface="微软雅黑" pitchFamily="34" charset="-122"/>
              </a:rPr>
              <a:t>培训活动</a:t>
            </a:r>
            <a:endParaRPr lang="en-US" altLang="zh-CN" b="1" kern="1200" dirty="0">
              <a:solidFill>
                <a:schemeClr val="accent1"/>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dirty="0">
                <a:solidFill>
                  <a:prstClr val="black"/>
                </a:solidFill>
                <a:latin typeface="微软雅黑" pitchFamily="34" charset="-122"/>
                <a:ea typeface="微软雅黑" pitchFamily="34" charset="-122"/>
              </a:rPr>
              <a:t>目的：</a:t>
            </a:r>
            <a:r>
              <a:rPr lang="zh-CN" altLang="en-US" sz="1400" dirty="0">
                <a:solidFill>
                  <a:prstClr val="black"/>
                </a:solidFill>
                <a:latin typeface="微软雅黑" pitchFamily="34" charset="-122"/>
                <a:ea typeface="微软雅黑" pitchFamily="34" charset="-122"/>
              </a:rPr>
              <a:t>正式的培训可以</a:t>
            </a:r>
            <a:r>
              <a:rPr lang="zh-CN" altLang="en-US" sz="1400" kern="1200" dirty="0">
                <a:solidFill>
                  <a:prstClr val="black"/>
                </a:solidFill>
                <a:latin typeface="微软雅黑" pitchFamily="34" charset="-122"/>
                <a:ea typeface="微软雅黑" pitchFamily="34" charset="-122"/>
              </a:rPr>
              <a:t>帮助员工进行自我更新，获得行动的一致性，并对水基金正在做的事情有更加深入的了解。</a:t>
            </a:r>
            <a:endParaRPr lang="en-US" altLang="zh-CN" sz="1400" kern="1200" dirty="0">
              <a:solidFill>
                <a:prstClr val="black"/>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kern="1200" dirty="0">
                <a:solidFill>
                  <a:prstClr val="black"/>
                </a:solidFill>
                <a:latin typeface="微软雅黑" pitchFamily="34" charset="-122"/>
                <a:ea typeface="微软雅黑" pitchFamily="34" charset="-122"/>
              </a:rPr>
              <a:t>内容：</a:t>
            </a:r>
            <a:endParaRPr lang="en-US" altLang="zh-CN" sz="1400" b="1" kern="1200" dirty="0">
              <a:solidFill>
                <a:prstClr val="black"/>
              </a:solidFill>
              <a:latin typeface="微软雅黑" pitchFamily="34" charset="-122"/>
              <a:ea typeface="微软雅黑" pitchFamily="34" charset="-122"/>
            </a:endParaRPr>
          </a:p>
          <a:p>
            <a:pPr marL="1284595" lvl="2" indent="-285750" defTabSz="1083290">
              <a:lnSpc>
                <a:spcPct val="150000"/>
              </a:lnSpc>
              <a:buClr>
                <a:srgbClr val="0070C0"/>
              </a:buClr>
              <a:buFont typeface="Arial" panose="020B0604020202020204" pitchFamily="34" charset="0"/>
              <a:buChar char="•"/>
            </a:pPr>
            <a:r>
              <a:rPr lang="zh-CN" altLang="en-US" sz="1400" kern="1200" dirty="0">
                <a:solidFill>
                  <a:prstClr val="black"/>
                </a:solidFill>
                <a:latin typeface="微软雅黑" pitchFamily="34" charset="-122"/>
                <a:ea typeface="微软雅黑" pitchFamily="34" charset="-122"/>
              </a:rPr>
              <a:t>邀请</a:t>
            </a:r>
            <a:r>
              <a:rPr lang="zh-CN" altLang="en-US" sz="1400" dirty="0">
                <a:solidFill>
                  <a:prstClr val="black"/>
                </a:solidFill>
                <a:latin typeface="微软雅黑" pitchFamily="34" charset="-122"/>
                <a:ea typeface="微软雅黑" pitchFamily="34" charset="-122"/>
              </a:rPr>
              <a:t>水源保护专家</a:t>
            </a:r>
            <a:r>
              <a:rPr lang="zh-CN" altLang="en-US" sz="1400" kern="1200" dirty="0">
                <a:solidFill>
                  <a:prstClr val="black"/>
                </a:solidFill>
                <a:latin typeface="微软雅黑" pitchFamily="34" charset="-122"/>
                <a:ea typeface="微软雅黑" pitchFamily="34" charset="-122"/>
              </a:rPr>
              <a:t>向员工培训、更新水基金水源地保护的</a:t>
            </a:r>
            <a:r>
              <a:rPr lang="zh-CN" altLang="en-US" sz="1400" dirty="0">
                <a:solidFill>
                  <a:prstClr val="black"/>
                </a:solidFill>
                <a:latin typeface="微软雅黑" pitchFamily="34" charset="-122"/>
                <a:ea typeface="微软雅黑" pitchFamily="34" charset="-122"/>
              </a:rPr>
              <a:t>进展。</a:t>
            </a:r>
            <a:endParaRPr lang="en-US" altLang="zh-CN" sz="1400" kern="1200" dirty="0">
              <a:solidFill>
                <a:prstClr val="black"/>
              </a:solidFill>
              <a:latin typeface="微软雅黑" pitchFamily="34" charset="-122"/>
              <a:ea typeface="微软雅黑" pitchFamily="34" charset="-122"/>
            </a:endParaRPr>
          </a:p>
          <a:p>
            <a:pPr marL="1284595" lvl="2" indent="-285750" defTabSz="1083290">
              <a:lnSpc>
                <a:spcPct val="150000"/>
              </a:lnSpc>
              <a:buClr>
                <a:srgbClr val="0070C0"/>
              </a:buClr>
              <a:buFont typeface="Arial" panose="020B0604020202020204" pitchFamily="34" charset="0"/>
              <a:buChar char="•"/>
            </a:pPr>
            <a:r>
              <a:rPr lang="zh-CN" altLang="en-US" sz="1400" dirty="0">
                <a:solidFill>
                  <a:prstClr val="black"/>
                </a:solidFill>
                <a:latin typeface="微软雅黑" pitchFamily="34" charset="-122"/>
                <a:ea typeface="微软雅黑" pitchFamily="34" charset="-122"/>
              </a:rPr>
              <a:t>邀请自然教育负责人对员工试教，在学习相关知识的同时，不断优化课程。</a:t>
            </a:r>
            <a:endParaRPr lang="en-US" altLang="zh-CN" sz="1400" kern="1200" dirty="0">
              <a:solidFill>
                <a:prstClr val="black"/>
              </a:solidFill>
              <a:latin typeface="微软雅黑" pitchFamily="34" charset="-122"/>
              <a:ea typeface="微软雅黑" pitchFamily="34" charset="-122"/>
            </a:endParaRPr>
          </a:p>
          <a:p>
            <a:pPr marL="1284595" lvl="2" indent="-285750" defTabSz="1083290">
              <a:lnSpc>
                <a:spcPct val="150000"/>
              </a:lnSpc>
              <a:buClr>
                <a:srgbClr val="0070C0"/>
              </a:buClr>
              <a:buFont typeface="Arial" panose="020B0604020202020204" pitchFamily="34" charset="0"/>
              <a:buChar char="•"/>
            </a:pPr>
            <a:r>
              <a:rPr lang="zh-CN" altLang="en-US" sz="1400" kern="1200" dirty="0">
                <a:solidFill>
                  <a:prstClr val="black"/>
                </a:solidFill>
                <a:latin typeface="微软雅黑" pitchFamily="34" charset="-122"/>
                <a:ea typeface="微软雅黑" pitchFamily="34" charset="-122"/>
              </a:rPr>
              <a:t>邀请品牌专家为成员培训，提高对品牌的认知，激发“人人传播”。</a:t>
            </a:r>
            <a:endParaRPr lang="en-US" altLang="zh-CN" sz="1400" kern="1200" dirty="0">
              <a:solidFill>
                <a:prstClr val="black"/>
              </a:solidFill>
              <a:latin typeface="微软雅黑" pitchFamily="34" charset="-122"/>
              <a:ea typeface="微软雅黑" pitchFamily="34" charset="-122"/>
            </a:endParaRPr>
          </a:p>
        </p:txBody>
      </p:sp>
      <p:sp>
        <p:nvSpPr>
          <p:cNvPr id="21" name="TextBox 20"/>
          <p:cNvSpPr txBox="1"/>
          <p:nvPr/>
        </p:nvSpPr>
        <p:spPr>
          <a:xfrm>
            <a:off x="4317976" y="5932180"/>
            <a:ext cx="9763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a:solidFill>
                  <a:schemeClr val="accent1"/>
                </a:solidFill>
                <a:latin typeface="微软雅黑" pitchFamily="34" charset="-122"/>
                <a:ea typeface="微软雅黑" pitchFamily="34" charset="-122"/>
                <a:sym typeface="Arial"/>
              </a:rPr>
              <a:t>优先级</a:t>
            </a:r>
            <a:endParaRPr kumimoji="0" lang="zh-CN" altLang="en-US" sz="1800" b="1" i="0" u="none" strike="noStrike" cap="none" spc="0" normalizeH="0" baseline="0" dirty="0">
              <a:ln>
                <a:noFill/>
              </a:ln>
              <a:solidFill>
                <a:schemeClr val="accent1"/>
              </a:solidFill>
              <a:effectLst/>
              <a:uFillTx/>
              <a:latin typeface="微软雅黑" pitchFamily="34" charset="-122"/>
              <a:ea typeface="微软雅黑" pitchFamily="34" charset="-122"/>
              <a:sym typeface="Arial"/>
            </a:endParaRPr>
          </a:p>
        </p:txBody>
      </p:sp>
      <p:sp>
        <p:nvSpPr>
          <p:cNvPr id="22" name="cute-star_72428"/>
          <p:cNvSpPr>
            <a:spLocks noChangeAspect="1"/>
          </p:cNvSpPr>
          <p:nvPr/>
        </p:nvSpPr>
        <p:spPr bwMode="auto">
          <a:xfrm>
            <a:off x="5294370" y="5951267"/>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23" name="cute-star_72428"/>
          <p:cNvSpPr>
            <a:spLocks noChangeAspect="1"/>
          </p:cNvSpPr>
          <p:nvPr/>
        </p:nvSpPr>
        <p:spPr bwMode="auto">
          <a:xfrm>
            <a:off x="5601282" y="5951267"/>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25" name="1-star_34812"/>
          <p:cNvSpPr>
            <a:spLocks noChangeAspect="1"/>
          </p:cNvSpPr>
          <p:nvPr/>
        </p:nvSpPr>
        <p:spPr bwMode="auto">
          <a:xfrm>
            <a:off x="6522019" y="5956359"/>
            <a:ext cx="304843" cy="279877"/>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34" name="1-star_34812"/>
          <p:cNvSpPr>
            <a:spLocks noChangeAspect="1"/>
          </p:cNvSpPr>
          <p:nvPr/>
        </p:nvSpPr>
        <p:spPr bwMode="auto">
          <a:xfrm>
            <a:off x="6215106" y="5956359"/>
            <a:ext cx="304843" cy="279877"/>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36" name="标题 1">
            <a:extLst>
              <a:ext uri="{FF2B5EF4-FFF2-40B4-BE49-F238E27FC236}">
                <a16:creationId xmlns:a16="http://schemas.microsoft.com/office/drawing/2014/main" id="{AC45D56C-156A-2749-B02C-C1D4E86723F8}"/>
              </a:ext>
            </a:extLst>
          </p:cNvPr>
          <p:cNvSpPr txBox="1">
            <a:spLocks/>
          </p:cNvSpPr>
          <p:nvPr/>
        </p:nvSpPr>
        <p:spPr>
          <a:xfrm>
            <a:off x="601434" y="330649"/>
            <a:ext cx="7450720" cy="568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水基金对内传播体系建设：第二优先级</a:t>
            </a:r>
            <a:endParaRPr lang="ca-ES" dirty="0"/>
          </a:p>
        </p:txBody>
      </p:sp>
      <p:sp>
        <p:nvSpPr>
          <p:cNvPr id="38" name="文本占位符 3">
            <a:extLst>
              <a:ext uri="{FF2B5EF4-FFF2-40B4-BE49-F238E27FC236}">
                <a16:creationId xmlns:a16="http://schemas.microsoft.com/office/drawing/2014/main" id="{66C654A1-B1AC-684A-8885-522D1AFC9D4D}"/>
              </a:ext>
            </a:extLst>
          </p:cNvPr>
          <p:cNvSpPr>
            <a:spLocks noGrp="1"/>
          </p:cNvSpPr>
          <p:nvPr>
            <p:ph type="body" sz="quarter" idx="15"/>
          </p:nvPr>
        </p:nvSpPr>
        <p:spPr>
          <a:xfrm>
            <a:off x="1788908" y="6347970"/>
            <a:ext cx="3140144" cy="398845"/>
          </a:xfrm>
        </p:spPr>
        <p:txBody>
          <a:bodyPr/>
          <a:lstStyle/>
          <a:p>
            <a:endParaRPr lang="ca-ES" dirty="0"/>
          </a:p>
        </p:txBody>
      </p:sp>
      <p:sp>
        <p:nvSpPr>
          <p:cNvPr id="39" name="cute-star_72428">
            <a:extLst>
              <a:ext uri="{FF2B5EF4-FFF2-40B4-BE49-F238E27FC236}">
                <a16:creationId xmlns:a16="http://schemas.microsoft.com/office/drawing/2014/main" id="{29013738-3CF8-7143-9F3E-8F1A18730F89}"/>
              </a:ext>
            </a:extLst>
          </p:cNvPr>
          <p:cNvSpPr>
            <a:spLocks noChangeAspect="1"/>
          </p:cNvSpPr>
          <p:nvPr/>
        </p:nvSpPr>
        <p:spPr bwMode="auto">
          <a:xfrm>
            <a:off x="6214705" y="2885062"/>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40" name="cute-star_72428">
            <a:extLst>
              <a:ext uri="{FF2B5EF4-FFF2-40B4-BE49-F238E27FC236}">
                <a16:creationId xmlns:a16="http://schemas.microsoft.com/office/drawing/2014/main" id="{5B1FDD4B-2967-8941-8E6D-C92BF6E496DA}"/>
              </a:ext>
            </a:extLst>
          </p:cNvPr>
          <p:cNvSpPr>
            <a:spLocks noChangeAspect="1"/>
          </p:cNvSpPr>
          <p:nvPr/>
        </p:nvSpPr>
        <p:spPr bwMode="auto">
          <a:xfrm>
            <a:off x="5897519" y="5949556"/>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pic>
        <p:nvPicPr>
          <p:cNvPr id="30" name="图片 29">
            <a:extLst>
              <a:ext uri="{FF2B5EF4-FFF2-40B4-BE49-F238E27FC236}">
                <a16:creationId xmlns:a16="http://schemas.microsoft.com/office/drawing/2014/main" id="{138042F8-7012-5646-8B36-A5AC785FF3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2721" y="987325"/>
            <a:ext cx="3484042" cy="2160974"/>
          </a:xfrm>
          <a:prstGeom prst="rect">
            <a:avLst/>
          </a:prstGeom>
        </p:spPr>
      </p:pic>
      <p:pic>
        <p:nvPicPr>
          <p:cNvPr id="46" name="图片 45">
            <a:extLst>
              <a:ext uri="{FF2B5EF4-FFF2-40B4-BE49-F238E27FC236}">
                <a16:creationId xmlns:a16="http://schemas.microsoft.com/office/drawing/2014/main" id="{1E3F3977-CA1F-D24C-AD0C-83C2BEA3F2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445" y="3697347"/>
            <a:ext cx="3484081" cy="2319285"/>
          </a:xfrm>
          <a:prstGeom prst="rect">
            <a:avLst/>
          </a:prstGeom>
        </p:spPr>
      </p:pic>
      <p:sp>
        <p:nvSpPr>
          <p:cNvPr id="24" name="灯片编号占位符 5">
            <a:extLst>
              <a:ext uri="{FF2B5EF4-FFF2-40B4-BE49-F238E27FC236}">
                <a16:creationId xmlns:a16="http://schemas.microsoft.com/office/drawing/2014/main" id="{586B82C8-B4BE-4D19-BB69-7DE49A5B720F}"/>
              </a:ext>
            </a:extLst>
          </p:cNvPr>
          <p:cNvSpPr>
            <a:spLocks noGrp="1"/>
          </p:cNvSpPr>
          <p:nvPr>
            <p:ph type="sldNum" sz="quarter" idx="14"/>
          </p:nvPr>
        </p:nvSpPr>
        <p:spPr>
          <a:xfrm>
            <a:off x="491436" y="6364514"/>
            <a:ext cx="490268" cy="365125"/>
          </a:xfrm>
        </p:spPr>
        <p:txBody>
          <a:bodyPr/>
          <a:lstStyle/>
          <a:p>
            <a:fld id="{E6049C3D-CCF1-41B9-A681-D61E0CAE4A17}" type="slidenum">
              <a:rPr lang="en-US" altLang="zh-CN" smtClean="0"/>
              <a:t>82</a:t>
            </a:fld>
            <a:endParaRPr lang="en-US" dirty="0"/>
          </a:p>
        </p:txBody>
      </p:sp>
    </p:spTree>
    <p:extLst>
      <p:ext uri="{BB962C8B-B14F-4D97-AF65-F5344CB8AC3E}">
        <p14:creationId xmlns:p14="http://schemas.microsoft.com/office/powerpoint/2010/main" val="330039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a:extLst>
              <a:ext uri="{FF2B5EF4-FFF2-40B4-BE49-F238E27FC236}">
                <a16:creationId xmlns:a16="http://schemas.microsoft.com/office/drawing/2014/main" id="{AC45D56C-156A-2749-B02C-C1D4E86723F8}"/>
              </a:ext>
            </a:extLst>
          </p:cNvPr>
          <p:cNvSpPr txBox="1">
            <a:spLocks/>
          </p:cNvSpPr>
          <p:nvPr/>
        </p:nvSpPr>
        <p:spPr>
          <a:xfrm>
            <a:off x="601434" y="330649"/>
            <a:ext cx="7450720" cy="568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水基金对内传播体系建设：第三优先级</a:t>
            </a:r>
            <a:endParaRPr lang="ca-ES" dirty="0"/>
          </a:p>
        </p:txBody>
      </p:sp>
      <p:sp>
        <p:nvSpPr>
          <p:cNvPr id="38" name="文本占位符 3">
            <a:extLst>
              <a:ext uri="{FF2B5EF4-FFF2-40B4-BE49-F238E27FC236}">
                <a16:creationId xmlns:a16="http://schemas.microsoft.com/office/drawing/2014/main" id="{66C654A1-B1AC-684A-8885-522D1AFC9D4D}"/>
              </a:ext>
            </a:extLst>
          </p:cNvPr>
          <p:cNvSpPr>
            <a:spLocks noGrp="1"/>
          </p:cNvSpPr>
          <p:nvPr>
            <p:ph type="body" sz="quarter" idx="15"/>
          </p:nvPr>
        </p:nvSpPr>
        <p:spPr>
          <a:xfrm>
            <a:off x="1788908" y="6347970"/>
            <a:ext cx="3140144" cy="398845"/>
          </a:xfrm>
        </p:spPr>
        <p:txBody>
          <a:bodyPr/>
          <a:lstStyle/>
          <a:p>
            <a:endParaRPr lang="ca-ES" dirty="0"/>
          </a:p>
        </p:txBody>
      </p:sp>
      <p:cxnSp>
        <p:nvCxnSpPr>
          <p:cNvPr id="24" name="Straight Connector 2">
            <a:extLst>
              <a:ext uri="{FF2B5EF4-FFF2-40B4-BE49-F238E27FC236}">
                <a16:creationId xmlns:a16="http://schemas.microsoft.com/office/drawing/2014/main" id="{D06CD8A8-1C58-4BD5-B196-BF79F9719DB1}"/>
              </a:ext>
            </a:extLst>
          </p:cNvPr>
          <p:cNvCxnSpPr/>
          <p:nvPr/>
        </p:nvCxnSpPr>
        <p:spPr>
          <a:xfrm>
            <a:off x="694426" y="3407333"/>
            <a:ext cx="11160000" cy="0"/>
          </a:xfrm>
          <a:prstGeom prst="line">
            <a:avLst/>
          </a:prstGeom>
          <a:noFill/>
          <a:ln w="19050" cap="flat">
            <a:solidFill>
              <a:schemeClr val="accent2"/>
            </a:solidFill>
            <a:prstDash val="sysDot"/>
            <a:miter lim="800000"/>
          </a:ln>
          <a:effectLst/>
          <a:sp3d/>
        </p:spPr>
        <p:style>
          <a:lnRef idx="0">
            <a:scrgbClr r="0" g="0" b="0"/>
          </a:lnRef>
          <a:fillRef idx="0">
            <a:scrgbClr r="0" g="0" b="0"/>
          </a:fillRef>
          <a:effectRef idx="0">
            <a:scrgbClr r="0" g="0" b="0"/>
          </a:effectRef>
          <a:fontRef idx="none"/>
        </p:style>
      </p:cxnSp>
      <p:sp>
        <p:nvSpPr>
          <p:cNvPr id="45" name="Rectangle 18">
            <a:extLst>
              <a:ext uri="{FF2B5EF4-FFF2-40B4-BE49-F238E27FC236}">
                <a16:creationId xmlns:a16="http://schemas.microsoft.com/office/drawing/2014/main" id="{CD31A4B6-0642-4719-BA8C-CB823E261311}"/>
              </a:ext>
            </a:extLst>
          </p:cNvPr>
          <p:cNvSpPr>
            <a:spLocks noChangeAspect="1"/>
          </p:cNvSpPr>
          <p:nvPr/>
        </p:nvSpPr>
        <p:spPr>
          <a:xfrm>
            <a:off x="694426" y="1052337"/>
            <a:ext cx="3529912" cy="2086860"/>
          </a:xfrm>
          <a:prstGeom prst="rect">
            <a:avLst/>
          </a:prstGeom>
          <a:blipFill dpi="0" rotWithShape="1">
            <a:blip r:embed="rId2"/>
            <a:srcRect/>
            <a:stretch>
              <a:fillRect b="-12722"/>
            </a:stretch>
          </a:blipFill>
          <a:ln w="25400" cap="flat" cmpd="sng" algn="ctr">
            <a:noFill/>
            <a:prstDash val="solid"/>
          </a:ln>
          <a:effectLst/>
          <a:extLst>
            <a:ext uri="{91240B29-F687-4F45-9708-019B960494DF}">
              <a14:hiddenLine xmlns:a14="http://schemas.microsoft.com/office/drawing/2010/main" w="25400" cap="flat" cmpd="sng" algn="ctr">
                <a:solidFill>
                  <a:schemeClr val="dk1"/>
                </a:solidFill>
                <a:prstDash val="solid"/>
              </a14:hiddenLine>
            </a:ext>
          </a:ex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63" name="Picture 2" descr="https://timgsa.baidu.com/timg?image&amp;quality=80&amp;size=b9999_10000&amp;sec=1530799087058&amp;di=501dbf450dba5d1dd1295fb5dd3e5b6c&amp;imgtype=0&amp;src=http%3A%2F%2Fimgsrc.baidu.com%2Fimage%2Fc0%253Dpixel_huitu%252C0%252C0%252C294%252C40%2Fsign%3D38ee69d3f9d3572c72ef949ce36b064b%2Fbf096b63f6246b603e0c8c4ee0f81a4c510fa28d.jpg">
            <a:extLst>
              <a:ext uri="{FF2B5EF4-FFF2-40B4-BE49-F238E27FC236}">
                <a16:creationId xmlns:a16="http://schemas.microsoft.com/office/drawing/2014/main" id="{C92129EF-C52B-46A3-95D1-44F7A755EC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823" b="8517"/>
          <a:stretch/>
        </p:blipFill>
        <p:spPr bwMode="auto">
          <a:xfrm>
            <a:off x="692721" y="3761250"/>
            <a:ext cx="3531616" cy="2109192"/>
          </a:xfrm>
          <a:prstGeom prst="rect">
            <a:avLst/>
          </a:prstGeom>
          <a:noFill/>
          <a:extLst>
            <a:ext uri="{909E8E84-426E-40DD-AFC4-6F175D3DCCD1}">
              <a14:hiddenFill xmlns:a14="http://schemas.microsoft.com/office/drawing/2010/main">
                <a:solidFill>
                  <a:srgbClr val="FFFFFF"/>
                </a:solidFill>
              </a14:hiddenFill>
            </a:ext>
          </a:extLst>
        </p:spPr>
      </p:pic>
      <p:sp>
        <p:nvSpPr>
          <p:cNvPr id="64" name="矩形 63">
            <a:extLst>
              <a:ext uri="{FF2B5EF4-FFF2-40B4-BE49-F238E27FC236}">
                <a16:creationId xmlns:a16="http://schemas.microsoft.com/office/drawing/2014/main" id="{21A4CAA5-D604-4780-BD0A-A43AAD22E602}"/>
              </a:ext>
            </a:extLst>
          </p:cNvPr>
          <p:cNvSpPr/>
          <p:nvPr/>
        </p:nvSpPr>
        <p:spPr>
          <a:xfrm>
            <a:off x="4317975" y="867906"/>
            <a:ext cx="7250137" cy="19903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defTabSz="1083290" hangingPunct="1">
              <a:lnSpc>
                <a:spcPct val="150000"/>
              </a:lnSpc>
              <a:buClr>
                <a:srgbClr val="0070C0"/>
              </a:buClr>
              <a:buFont typeface="Wingdings" panose="05000000000000000000" pitchFamily="2" charset="2"/>
              <a:buChar char="n"/>
            </a:pPr>
            <a:r>
              <a:rPr lang="zh-CN" altLang="en-US" b="1" dirty="0">
                <a:solidFill>
                  <a:schemeClr val="accent1"/>
                </a:solidFill>
                <a:latin typeface="微软雅黑" pitchFamily="34" charset="-122"/>
                <a:ea typeface="微软雅黑" pitchFamily="34" charset="-122"/>
              </a:rPr>
              <a:t>老友汇</a:t>
            </a:r>
            <a:endParaRPr lang="en-US" altLang="zh-CN" b="1" kern="1200" dirty="0">
              <a:solidFill>
                <a:schemeClr val="accent1"/>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kern="1200" dirty="0">
                <a:solidFill>
                  <a:prstClr val="black"/>
                </a:solidFill>
                <a:latin typeface="微软雅黑" pitchFamily="34" charset="-122"/>
                <a:ea typeface="微软雅黑" pitchFamily="34" charset="-122"/>
              </a:rPr>
              <a:t>目的：</a:t>
            </a:r>
            <a:r>
              <a:rPr lang="zh-CN" altLang="en-US" sz="1400" kern="1200" dirty="0">
                <a:solidFill>
                  <a:prstClr val="black"/>
                </a:solidFill>
                <a:latin typeface="微软雅黑" pitchFamily="34" charset="-122"/>
                <a:ea typeface="微软雅黑" pitchFamily="34" charset="-122"/>
              </a:rPr>
              <a:t>对志愿者资源进行有效管理，通过持续曝光，提高志愿者粘性，挖掘制原则资源。</a:t>
            </a:r>
            <a:endParaRPr lang="en-US" altLang="zh-CN" sz="1400" dirty="0">
              <a:solidFill>
                <a:prstClr val="black"/>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dirty="0">
                <a:solidFill>
                  <a:prstClr val="black"/>
                </a:solidFill>
                <a:latin typeface="微软雅黑" pitchFamily="34" charset="-122"/>
                <a:ea typeface="微软雅黑" pitchFamily="34" charset="-122"/>
              </a:rPr>
              <a:t>内容：</a:t>
            </a:r>
            <a:r>
              <a:rPr lang="zh-CN" altLang="en-US" sz="1400" dirty="0">
                <a:solidFill>
                  <a:prstClr val="black"/>
                </a:solidFill>
                <a:latin typeface="微软雅黑" pitchFamily="34" charset="-122"/>
                <a:ea typeface="微软雅黑" pitchFamily="34" charset="-122"/>
              </a:rPr>
              <a:t>以季度或半年为单位，邀请曾参与水基金活动的志愿者加入老友会，持续更新水基金动态，并充分吸收志愿者的改善意见和创意；可采用积分形式，积分较高者可获得一定水基金纪念品的奖励（可选）</a:t>
            </a:r>
            <a:r>
              <a:rPr lang="zh-CN" altLang="en-US" sz="1400" b="1" dirty="0">
                <a:solidFill>
                  <a:prstClr val="black"/>
                </a:solidFill>
                <a:latin typeface="微软雅黑" pitchFamily="34" charset="-122"/>
                <a:ea typeface="微软雅黑" pitchFamily="34" charset="-122"/>
              </a:rPr>
              <a:t>。</a:t>
            </a:r>
            <a:endParaRPr lang="en-US" altLang="zh-CN" sz="1400" kern="1200" dirty="0">
              <a:solidFill>
                <a:prstClr val="black"/>
              </a:solidFill>
              <a:latin typeface="微软雅黑" pitchFamily="34" charset="-122"/>
              <a:ea typeface="微软雅黑" pitchFamily="34" charset="-122"/>
            </a:endParaRPr>
          </a:p>
        </p:txBody>
      </p:sp>
      <p:sp>
        <p:nvSpPr>
          <p:cNvPr id="65" name="TextBox 20">
            <a:extLst>
              <a:ext uri="{FF2B5EF4-FFF2-40B4-BE49-F238E27FC236}">
                <a16:creationId xmlns:a16="http://schemas.microsoft.com/office/drawing/2014/main" id="{51BA7D2C-9E32-405E-9524-B3DED2664F2D}"/>
              </a:ext>
            </a:extLst>
          </p:cNvPr>
          <p:cNvSpPr txBox="1"/>
          <p:nvPr/>
        </p:nvSpPr>
        <p:spPr>
          <a:xfrm>
            <a:off x="4317976" y="2986750"/>
            <a:ext cx="9763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a:solidFill>
                  <a:schemeClr val="accent1"/>
                </a:solidFill>
                <a:latin typeface="微软雅黑" pitchFamily="34" charset="-122"/>
                <a:ea typeface="微软雅黑" pitchFamily="34" charset="-122"/>
                <a:sym typeface="Arial"/>
              </a:rPr>
              <a:t>优先级</a:t>
            </a:r>
            <a:endParaRPr kumimoji="0" lang="zh-CN" altLang="en-US" sz="1800" b="1" i="0" u="none" strike="noStrike" cap="none" spc="0" normalizeH="0" baseline="0" dirty="0">
              <a:ln>
                <a:noFill/>
              </a:ln>
              <a:solidFill>
                <a:schemeClr val="accent1"/>
              </a:solidFill>
              <a:effectLst/>
              <a:uFillTx/>
              <a:latin typeface="微软雅黑" pitchFamily="34" charset="-122"/>
              <a:ea typeface="微软雅黑" pitchFamily="34" charset="-122"/>
              <a:sym typeface="Arial"/>
            </a:endParaRPr>
          </a:p>
        </p:txBody>
      </p:sp>
      <p:sp>
        <p:nvSpPr>
          <p:cNvPr id="66" name="cute-star_72428">
            <a:extLst>
              <a:ext uri="{FF2B5EF4-FFF2-40B4-BE49-F238E27FC236}">
                <a16:creationId xmlns:a16="http://schemas.microsoft.com/office/drawing/2014/main" id="{848BFDB2-8E50-4BD7-A18D-2BF17FE928CF}"/>
              </a:ext>
            </a:extLst>
          </p:cNvPr>
          <p:cNvSpPr>
            <a:spLocks noChangeAspect="1"/>
          </p:cNvSpPr>
          <p:nvPr/>
        </p:nvSpPr>
        <p:spPr bwMode="auto">
          <a:xfrm>
            <a:off x="5294370" y="3005837"/>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67" name="cute-star_72428">
            <a:extLst>
              <a:ext uri="{FF2B5EF4-FFF2-40B4-BE49-F238E27FC236}">
                <a16:creationId xmlns:a16="http://schemas.microsoft.com/office/drawing/2014/main" id="{64CB1ED9-8607-4D38-BDAB-D68C953A73CF}"/>
              </a:ext>
            </a:extLst>
          </p:cNvPr>
          <p:cNvSpPr>
            <a:spLocks noChangeAspect="1"/>
          </p:cNvSpPr>
          <p:nvPr/>
        </p:nvSpPr>
        <p:spPr bwMode="auto">
          <a:xfrm>
            <a:off x="5601282" y="3005837"/>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68" name="1-star_34812">
            <a:extLst>
              <a:ext uri="{FF2B5EF4-FFF2-40B4-BE49-F238E27FC236}">
                <a16:creationId xmlns:a16="http://schemas.microsoft.com/office/drawing/2014/main" id="{9372C848-611E-49AF-AB8E-58682B4C5EB0}"/>
              </a:ext>
            </a:extLst>
          </p:cNvPr>
          <p:cNvSpPr>
            <a:spLocks noChangeAspect="1"/>
          </p:cNvSpPr>
          <p:nvPr/>
        </p:nvSpPr>
        <p:spPr bwMode="auto">
          <a:xfrm>
            <a:off x="6522019" y="3010929"/>
            <a:ext cx="304843" cy="279877"/>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69" name="1-star_34812">
            <a:extLst>
              <a:ext uri="{FF2B5EF4-FFF2-40B4-BE49-F238E27FC236}">
                <a16:creationId xmlns:a16="http://schemas.microsoft.com/office/drawing/2014/main" id="{620CB50A-E9EF-4957-9FB8-5D4633BE7E31}"/>
              </a:ext>
            </a:extLst>
          </p:cNvPr>
          <p:cNvSpPr>
            <a:spLocks noChangeAspect="1"/>
          </p:cNvSpPr>
          <p:nvPr/>
        </p:nvSpPr>
        <p:spPr bwMode="auto">
          <a:xfrm>
            <a:off x="6215106" y="3010929"/>
            <a:ext cx="304843" cy="279877"/>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71" name="1-star_34812">
            <a:extLst>
              <a:ext uri="{FF2B5EF4-FFF2-40B4-BE49-F238E27FC236}">
                <a16:creationId xmlns:a16="http://schemas.microsoft.com/office/drawing/2014/main" id="{35118A6E-CDD7-4205-9AD4-483FD0581E6E}"/>
              </a:ext>
            </a:extLst>
          </p:cNvPr>
          <p:cNvSpPr>
            <a:spLocks noChangeAspect="1"/>
          </p:cNvSpPr>
          <p:nvPr/>
        </p:nvSpPr>
        <p:spPr bwMode="auto">
          <a:xfrm>
            <a:off x="5906125" y="3010929"/>
            <a:ext cx="304843" cy="279877"/>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72" name="矩形 71">
            <a:extLst>
              <a:ext uri="{FF2B5EF4-FFF2-40B4-BE49-F238E27FC236}">
                <a16:creationId xmlns:a16="http://schemas.microsoft.com/office/drawing/2014/main" id="{835317E9-8A82-4A92-84F6-CF63D7351E86}"/>
              </a:ext>
            </a:extLst>
          </p:cNvPr>
          <p:cNvSpPr/>
          <p:nvPr/>
        </p:nvSpPr>
        <p:spPr>
          <a:xfrm>
            <a:off x="4317975" y="3679011"/>
            <a:ext cx="7250137" cy="19903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defTabSz="1083290" hangingPunct="1">
              <a:lnSpc>
                <a:spcPct val="150000"/>
              </a:lnSpc>
              <a:buClr>
                <a:srgbClr val="0070C0"/>
              </a:buClr>
              <a:buFont typeface="Wingdings" panose="05000000000000000000" pitchFamily="2" charset="2"/>
              <a:buChar char="n"/>
            </a:pPr>
            <a:r>
              <a:rPr lang="zh-CN" altLang="en-US" b="1" kern="1200" dirty="0">
                <a:solidFill>
                  <a:schemeClr val="accent1"/>
                </a:solidFill>
                <a:latin typeface="微软雅黑" pitchFamily="34" charset="-122"/>
                <a:ea typeface="微软雅黑" pitchFamily="34" charset="-122"/>
              </a:rPr>
              <a:t>创意赛</a:t>
            </a:r>
            <a:endParaRPr lang="en-US" altLang="zh-CN" b="1" kern="1200" dirty="0">
              <a:solidFill>
                <a:schemeClr val="accent1"/>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kern="1200" dirty="0">
                <a:solidFill>
                  <a:prstClr val="black"/>
                </a:solidFill>
                <a:latin typeface="微软雅黑" pitchFamily="34" charset="-122"/>
                <a:ea typeface="微软雅黑" pitchFamily="34" charset="-122"/>
              </a:rPr>
              <a:t>目的：</a:t>
            </a:r>
            <a:r>
              <a:rPr lang="zh-CN" altLang="en-US" sz="1400" kern="1200" dirty="0">
                <a:solidFill>
                  <a:prstClr val="black"/>
                </a:solidFill>
                <a:latin typeface="微软雅黑" pitchFamily="34" charset="-122"/>
                <a:ea typeface="微软雅黑" pitchFamily="34" charset="-122"/>
              </a:rPr>
              <a:t>充分发挥水基金成员的创意，在比赛过程中加深成员对机构文化的理解。</a:t>
            </a:r>
            <a:endParaRPr lang="en-US" altLang="zh-CN" sz="1400" kern="1200" dirty="0">
              <a:solidFill>
                <a:prstClr val="black"/>
              </a:solidFill>
              <a:latin typeface="微软雅黑" pitchFamily="34" charset="-122"/>
              <a:ea typeface="微软雅黑" pitchFamily="34" charset="-122"/>
            </a:endParaRPr>
          </a:p>
          <a:p>
            <a:pPr marL="827395" lvl="1" indent="-285750" defTabSz="1083290">
              <a:lnSpc>
                <a:spcPct val="150000"/>
              </a:lnSpc>
              <a:buClr>
                <a:srgbClr val="0070C0"/>
              </a:buClr>
              <a:buFont typeface="Arial" panose="020B0604020202020204" pitchFamily="34" charset="0"/>
              <a:buChar char="•"/>
            </a:pPr>
            <a:r>
              <a:rPr lang="zh-CN" altLang="en-US" sz="1400" b="1" dirty="0">
                <a:solidFill>
                  <a:prstClr val="black"/>
                </a:solidFill>
                <a:latin typeface="微软雅黑" pitchFamily="34" charset="-122"/>
                <a:ea typeface="微软雅黑" pitchFamily="34" charset="-122"/>
              </a:rPr>
              <a:t>内容：</a:t>
            </a:r>
            <a:r>
              <a:rPr lang="zh-CN" altLang="en-US" sz="1400" dirty="0">
                <a:solidFill>
                  <a:prstClr val="black"/>
                </a:solidFill>
                <a:latin typeface="微软雅黑" pitchFamily="34" charset="-122"/>
                <a:ea typeface="微软雅黑" pitchFamily="34" charset="-122"/>
              </a:rPr>
              <a:t>全员参与比赛，不同职能的员工交叉组队，在一定期限内提交创意方案。比赛话题可大可小，例如下一阶段传播主题、水源地保护系列故事撰写；评出优秀创意后跟踪落地。</a:t>
            </a:r>
            <a:endParaRPr lang="en-US" altLang="zh-CN" sz="1400" kern="1200" dirty="0">
              <a:solidFill>
                <a:prstClr val="black"/>
              </a:solidFill>
              <a:latin typeface="微软雅黑" pitchFamily="34" charset="-122"/>
              <a:ea typeface="微软雅黑" pitchFamily="34" charset="-122"/>
            </a:endParaRPr>
          </a:p>
        </p:txBody>
      </p:sp>
      <p:sp>
        <p:nvSpPr>
          <p:cNvPr id="73" name="TextBox 20">
            <a:extLst>
              <a:ext uri="{FF2B5EF4-FFF2-40B4-BE49-F238E27FC236}">
                <a16:creationId xmlns:a16="http://schemas.microsoft.com/office/drawing/2014/main" id="{45FAFC61-017D-4371-866E-AF56C0BD40AB}"/>
              </a:ext>
            </a:extLst>
          </p:cNvPr>
          <p:cNvSpPr txBox="1"/>
          <p:nvPr/>
        </p:nvSpPr>
        <p:spPr>
          <a:xfrm>
            <a:off x="4317976" y="5574916"/>
            <a:ext cx="9763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a:solidFill>
                  <a:schemeClr val="accent1"/>
                </a:solidFill>
                <a:latin typeface="微软雅黑" pitchFamily="34" charset="-122"/>
                <a:ea typeface="微软雅黑" pitchFamily="34" charset="-122"/>
                <a:sym typeface="Arial"/>
              </a:rPr>
              <a:t>优先级</a:t>
            </a:r>
            <a:endParaRPr kumimoji="0" lang="zh-CN" altLang="en-US" sz="1800" b="1" i="0" u="none" strike="noStrike" cap="none" spc="0" normalizeH="0" baseline="0" dirty="0">
              <a:ln>
                <a:noFill/>
              </a:ln>
              <a:solidFill>
                <a:schemeClr val="accent1"/>
              </a:solidFill>
              <a:effectLst/>
              <a:uFillTx/>
              <a:latin typeface="微软雅黑" pitchFamily="34" charset="-122"/>
              <a:ea typeface="微软雅黑" pitchFamily="34" charset="-122"/>
              <a:sym typeface="Arial"/>
            </a:endParaRPr>
          </a:p>
        </p:txBody>
      </p:sp>
      <p:sp>
        <p:nvSpPr>
          <p:cNvPr id="74" name="cute-star_72428">
            <a:extLst>
              <a:ext uri="{FF2B5EF4-FFF2-40B4-BE49-F238E27FC236}">
                <a16:creationId xmlns:a16="http://schemas.microsoft.com/office/drawing/2014/main" id="{84ABCFB5-85DE-49B9-AF7A-87E9CB56DEC9}"/>
              </a:ext>
            </a:extLst>
          </p:cNvPr>
          <p:cNvSpPr>
            <a:spLocks noChangeAspect="1"/>
          </p:cNvSpPr>
          <p:nvPr/>
        </p:nvSpPr>
        <p:spPr bwMode="auto">
          <a:xfrm>
            <a:off x="5294370" y="5594003"/>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75" name="cute-star_72428">
            <a:extLst>
              <a:ext uri="{FF2B5EF4-FFF2-40B4-BE49-F238E27FC236}">
                <a16:creationId xmlns:a16="http://schemas.microsoft.com/office/drawing/2014/main" id="{D0EB8543-7CD5-4F44-9624-8300F86DF06D}"/>
              </a:ext>
            </a:extLst>
          </p:cNvPr>
          <p:cNvSpPr>
            <a:spLocks noChangeAspect="1"/>
          </p:cNvSpPr>
          <p:nvPr/>
        </p:nvSpPr>
        <p:spPr bwMode="auto">
          <a:xfrm>
            <a:off x="5601282" y="5594003"/>
            <a:ext cx="304843" cy="290060"/>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solidFill>
            <a:schemeClr val="accent1"/>
          </a:solidFill>
          <a:ln>
            <a:noFill/>
          </a:ln>
        </p:spPr>
      </p:sp>
      <p:sp>
        <p:nvSpPr>
          <p:cNvPr id="76" name="1-star_34812">
            <a:extLst>
              <a:ext uri="{FF2B5EF4-FFF2-40B4-BE49-F238E27FC236}">
                <a16:creationId xmlns:a16="http://schemas.microsoft.com/office/drawing/2014/main" id="{BE896723-67F0-4759-B1FD-529435B06FF8}"/>
              </a:ext>
            </a:extLst>
          </p:cNvPr>
          <p:cNvSpPr>
            <a:spLocks noChangeAspect="1"/>
          </p:cNvSpPr>
          <p:nvPr/>
        </p:nvSpPr>
        <p:spPr bwMode="auto">
          <a:xfrm>
            <a:off x="6522019" y="5599095"/>
            <a:ext cx="304843" cy="279877"/>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77" name="1-star_34812">
            <a:extLst>
              <a:ext uri="{FF2B5EF4-FFF2-40B4-BE49-F238E27FC236}">
                <a16:creationId xmlns:a16="http://schemas.microsoft.com/office/drawing/2014/main" id="{885C886D-5ED6-4008-96D8-6E42E966C593}"/>
              </a:ext>
            </a:extLst>
          </p:cNvPr>
          <p:cNvSpPr>
            <a:spLocks noChangeAspect="1"/>
          </p:cNvSpPr>
          <p:nvPr/>
        </p:nvSpPr>
        <p:spPr bwMode="auto">
          <a:xfrm>
            <a:off x="6215106" y="5599095"/>
            <a:ext cx="304843" cy="279877"/>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78" name="1-star_34812">
            <a:extLst>
              <a:ext uri="{FF2B5EF4-FFF2-40B4-BE49-F238E27FC236}">
                <a16:creationId xmlns:a16="http://schemas.microsoft.com/office/drawing/2014/main" id="{E370DA23-4E45-4BF4-AEBF-E519D79B4962}"/>
              </a:ext>
            </a:extLst>
          </p:cNvPr>
          <p:cNvSpPr>
            <a:spLocks noChangeAspect="1"/>
          </p:cNvSpPr>
          <p:nvPr/>
        </p:nvSpPr>
        <p:spPr bwMode="auto">
          <a:xfrm>
            <a:off x="5906125" y="5599095"/>
            <a:ext cx="304843" cy="279877"/>
          </a:xfrm>
          <a:custGeom>
            <a:avLst/>
            <a:gdLst>
              <a:gd name="T0" fmla="*/ 801 w 3427"/>
              <a:gd name="T1" fmla="*/ 3151 h 3151"/>
              <a:gd name="T2" fmla="*/ 926 w 3427"/>
              <a:gd name="T3" fmla="*/ 3121 h 3151"/>
              <a:gd name="T4" fmla="*/ 1713 w 3427"/>
              <a:gd name="T5" fmla="*/ 2692 h 3151"/>
              <a:gd name="T6" fmla="*/ 2501 w 3427"/>
              <a:gd name="T7" fmla="*/ 3121 h 3151"/>
              <a:gd name="T8" fmla="*/ 2626 w 3427"/>
              <a:gd name="T9" fmla="*/ 3151 h 3151"/>
              <a:gd name="T10" fmla="*/ 2820 w 3427"/>
              <a:gd name="T11" fmla="*/ 2906 h 3151"/>
              <a:gd name="T12" fmla="*/ 2717 w 3427"/>
              <a:gd name="T13" fmla="*/ 2035 h 3151"/>
              <a:gd name="T14" fmla="*/ 3305 w 3427"/>
              <a:gd name="T15" fmla="*/ 1432 h 3151"/>
              <a:gd name="T16" fmla="*/ 3173 w 3427"/>
              <a:gd name="T17" fmla="*/ 1046 h 3151"/>
              <a:gd name="T18" fmla="*/ 2299 w 3427"/>
              <a:gd name="T19" fmla="*/ 906 h 3151"/>
              <a:gd name="T20" fmla="*/ 1913 w 3427"/>
              <a:gd name="T21" fmla="*/ 130 h 3151"/>
              <a:gd name="T22" fmla="*/ 1704 w 3427"/>
              <a:gd name="T23" fmla="*/ 0 h 3151"/>
              <a:gd name="T24" fmla="*/ 1498 w 3427"/>
              <a:gd name="T25" fmla="*/ 119 h 3151"/>
              <a:gd name="T26" fmla="*/ 1051 w 3427"/>
              <a:gd name="T27" fmla="*/ 906 h 3151"/>
              <a:gd name="T28" fmla="*/ 252 w 3427"/>
              <a:gd name="T29" fmla="*/ 1040 h 3151"/>
              <a:gd name="T30" fmla="*/ 122 w 3427"/>
              <a:gd name="T31" fmla="*/ 1432 h 3151"/>
              <a:gd name="T32" fmla="*/ 709 w 3427"/>
              <a:gd name="T33" fmla="*/ 2035 h 3151"/>
              <a:gd name="T34" fmla="*/ 607 w 3427"/>
              <a:gd name="T35" fmla="*/ 2906 h 3151"/>
              <a:gd name="T36" fmla="*/ 801 w 3427"/>
              <a:gd name="T37" fmla="*/ 3151 h 3151"/>
              <a:gd name="T38" fmla="*/ 334 w 3427"/>
              <a:gd name="T39" fmla="*/ 1285 h 3151"/>
              <a:gd name="T40" fmla="*/ 1093 w 3427"/>
              <a:gd name="T41" fmla="*/ 1157 h 3151"/>
              <a:gd name="T42" fmla="*/ 1213 w 3427"/>
              <a:gd name="T43" fmla="*/ 1137 h 3151"/>
              <a:gd name="T44" fmla="*/ 1272 w 3427"/>
              <a:gd name="T45" fmla="*/ 1032 h 3151"/>
              <a:gd name="T46" fmla="*/ 1702 w 3427"/>
              <a:gd name="T47" fmla="*/ 276 h 3151"/>
              <a:gd name="T48" fmla="*/ 2071 w 3427"/>
              <a:gd name="T49" fmla="*/ 1019 h 3151"/>
              <a:gd name="T50" fmla="*/ 2129 w 3427"/>
              <a:gd name="T51" fmla="*/ 1137 h 3151"/>
              <a:gd name="T52" fmla="*/ 2259 w 3427"/>
              <a:gd name="T53" fmla="*/ 1157 h 3151"/>
              <a:gd name="T54" fmla="*/ 3087 w 3427"/>
              <a:gd name="T55" fmla="*/ 1291 h 3151"/>
              <a:gd name="T56" fmla="*/ 2535 w 3427"/>
              <a:gd name="T57" fmla="*/ 1857 h 3151"/>
              <a:gd name="T58" fmla="*/ 2450 w 3427"/>
              <a:gd name="T59" fmla="*/ 1944 h 3151"/>
              <a:gd name="T60" fmla="*/ 2464 w 3427"/>
              <a:gd name="T61" fmla="*/ 2065 h 3151"/>
              <a:gd name="T62" fmla="*/ 2558 w 3427"/>
              <a:gd name="T63" fmla="*/ 2862 h 3151"/>
              <a:gd name="T64" fmla="*/ 1835 w 3427"/>
              <a:gd name="T65" fmla="*/ 2468 h 3151"/>
              <a:gd name="T66" fmla="*/ 1713 w 3427"/>
              <a:gd name="T67" fmla="*/ 2402 h 3151"/>
              <a:gd name="T68" fmla="*/ 1591 w 3427"/>
              <a:gd name="T69" fmla="*/ 2468 h 3151"/>
              <a:gd name="T70" fmla="*/ 868 w 3427"/>
              <a:gd name="T71" fmla="*/ 2862 h 3151"/>
              <a:gd name="T72" fmla="*/ 962 w 3427"/>
              <a:gd name="T73" fmla="*/ 2065 h 3151"/>
              <a:gd name="T74" fmla="*/ 977 w 3427"/>
              <a:gd name="T75" fmla="*/ 1944 h 3151"/>
              <a:gd name="T76" fmla="*/ 892 w 3427"/>
              <a:gd name="T77" fmla="*/ 1857 h 3151"/>
              <a:gd name="T78" fmla="*/ 334 w 3427"/>
              <a:gd name="T79" fmla="*/ 1285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7" h="3151">
                <a:moveTo>
                  <a:pt x="801" y="3151"/>
                </a:moveTo>
                <a:cubicBezTo>
                  <a:pt x="839" y="3151"/>
                  <a:pt x="881" y="3141"/>
                  <a:pt x="926" y="3121"/>
                </a:cubicBezTo>
                <a:lnTo>
                  <a:pt x="1713" y="2692"/>
                </a:lnTo>
                <a:lnTo>
                  <a:pt x="2501" y="3121"/>
                </a:lnTo>
                <a:cubicBezTo>
                  <a:pt x="2545" y="3141"/>
                  <a:pt x="2588" y="3151"/>
                  <a:pt x="2626" y="3151"/>
                </a:cubicBezTo>
                <a:cubicBezTo>
                  <a:pt x="2745" y="3151"/>
                  <a:pt x="2826" y="3059"/>
                  <a:pt x="2820" y="2906"/>
                </a:cubicBezTo>
                <a:lnTo>
                  <a:pt x="2717" y="2035"/>
                </a:lnTo>
                <a:lnTo>
                  <a:pt x="3305" y="1432"/>
                </a:lnTo>
                <a:cubicBezTo>
                  <a:pt x="3427" y="1271"/>
                  <a:pt x="3368" y="1098"/>
                  <a:pt x="3173" y="1046"/>
                </a:cubicBezTo>
                <a:lnTo>
                  <a:pt x="2299" y="906"/>
                </a:lnTo>
                <a:lnTo>
                  <a:pt x="1913" y="130"/>
                </a:lnTo>
                <a:cubicBezTo>
                  <a:pt x="1857" y="43"/>
                  <a:pt x="1781" y="0"/>
                  <a:pt x="1704" y="0"/>
                </a:cubicBezTo>
                <a:cubicBezTo>
                  <a:pt x="1630" y="0"/>
                  <a:pt x="1556" y="39"/>
                  <a:pt x="1498" y="119"/>
                </a:cubicBezTo>
                <a:lnTo>
                  <a:pt x="1051" y="906"/>
                </a:lnTo>
                <a:lnTo>
                  <a:pt x="252" y="1040"/>
                </a:lnTo>
                <a:cubicBezTo>
                  <a:pt x="58" y="1096"/>
                  <a:pt x="0" y="1271"/>
                  <a:pt x="122" y="1432"/>
                </a:cubicBezTo>
                <a:lnTo>
                  <a:pt x="709" y="2035"/>
                </a:lnTo>
                <a:lnTo>
                  <a:pt x="607" y="2906"/>
                </a:lnTo>
                <a:cubicBezTo>
                  <a:pt x="601" y="3059"/>
                  <a:pt x="681" y="3151"/>
                  <a:pt x="801" y="3151"/>
                </a:cubicBezTo>
                <a:close/>
                <a:moveTo>
                  <a:pt x="334" y="1285"/>
                </a:moveTo>
                <a:lnTo>
                  <a:pt x="1093" y="1157"/>
                </a:lnTo>
                <a:lnTo>
                  <a:pt x="1213" y="1137"/>
                </a:lnTo>
                <a:lnTo>
                  <a:pt x="1272" y="1032"/>
                </a:lnTo>
                <a:lnTo>
                  <a:pt x="1702" y="276"/>
                </a:lnTo>
                <a:lnTo>
                  <a:pt x="2071" y="1019"/>
                </a:lnTo>
                <a:lnTo>
                  <a:pt x="2129" y="1137"/>
                </a:lnTo>
                <a:lnTo>
                  <a:pt x="2259" y="1157"/>
                </a:lnTo>
                <a:lnTo>
                  <a:pt x="3087" y="1291"/>
                </a:lnTo>
                <a:lnTo>
                  <a:pt x="2535" y="1857"/>
                </a:lnTo>
                <a:lnTo>
                  <a:pt x="2450" y="1944"/>
                </a:lnTo>
                <a:lnTo>
                  <a:pt x="2464" y="2065"/>
                </a:lnTo>
                <a:lnTo>
                  <a:pt x="2558" y="2862"/>
                </a:lnTo>
                <a:lnTo>
                  <a:pt x="1835" y="2468"/>
                </a:lnTo>
                <a:lnTo>
                  <a:pt x="1713" y="2402"/>
                </a:lnTo>
                <a:lnTo>
                  <a:pt x="1591" y="2468"/>
                </a:lnTo>
                <a:lnTo>
                  <a:pt x="868" y="2862"/>
                </a:lnTo>
                <a:lnTo>
                  <a:pt x="962" y="2065"/>
                </a:lnTo>
                <a:lnTo>
                  <a:pt x="977" y="1944"/>
                </a:lnTo>
                <a:lnTo>
                  <a:pt x="892" y="1857"/>
                </a:lnTo>
                <a:lnTo>
                  <a:pt x="334" y="1285"/>
                </a:lnTo>
                <a:close/>
              </a:path>
            </a:pathLst>
          </a:custGeom>
          <a:solidFill>
            <a:schemeClr val="accent1"/>
          </a:solidFill>
          <a:ln>
            <a:noFill/>
          </a:ln>
        </p:spPr>
      </p:sp>
      <p:sp>
        <p:nvSpPr>
          <p:cNvPr id="79" name="灯片编号占位符 5">
            <a:extLst>
              <a:ext uri="{FF2B5EF4-FFF2-40B4-BE49-F238E27FC236}">
                <a16:creationId xmlns:a16="http://schemas.microsoft.com/office/drawing/2014/main" id="{4AC2CD19-0CF1-4B29-9D54-E913E4310F66}"/>
              </a:ext>
            </a:extLst>
          </p:cNvPr>
          <p:cNvSpPr>
            <a:spLocks noGrp="1"/>
          </p:cNvSpPr>
          <p:nvPr>
            <p:ph type="sldNum" sz="quarter" idx="14"/>
          </p:nvPr>
        </p:nvSpPr>
        <p:spPr>
          <a:xfrm>
            <a:off x="491436" y="6364514"/>
            <a:ext cx="490268" cy="365125"/>
          </a:xfrm>
        </p:spPr>
        <p:txBody>
          <a:bodyPr/>
          <a:lstStyle/>
          <a:p>
            <a:fld id="{E6049C3D-CCF1-41B9-A681-D61E0CAE4A17}" type="slidenum">
              <a:rPr lang="en-US" altLang="zh-CN" smtClean="0"/>
              <a:t>83</a:t>
            </a:fld>
            <a:endParaRPr lang="en-US" dirty="0"/>
          </a:p>
        </p:txBody>
      </p:sp>
    </p:spTree>
    <p:extLst>
      <p:ext uri="{BB962C8B-B14F-4D97-AF65-F5344CB8AC3E}">
        <p14:creationId xmlns:p14="http://schemas.microsoft.com/office/powerpoint/2010/main" val="104071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3</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4838342"/>
          </a:xfrm>
        </p:spPr>
        <p:txBody>
          <a:bodyPr>
            <a:normAutofit/>
          </a:bodyPr>
          <a:lstStyle/>
          <a:p>
            <a:pPr lvl="0">
              <a:spcAft>
                <a:spcPts val="1200"/>
              </a:spcAft>
            </a:pPr>
            <a:r>
              <a:rPr lang="zh-CN" altLang="en-US" sz="2400" dirty="0">
                <a:solidFill>
                  <a:schemeClr val="accent3">
                    <a:lumMod val="40000"/>
                    <a:lumOff val="60000"/>
                  </a:schemeClr>
                </a:solidFill>
              </a:rPr>
              <a:t>前情回顾</a:t>
            </a:r>
            <a:endParaRPr lang="en-US" altLang="zh-CN" sz="2400" dirty="0">
              <a:solidFill>
                <a:schemeClr val="accent3">
                  <a:lumMod val="40000"/>
                  <a:lumOff val="60000"/>
                </a:schemeClr>
              </a:solidFill>
            </a:endParaRPr>
          </a:p>
          <a:p>
            <a:pPr lvl="0">
              <a:spcAft>
                <a:spcPts val="1200"/>
              </a:spcAft>
            </a:pPr>
            <a:r>
              <a:rPr lang="zh-CN" altLang="en-US" sz="2400" dirty="0">
                <a:solidFill>
                  <a:schemeClr val="accent3">
                    <a:lumMod val="40000"/>
                    <a:lumOff val="60000"/>
                  </a:schemeClr>
                </a:solidFill>
              </a:rPr>
              <a:t>传播建议的基础</a:t>
            </a:r>
            <a:endParaRPr lang="en-US" altLang="zh-CN" sz="2400" dirty="0">
              <a:solidFill>
                <a:schemeClr val="accent3">
                  <a:lumMod val="40000"/>
                  <a:lumOff val="60000"/>
                </a:schemeClr>
              </a:solidFill>
            </a:endParaRPr>
          </a:p>
          <a:p>
            <a:pPr lvl="0">
              <a:spcAft>
                <a:spcPts val="1200"/>
              </a:spcAft>
            </a:pPr>
            <a:r>
              <a:rPr lang="zh-CN" altLang="en-US" sz="2800" dirty="0"/>
              <a:t>短期传播建议</a:t>
            </a:r>
            <a:endParaRPr lang="en-US" altLang="zh-CN" sz="2800" dirty="0"/>
          </a:p>
        </p:txBody>
      </p:sp>
    </p:spTree>
    <p:extLst>
      <p:ext uri="{BB962C8B-B14F-4D97-AF65-F5344CB8AC3E}">
        <p14:creationId xmlns:p14="http://schemas.microsoft.com/office/powerpoint/2010/main" val="88159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a:extLst>
              <a:ext uri="{FF2B5EF4-FFF2-40B4-BE49-F238E27FC236}">
                <a16:creationId xmlns:a16="http://schemas.microsoft.com/office/drawing/2014/main" id="{AC45D56C-156A-2749-B02C-C1D4E86723F8}"/>
              </a:ext>
            </a:extLst>
          </p:cNvPr>
          <p:cNvSpPr txBox="1">
            <a:spLocks/>
          </p:cNvSpPr>
          <p:nvPr/>
        </p:nvSpPr>
        <p:spPr>
          <a:xfrm>
            <a:off x="601434" y="330649"/>
            <a:ext cx="7450720" cy="568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水基金年度传播规划</a:t>
            </a:r>
            <a:endParaRPr lang="ca-ES" dirty="0"/>
          </a:p>
        </p:txBody>
      </p:sp>
      <p:sp>
        <p:nvSpPr>
          <p:cNvPr id="38" name="文本占位符 3">
            <a:extLst>
              <a:ext uri="{FF2B5EF4-FFF2-40B4-BE49-F238E27FC236}">
                <a16:creationId xmlns:a16="http://schemas.microsoft.com/office/drawing/2014/main" id="{66C654A1-B1AC-684A-8885-522D1AFC9D4D}"/>
              </a:ext>
            </a:extLst>
          </p:cNvPr>
          <p:cNvSpPr>
            <a:spLocks noGrp="1"/>
          </p:cNvSpPr>
          <p:nvPr>
            <p:ph type="body" sz="quarter" idx="15"/>
          </p:nvPr>
        </p:nvSpPr>
        <p:spPr>
          <a:xfrm>
            <a:off x="1788908" y="6347970"/>
            <a:ext cx="3140144" cy="398845"/>
          </a:xfrm>
        </p:spPr>
        <p:txBody>
          <a:bodyPr/>
          <a:lstStyle/>
          <a:p>
            <a:endParaRPr lang="ca-ES" dirty="0"/>
          </a:p>
        </p:txBody>
      </p:sp>
      <p:sp>
        <p:nvSpPr>
          <p:cNvPr id="79" name="灯片编号占位符 5">
            <a:extLst>
              <a:ext uri="{FF2B5EF4-FFF2-40B4-BE49-F238E27FC236}">
                <a16:creationId xmlns:a16="http://schemas.microsoft.com/office/drawing/2014/main" id="{4AC2CD19-0CF1-4B29-9D54-E913E4310F66}"/>
              </a:ext>
            </a:extLst>
          </p:cNvPr>
          <p:cNvSpPr>
            <a:spLocks noGrp="1"/>
          </p:cNvSpPr>
          <p:nvPr>
            <p:ph type="sldNum" sz="quarter" idx="14"/>
          </p:nvPr>
        </p:nvSpPr>
        <p:spPr>
          <a:xfrm>
            <a:off x="491436" y="6364514"/>
            <a:ext cx="490268" cy="365125"/>
          </a:xfrm>
        </p:spPr>
        <p:txBody>
          <a:bodyPr/>
          <a:lstStyle/>
          <a:p>
            <a:fld id="{E6049C3D-CCF1-41B9-A681-D61E0CAE4A17}" type="slidenum">
              <a:rPr lang="en-US" altLang="zh-CN" smtClean="0"/>
              <a:t>85</a:t>
            </a:fld>
            <a:endParaRPr lang="en-US" dirty="0"/>
          </a:p>
        </p:txBody>
      </p:sp>
      <p:graphicFrame>
        <p:nvGraphicFramePr>
          <p:cNvPr id="29" name="表格 28">
            <a:extLst>
              <a:ext uri="{FF2B5EF4-FFF2-40B4-BE49-F238E27FC236}">
                <a16:creationId xmlns:a16="http://schemas.microsoft.com/office/drawing/2014/main" id="{DA24C3C3-FDDC-4B9E-8661-A80AC224853F}"/>
              </a:ext>
            </a:extLst>
          </p:cNvPr>
          <p:cNvGraphicFramePr>
            <a:graphicFrameLocks noGrp="1"/>
          </p:cNvGraphicFramePr>
          <p:nvPr>
            <p:extLst>
              <p:ext uri="{D42A27DB-BD31-4B8C-83A1-F6EECF244321}">
                <p14:modId xmlns:p14="http://schemas.microsoft.com/office/powerpoint/2010/main" val="4260984613"/>
              </p:ext>
            </p:extLst>
          </p:nvPr>
        </p:nvGraphicFramePr>
        <p:xfrm>
          <a:off x="623888" y="981075"/>
          <a:ext cx="10944226" cy="5381790"/>
        </p:xfrm>
        <a:graphic>
          <a:graphicData uri="http://schemas.openxmlformats.org/drawingml/2006/table">
            <a:tbl>
              <a:tblPr/>
              <a:tblGrid>
                <a:gridCol w="782796">
                  <a:extLst>
                    <a:ext uri="{9D8B030D-6E8A-4147-A177-3AD203B41FA5}">
                      <a16:colId xmlns:a16="http://schemas.microsoft.com/office/drawing/2014/main" val="3078074481"/>
                    </a:ext>
                  </a:extLst>
                </a:gridCol>
                <a:gridCol w="1110823">
                  <a:extLst>
                    <a:ext uri="{9D8B030D-6E8A-4147-A177-3AD203B41FA5}">
                      <a16:colId xmlns:a16="http://schemas.microsoft.com/office/drawing/2014/main" val="674203380"/>
                    </a:ext>
                  </a:extLst>
                </a:gridCol>
                <a:gridCol w="1110823">
                  <a:extLst>
                    <a:ext uri="{9D8B030D-6E8A-4147-A177-3AD203B41FA5}">
                      <a16:colId xmlns:a16="http://schemas.microsoft.com/office/drawing/2014/main" val="1822424257"/>
                    </a:ext>
                  </a:extLst>
                </a:gridCol>
                <a:gridCol w="1036271">
                  <a:extLst>
                    <a:ext uri="{9D8B030D-6E8A-4147-A177-3AD203B41FA5}">
                      <a16:colId xmlns:a16="http://schemas.microsoft.com/office/drawing/2014/main" val="550471486"/>
                    </a:ext>
                  </a:extLst>
                </a:gridCol>
                <a:gridCol w="767885">
                  <a:extLst>
                    <a:ext uri="{9D8B030D-6E8A-4147-A177-3AD203B41FA5}">
                      <a16:colId xmlns:a16="http://schemas.microsoft.com/office/drawing/2014/main" val="1599178069"/>
                    </a:ext>
                  </a:extLst>
                </a:gridCol>
                <a:gridCol w="767885">
                  <a:extLst>
                    <a:ext uri="{9D8B030D-6E8A-4147-A177-3AD203B41FA5}">
                      <a16:colId xmlns:a16="http://schemas.microsoft.com/office/drawing/2014/main" val="2832468332"/>
                    </a:ext>
                  </a:extLst>
                </a:gridCol>
                <a:gridCol w="767885">
                  <a:extLst>
                    <a:ext uri="{9D8B030D-6E8A-4147-A177-3AD203B41FA5}">
                      <a16:colId xmlns:a16="http://schemas.microsoft.com/office/drawing/2014/main" val="646461698"/>
                    </a:ext>
                  </a:extLst>
                </a:gridCol>
                <a:gridCol w="767885">
                  <a:extLst>
                    <a:ext uri="{9D8B030D-6E8A-4147-A177-3AD203B41FA5}">
                      <a16:colId xmlns:a16="http://schemas.microsoft.com/office/drawing/2014/main" val="3187117855"/>
                    </a:ext>
                  </a:extLst>
                </a:gridCol>
                <a:gridCol w="1028817">
                  <a:extLst>
                    <a:ext uri="{9D8B030D-6E8A-4147-A177-3AD203B41FA5}">
                      <a16:colId xmlns:a16="http://schemas.microsoft.com/office/drawing/2014/main" val="537727760"/>
                    </a:ext>
                  </a:extLst>
                </a:gridCol>
                <a:gridCol w="767885">
                  <a:extLst>
                    <a:ext uri="{9D8B030D-6E8A-4147-A177-3AD203B41FA5}">
                      <a16:colId xmlns:a16="http://schemas.microsoft.com/office/drawing/2014/main" val="2358218863"/>
                    </a:ext>
                  </a:extLst>
                </a:gridCol>
                <a:gridCol w="767885">
                  <a:extLst>
                    <a:ext uri="{9D8B030D-6E8A-4147-A177-3AD203B41FA5}">
                      <a16:colId xmlns:a16="http://schemas.microsoft.com/office/drawing/2014/main" val="4184740829"/>
                    </a:ext>
                  </a:extLst>
                </a:gridCol>
                <a:gridCol w="633693">
                  <a:extLst>
                    <a:ext uri="{9D8B030D-6E8A-4147-A177-3AD203B41FA5}">
                      <a16:colId xmlns:a16="http://schemas.microsoft.com/office/drawing/2014/main" val="3233379180"/>
                    </a:ext>
                  </a:extLst>
                </a:gridCol>
                <a:gridCol w="633693">
                  <a:extLst>
                    <a:ext uri="{9D8B030D-6E8A-4147-A177-3AD203B41FA5}">
                      <a16:colId xmlns:a16="http://schemas.microsoft.com/office/drawing/2014/main" val="1841290431"/>
                    </a:ext>
                  </a:extLst>
                </a:gridCol>
              </a:tblGrid>
              <a:tr h="370410">
                <a:tc>
                  <a:txBody>
                    <a:bodyPr/>
                    <a:lstStyle/>
                    <a:p>
                      <a:pPr algn="ctr" fontAlgn="ct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a:t>
                      </a:r>
                      <a:r>
                        <a:rPr lang="zh-CN" altLang="en-US" sz="10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marL="0" algn="ctr" defTabSz="914400" rtl="0" eaLnBrk="1" fontAlgn="ctr" latinLnBrk="0" hangingPunct="1"/>
                      <a:r>
                        <a:rPr lang="en-US" altLang="zh-CN" sz="10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a:t>
                      </a:r>
                      <a:r>
                        <a:rPr lang="zh-CN" altLang="en-US" sz="10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10</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11</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12</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2021</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年</a:t>
                      </a:r>
                      <a:endPar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2</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3</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4</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5</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6</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ctr"/>
                      <a:r>
                        <a:rPr lang="en-US" altLang="zh-CN"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7</a:t>
                      </a:r>
                      <a:r>
                        <a:rPr lang="zh-CN" altLang="en-US" sz="1000" b="1"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月</a:t>
                      </a:r>
                    </a:p>
                  </a:txBody>
                  <a:tcPr marL="1949" marR="1949" marT="1949" marB="0" anchor="ctr">
                    <a:lnL>
                      <a:noFill/>
                    </a:lnL>
                    <a:lnR>
                      <a:noFill/>
                    </a:lnR>
                    <a:lnT>
                      <a:noFill/>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54628776"/>
                  </a:ext>
                </a:extLst>
              </a:tr>
              <a:tr h="334092">
                <a:tc rowSpan="5">
                  <a:txBody>
                    <a:bodyPr/>
                    <a:lstStyle/>
                    <a:p>
                      <a:pPr algn="ctr" rtl="0" fontAlgn="ctr"/>
                      <a:r>
                        <a:rPr lang="zh-CN" altLang="en-US" sz="1000" b="1" i="0" u="none" strike="noStrike" dirty="0">
                          <a:solidFill>
                            <a:srgbClr val="404040"/>
                          </a:solidFill>
                          <a:effectLst/>
                          <a:latin typeface="微软雅黑" panose="020B0503020204020204" pitchFamily="34" charset="-122"/>
                          <a:ea typeface="微软雅黑" panose="020B0503020204020204" pitchFamily="34" charset="-122"/>
                        </a:rPr>
                        <a:t>日常传播</a:t>
                      </a:r>
                    </a:p>
                  </a:txBody>
                  <a:tcPr marL="1949" marR="1949" marT="1949"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12">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“水基金学院”概念打造</a:t>
                      </a:r>
                    </a:p>
                  </a:txBody>
                  <a:tcPr marL="1949" marR="1949" marT="1949"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solidFill>
                        <a:schemeClr val="accent5"/>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dirty="0"/>
                    </a:p>
                  </a:txBody>
                  <a:tcPr marL="1949" marR="1949" marT="1949" marB="0" anchor="ct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tc>
                <a:extLst>
                  <a:ext uri="{0D108BD9-81ED-4DB2-BD59-A6C34878D82A}">
                    <a16:rowId xmlns:a16="http://schemas.microsoft.com/office/drawing/2014/main" val="1203280581"/>
                  </a:ext>
                </a:extLst>
              </a:tr>
              <a:tr h="334092">
                <a:tc vMerge="1">
                  <a:txBody>
                    <a:bodyPr/>
                    <a:lstStyle/>
                    <a:p>
                      <a:pPr algn="ctr" rtl="0" fontAlgn="ctr"/>
                      <a:endParaRPr lang="zh-CN" altLang="en-US" sz="1000" b="1" i="0" u="none" strike="noStrike" dirty="0">
                        <a:solidFill>
                          <a:srgbClr val="40404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2">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H5</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、官网、介绍手册</a:t>
                      </a:r>
                    </a:p>
                  </a:txBody>
                  <a:tcPr marL="1949" marR="1949" marT="1949"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solidFill>
                      <a:prstDash val="solid"/>
                      <a:round/>
                      <a:headEnd type="none" w="med" len="med"/>
                      <a:tailEnd type="none" w="med" len="med"/>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marL="1949" marR="1949" marT="1949" marB="0" anchor="ctr">
                    <a:lnL w="12700" cmpd="sng">
                      <a:noFill/>
                      <a:prstDash val="solid"/>
                    </a:lnL>
                    <a:lnR w="12700" cmpd="sng">
                      <a:noFill/>
                      <a:prstDash val="solid"/>
                    </a:lnR>
                    <a:lnT w="6350" cap="flat" cmpd="sng" algn="ctr">
                      <a:solidFill>
                        <a:schemeClr val="accent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mpd="sng">
                      <a:noFill/>
                      <a:prstDash val="solid"/>
                    </a:lnL>
                    <a:lnR w="12700" cmpd="sng">
                      <a:noFill/>
                      <a:prstDash val="solid"/>
                    </a:lnR>
                    <a:lnT w="6350" cap="flat" cmpd="sng" algn="ctr">
                      <a:solidFill>
                        <a:schemeClr val="accent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mpd="sng">
                      <a:noFill/>
                      <a:prstDash val="solid"/>
                    </a:lnL>
                    <a:lnR w="12700" cmpd="sng">
                      <a:noFill/>
                      <a:prstDash val="solid"/>
                    </a:lnR>
                    <a:lnT w="6350" cap="flat" cmpd="sng" algn="ctr">
                      <a:solidFill>
                        <a:schemeClr val="accent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mpd="sng">
                      <a:noFill/>
                      <a:prstDash val="solid"/>
                    </a:lnL>
                    <a:lnR w="12700" cmpd="sng">
                      <a:noFill/>
                      <a:prstDash val="solid"/>
                    </a:lnR>
                    <a:lnT w="6350" cap="flat" cmpd="sng" algn="ctr">
                      <a:solidFill>
                        <a:schemeClr val="accent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37420234"/>
                  </a:ext>
                </a:extLst>
              </a:tr>
              <a:tr h="334092">
                <a:tc vMerge="1">
                  <a:txBody>
                    <a:bodyPr/>
                    <a:lstStyle/>
                    <a:p>
                      <a:pPr algn="ctr" rtl="0" fontAlgn="ctr"/>
                      <a:endParaRPr lang="zh-CN" altLang="en-US" sz="1000" b="1" i="0" u="none" strike="noStrike" dirty="0">
                        <a:solidFill>
                          <a:srgbClr val="40404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微信基础框架搭建</a:t>
                      </a:r>
                    </a:p>
                  </a:txBody>
                  <a:tcPr marL="1949" marR="1949" marT="1949"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solidFill>
                      <a:prstDash val="solid"/>
                      <a:round/>
                      <a:headEnd type="none" w="med" len="med"/>
                      <a:tailEnd type="none" w="med" len="med"/>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marL="1949" marR="1949" marT="1949"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368650939"/>
                  </a:ext>
                </a:extLst>
              </a:tr>
              <a:tr h="334092">
                <a:tc vMerge="1">
                  <a:txBody>
                    <a:bodyPr/>
                    <a:lstStyle/>
                    <a:p>
                      <a:pPr algn="ctr" rtl="0" fontAlgn="ctr"/>
                      <a:endParaRPr lang="zh-CN" altLang="en-US" sz="1000" b="1" i="0" u="none" strike="noStrike" dirty="0">
                        <a:solidFill>
                          <a:srgbClr val="40404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小红书账号搭建</a:t>
                      </a:r>
                    </a:p>
                  </a:txBody>
                  <a:tcPr marL="1949" marR="1949" marT="1949"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marL="1949" marR="1949" marT="1949" marB="0" anchor="ctr">
                    <a:lnL w="12700" cmpd="sng">
                      <a:noFill/>
                      <a:prstDash val="solid"/>
                    </a:lnL>
                    <a:lnR w="12700" cmpd="sng">
                      <a:noFill/>
                      <a:prstDash val="solid"/>
                    </a:lnR>
                    <a:lnT w="12700" cmpd="sng">
                      <a:noFill/>
                      <a:prstDash val="soli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mpd="sng">
                      <a:noFill/>
                      <a:prstDash val="solid"/>
                    </a:lnL>
                    <a:lnR w="12700" cmpd="sng">
                      <a:noFill/>
                      <a:prstDash val="solid"/>
                    </a:lnR>
                    <a:lnT w="12700" cmpd="sng">
                      <a:noFill/>
                      <a:prstDash val="soli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mpd="sng">
                      <a:noFill/>
                      <a:prstDash val="solid"/>
                    </a:lnL>
                    <a:lnR w="12700" cmpd="sng">
                      <a:noFill/>
                      <a:prstDash val="solid"/>
                    </a:lnR>
                    <a:lnT w="12700" cmpd="sng">
                      <a:noFill/>
                      <a:prstDash val="soli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mpd="sng">
                      <a:noFill/>
                      <a:prstDash val="solid"/>
                    </a:lnL>
                    <a:lnR w="12700" cmpd="sng">
                      <a:noFill/>
                      <a:prstDash val="solid"/>
                    </a:lnR>
                    <a:lnT w="12700" cmpd="sng">
                      <a:noFill/>
                      <a:prstDash val="soli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0869297"/>
                  </a:ext>
                </a:extLst>
              </a:tr>
              <a:tr h="334092">
                <a:tc vMerge="1">
                  <a:txBody>
                    <a:bodyPr/>
                    <a:lstStyle/>
                    <a:p>
                      <a:pPr algn="ctr" rtl="0" fontAlgn="ctr"/>
                      <a:endParaRPr lang="zh-CN" altLang="en-US" sz="1000" b="1" i="0" u="none" strike="noStrike" dirty="0">
                        <a:solidFill>
                          <a:srgbClr val="40404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12">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微信、微博、小红书日常运营</a:t>
                      </a:r>
                    </a:p>
                  </a:txBody>
                  <a:tcPr marL="1949" marR="1949" marT="1949"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solidFill>
                        <a:schemeClr val="accent5"/>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dirty="0"/>
                    </a:p>
                  </a:txBody>
                  <a:tcPr marL="1949" marR="1949" marT="1949" marB="0" anchor="ct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tc>
                <a:extLst>
                  <a:ext uri="{0D108BD9-81ED-4DB2-BD59-A6C34878D82A}">
                    <a16:rowId xmlns:a16="http://schemas.microsoft.com/office/drawing/2014/main" val="3400629171"/>
                  </a:ext>
                </a:extLst>
              </a:tr>
              <a:tr h="334092">
                <a:tc>
                  <a:txBody>
                    <a:bodyPr/>
                    <a:lstStyle/>
                    <a:p>
                      <a:pPr algn="ctr" rtl="0" fontAlgn="ctr"/>
                      <a:endParaRPr lang="zh-CN" altLang="en-US" sz="1000" b="1" i="0" u="none" strike="noStrike" dirty="0">
                        <a:solidFill>
                          <a:srgbClr val="40404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5">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ca-ES"/>
                    </a:p>
                  </a:txBody>
                  <a:tcPr/>
                </a:tc>
                <a:tc hMerge="1">
                  <a:txBody>
                    <a:bodyPr/>
                    <a:lstStyle/>
                    <a:p>
                      <a:endParaRPr lang="ca-ES"/>
                    </a:p>
                  </a:txBody>
                  <a:tcPr/>
                </a:tc>
                <a:tc hMerge="1">
                  <a:txBody>
                    <a:bodyPr/>
                    <a:lstStyle/>
                    <a:p>
                      <a:endParaRPr lang="ca-ES"/>
                    </a:p>
                  </a:txBody>
                  <a:tcPr/>
                </a:tc>
                <a:tc hMerge="1">
                  <a:txBody>
                    <a:bodyPr/>
                    <a:lstStyle/>
                    <a:p>
                      <a:endParaRPr lang="ca-ES"/>
                    </a:p>
                  </a:txBody>
                  <a:tcPr/>
                </a:tc>
                <a:extLst>
                  <a:ext uri="{0D108BD9-81ED-4DB2-BD59-A6C34878D82A}">
                    <a16:rowId xmlns:a16="http://schemas.microsoft.com/office/drawing/2014/main" val="764731456"/>
                  </a:ext>
                </a:extLst>
              </a:tr>
              <a:tr h="334092">
                <a:tc rowSpan="6">
                  <a:txBody>
                    <a:bodyPr/>
                    <a:lstStyle/>
                    <a:p>
                      <a:pPr algn="ctr" rtl="0" fontAlgn="ctr"/>
                      <a:r>
                        <a:rPr lang="zh-CN" altLang="en-US" sz="1000" b="1" i="0" u="none" strike="noStrike" dirty="0">
                          <a:solidFill>
                            <a:srgbClr val="404040"/>
                          </a:solidFill>
                          <a:effectLst/>
                          <a:latin typeface="微软雅黑" panose="020B0503020204020204" pitchFamily="34" charset="-122"/>
                          <a:ea typeface="微软雅黑" panose="020B0503020204020204" pitchFamily="34" charset="-122"/>
                        </a:rPr>
                        <a:t>节点传播活动</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solidFill>
                        <a:schemeClr val="accent1">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gridSpan="5">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寻找千岛岛主（</a:t>
                      </a:r>
                      <a:r>
                        <a:rPr lang="en-US" altLang="zh-CN" sz="1000" b="1"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月启动，持续一年）</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20000"/>
                        <a:lumOff val="80000"/>
                      </a:schemeClr>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66404687"/>
                  </a:ext>
                </a:extLst>
              </a:tr>
              <a:tr h="334092">
                <a:tc vMerge="1">
                  <a:txBody>
                    <a:bodyPr/>
                    <a:lstStyle/>
                    <a:p>
                      <a:endParaRPr lang="zh-CN" altLang="en-US"/>
                    </a:p>
                  </a:txBody>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千岛端午夏日祭</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a:noFill/>
                    </a:lnR>
                    <a:lnT w="6350" cap="flat" cmpd="sng" algn="ctr">
                      <a:solidFill>
                        <a:schemeClr val="accent1">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9091463"/>
                  </a:ext>
                </a:extLst>
              </a:tr>
              <a:tr h="334092">
                <a:tc vMerge="1">
                  <a:txBody>
                    <a:bodyPr/>
                    <a:lstStyle/>
                    <a:p>
                      <a:pPr algn="ctr" rtl="0" fontAlgn="ctr"/>
                      <a:endParaRPr lang="zh-CN" altLang="en-US" sz="1000" b="1" i="0" u="none" strike="noStrike" dirty="0">
                        <a:solidFill>
                          <a:srgbClr val="404040"/>
                        </a:solidFill>
                        <a:effectLst/>
                        <a:latin typeface="微软雅黑" panose="020B0503020204020204" pitchFamily="34" charset="-122"/>
                        <a:ea typeface="微软雅黑" panose="020B0503020204020204" pitchFamily="34" charset="-122"/>
                      </a:endParaRPr>
                    </a:p>
                  </a:txBody>
                  <a:tcPr marL="1949" marR="1949" marT="1949"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a:noFill/>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solidFill>
                        <a:schemeClr val="accent1">
                          <a:lumMod val="60000"/>
                          <a:lumOff val="4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gridSpan="2">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年度总结：水足迹，我今年走了多”远”</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0999957"/>
                  </a:ext>
                </a:extLst>
              </a:tr>
              <a:tr h="334092">
                <a:tc vMerge="1">
                  <a:txBody>
                    <a:bodyPr/>
                    <a:lstStyle/>
                    <a:p>
                      <a:pPr algn="ctr" rtl="0" fontAlgn="ctr"/>
                      <a:endParaRPr lang="zh-CN" altLang="en-US" sz="1000" b="1" i="0" u="none" strike="noStrike" dirty="0">
                        <a:solidFill>
                          <a:srgbClr val="404040"/>
                        </a:solidFill>
                        <a:effectLst/>
                        <a:latin typeface="微软雅黑" panose="020B0503020204020204" pitchFamily="34" charset="-122"/>
                        <a:ea typeface="微软雅黑" panose="020B0503020204020204" pitchFamily="34" charset="-122"/>
                      </a:endParaRPr>
                    </a:p>
                  </a:txBody>
                  <a:tcPr marL="1949" marR="1949" marT="1949"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水邻居：冰镇西瓜大赛</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水邻居：水稻收割体验</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w="6350" cap="flat" cmpd="sng" algn="ctr">
                      <a:solidFill>
                        <a:schemeClr val="accent1">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solidFill>
                        <a:schemeClr val="accent1">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水邻居：第一抹春茶的绿色</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CN" altLang="en-US" dirty="0"/>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4940290"/>
                  </a:ext>
                </a:extLst>
              </a:tr>
              <a:tr h="334092">
                <a:tc vMerge="1">
                  <a:txBody>
                    <a:bodyPr/>
                    <a:lstStyle/>
                    <a:p>
                      <a:pPr algn="ctr" rtl="0" fontAlgn="ctr"/>
                      <a:endParaRPr lang="zh-CN" altLang="en-US" sz="1000" b="1" i="0" u="none" strike="noStrike" dirty="0">
                        <a:solidFill>
                          <a:srgbClr val="404040"/>
                        </a:solidFill>
                        <a:effectLst/>
                        <a:latin typeface="微软雅黑" panose="020B0503020204020204" pitchFamily="34" charset="-122"/>
                        <a:ea typeface="微软雅黑" panose="020B0503020204020204" pitchFamily="34" charset="-122"/>
                      </a:endParaRPr>
                    </a:p>
                  </a:txBody>
                  <a:tcPr marL="1949" marR="1949" marT="1949"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和水写一首情诗</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6350" cap="flat" cmpd="sng" algn="ctr">
                      <a:solidFill>
                        <a:schemeClr val="accent1">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546766"/>
                  </a:ext>
                </a:extLst>
              </a:tr>
              <a:tr h="334092">
                <a:tc vMerge="1">
                  <a:txBody>
                    <a:bodyPr/>
                    <a:lstStyle/>
                    <a:p>
                      <a:pPr algn="ctr" rtl="0" fontAlgn="ctr"/>
                      <a:endParaRPr lang="zh-CN" altLang="en-US" sz="1000" b="1" i="0" u="none" strike="noStrike" dirty="0">
                        <a:solidFill>
                          <a:srgbClr val="404040"/>
                        </a:solidFill>
                        <a:effectLst/>
                        <a:latin typeface="微软雅黑" panose="020B0503020204020204" pitchFamily="34" charset="-122"/>
                        <a:ea typeface="微软雅黑" panose="020B0503020204020204" pitchFamily="34" charset="-122"/>
                      </a:endParaRPr>
                    </a:p>
                  </a:txBody>
                  <a:tcPr marL="1949" marR="1949" marT="1949"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solidFill>
                        <a:schemeClr val="accent1">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极客水健康</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CN" altLang="en-US" dirty="0"/>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4872406"/>
                  </a:ext>
                </a:extLst>
              </a:tr>
              <a:tr h="334092">
                <a:tc gridSpan="13">
                  <a:txBody>
                    <a:bodyPr/>
                    <a:lstStyle/>
                    <a:p>
                      <a:pPr algn="l" rtl="0" fontAlgn="ctr"/>
                      <a:r>
                        <a:rPr lang="zh-CN" altLang="en-US" sz="1000" b="0" i="0" u="none" strike="noStrike" dirty="0">
                          <a:solidFill>
                            <a:srgbClr val="404040"/>
                          </a:solidFill>
                          <a:effectLst/>
                          <a:latin typeface="微软雅黑" panose="020B0503020204020204" pitchFamily="34" charset="-122"/>
                          <a:ea typeface="微软雅黑" panose="020B0503020204020204" pitchFamily="34" charset="-122"/>
                        </a:rPr>
                        <a:t>注：节点传播活动建议至少举办三个，从上至下按照优先级排列</a:t>
                      </a:r>
                    </a:p>
                  </a:txBody>
                  <a:tcPr marL="1949" marR="1949" marT="194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ca-ES"/>
                    </a:p>
                  </a:txBody>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6539029"/>
                  </a:ext>
                </a:extLst>
              </a:tr>
              <a:tr h="334092">
                <a:tc>
                  <a:txBody>
                    <a:bodyPr/>
                    <a:lstStyle/>
                    <a:p>
                      <a:pPr algn="ctr" rtl="0" fontAlgn="ctr"/>
                      <a:r>
                        <a:rPr lang="zh-CN" altLang="en-US" sz="1000" b="1" i="0" u="none" strike="noStrike" dirty="0">
                          <a:solidFill>
                            <a:srgbClr val="404040"/>
                          </a:solidFill>
                          <a:effectLst/>
                          <a:latin typeface="微软雅黑" panose="020B0503020204020204" pitchFamily="34" charset="-122"/>
                          <a:ea typeface="微软雅黑" panose="020B0503020204020204" pitchFamily="34" charset="-122"/>
                        </a:rPr>
                        <a:t>对内传播</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对内品牌制度手册</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solidFill>
                        <a:schemeClr val="accent1">
                          <a:lumMod val="60000"/>
                          <a:lumOff val="4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老友汇</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员工茶话会</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创意赛</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dirty="0"/>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员工茶话会</a:t>
                      </a: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w="6350" cap="flat" cmpd="sng" algn="ctr">
                      <a:solidFill>
                        <a:schemeClr val="accent1">
                          <a:lumMod val="60000"/>
                          <a:lumOff val="40000"/>
                        </a:schemeClr>
                      </a:solid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1">
                          <a:lumMod val="60000"/>
                          <a:lumOff val="4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4751471"/>
                  </a:ext>
                </a:extLst>
              </a:tr>
              <a:tr h="334092">
                <a:tc gridSpan="13">
                  <a:txBody>
                    <a:bodyPr/>
                    <a:lstStyle/>
                    <a:p>
                      <a:pPr algn="l" fontAlgn="ctr"/>
                      <a:r>
                        <a:rPr lang="zh-CN" altLang="en-US" sz="1000" b="0" i="0" u="none" strike="noStrike" dirty="0">
                          <a:solidFill>
                            <a:srgbClr val="404040"/>
                          </a:solidFill>
                          <a:effectLst/>
                          <a:latin typeface="微软雅黑" panose="020B0503020204020204" pitchFamily="34" charset="-122"/>
                          <a:ea typeface="微软雅黑" panose="020B0503020204020204" pitchFamily="34" charset="-122"/>
                        </a:rPr>
                        <a:t>注：</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培训活动视具体情况而定，建议一年至少三次</a:t>
                      </a: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marL="1949" marR="1949" marT="194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949" marR="1949" marT="1949"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6421387"/>
                  </a:ext>
                </a:extLst>
              </a:tr>
            </a:tbl>
          </a:graphicData>
        </a:graphic>
      </p:graphicFrame>
      <p:sp>
        <p:nvSpPr>
          <p:cNvPr id="33" name="Shape 2638">
            <a:extLst>
              <a:ext uri="{FF2B5EF4-FFF2-40B4-BE49-F238E27FC236}">
                <a16:creationId xmlns:a16="http://schemas.microsoft.com/office/drawing/2014/main" id="{F0EAAC16-B446-43EA-9F02-3060F5800866}"/>
              </a:ext>
            </a:extLst>
          </p:cNvPr>
          <p:cNvSpPr/>
          <p:nvPr/>
        </p:nvSpPr>
        <p:spPr>
          <a:xfrm>
            <a:off x="306569" y="4223967"/>
            <a:ext cx="251093" cy="251328"/>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34" name="Shape 2678">
            <a:extLst>
              <a:ext uri="{FF2B5EF4-FFF2-40B4-BE49-F238E27FC236}">
                <a16:creationId xmlns:a16="http://schemas.microsoft.com/office/drawing/2014/main" id="{0ACC3E27-CFD6-4E16-9F88-3869A4293800}"/>
              </a:ext>
            </a:extLst>
          </p:cNvPr>
          <p:cNvSpPr/>
          <p:nvPr/>
        </p:nvSpPr>
        <p:spPr>
          <a:xfrm>
            <a:off x="306482" y="2073934"/>
            <a:ext cx="251180" cy="251180"/>
          </a:xfrm>
          <a:custGeom>
            <a:avLst/>
            <a:gdLst/>
            <a:ahLst/>
            <a:cxnLst>
              <a:cxn ang="0">
                <a:pos x="wd2" y="hd2"/>
              </a:cxn>
              <a:cxn ang="5400000">
                <a:pos x="wd2" y="hd2"/>
              </a:cxn>
              <a:cxn ang="10800000">
                <a:pos x="wd2" y="hd2"/>
              </a:cxn>
              <a:cxn ang="16200000">
                <a:pos x="wd2" y="hd2"/>
              </a:cxn>
            </a:cxnLst>
            <a:rect l="0" t="0" r="r" b="b"/>
            <a:pathLst>
              <a:path w="21600" h="21600" extrusionOk="0">
                <a:moveTo>
                  <a:pt x="10800" y="20121"/>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7"/>
                </a:lnTo>
                <a:cubicBezTo>
                  <a:pt x="10052" y="1042"/>
                  <a:pt x="10173" y="987"/>
                  <a:pt x="10306" y="987"/>
                </a:cubicBezTo>
                <a:cubicBezTo>
                  <a:pt x="10579" y="987"/>
                  <a:pt x="10800" y="1208"/>
                  <a:pt x="10800" y="1479"/>
                </a:cubicBezTo>
                <a:cubicBezTo>
                  <a:pt x="10800" y="1479"/>
                  <a:pt x="10800" y="20121"/>
                  <a:pt x="10800" y="20121"/>
                </a:cubicBezTo>
                <a:close/>
                <a:moveTo>
                  <a:pt x="8836" y="19448"/>
                </a:moveTo>
                <a:lnTo>
                  <a:pt x="3927" y="14979"/>
                </a:lnTo>
                <a:lnTo>
                  <a:pt x="3927" y="6607"/>
                </a:lnTo>
                <a:lnTo>
                  <a:pt x="4147" y="6407"/>
                </a:lnTo>
                <a:lnTo>
                  <a:pt x="4145" y="6406"/>
                </a:lnTo>
                <a:lnTo>
                  <a:pt x="8836" y="2147"/>
                </a:lnTo>
                <a:cubicBezTo>
                  <a:pt x="8836" y="2147"/>
                  <a:pt x="8836" y="19448"/>
                  <a:pt x="8836" y="19448"/>
                </a:cubicBezTo>
                <a:close/>
                <a:moveTo>
                  <a:pt x="2945" y="14649"/>
                </a:moveTo>
                <a:cubicBezTo>
                  <a:pt x="1825" y="14285"/>
                  <a:pt x="982" y="12700"/>
                  <a:pt x="982" y="10800"/>
                </a:cubicBezTo>
                <a:cubicBezTo>
                  <a:pt x="982" y="8900"/>
                  <a:pt x="1825" y="7315"/>
                  <a:pt x="2945" y="6952"/>
                </a:cubicBezTo>
                <a:cubicBezTo>
                  <a:pt x="2945" y="6952"/>
                  <a:pt x="2945" y="14649"/>
                  <a:pt x="2945" y="14649"/>
                </a:cubicBezTo>
                <a:close/>
                <a:moveTo>
                  <a:pt x="11787" y="1472"/>
                </a:moveTo>
                <a:cubicBezTo>
                  <a:pt x="11787" y="658"/>
                  <a:pt x="11126" y="0"/>
                  <a:pt x="10308" y="0"/>
                </a:cubicBezTo>
                <a:cubicBezTo>
                  <a:pt x="9890" y="0"/>
                  <a:pt x="9515" y="174"/>
                  <a:pt x="9246" y="451"/>
                </a:cubicBezTo>
                <a:lnTo>
                  <a:pt x="3241" y="5905"/>
                </a:lnTo>
                <a:cubicBezTo>
                  <a:pt x="1434" y="6051"/>
                  <a:pt x="0" y="8183"/>
                  <a:pt x="0" y="10800"/>
                </a:cubicBezTo>
                <a:cubicBezTo>
                  <a:pt x="0" y="13425"/>
                  <a:pt x="1444" y="15563"/>
                  <a:pt x="3259" y="15696"/>
                </a:cubicBezTo>
                <a:lnTo>
                  <a:pt x="9245" y="21148"/>
                </a:lnTo>
                <a:cubicBezTo>
                  <a:pt x="9514" y="21426"/>
                  <a:pt x="9890" y="21600"/>
                  <a:pt x="10308" y="21600"/>
                </a:cubicBezTo>
                <a:cubicBezTo>
                  <a:pt x="11126" y="21600"/>
                  <a:pt x="11787" y="20941"/>
                  <a:pt x="11787" y="20129"/>
                </a:cubicBezTo>
                <a:cubicBezTo>
                  <a:pt x="11787" y="20110"/>
                  <a:pt x="11782" y="20092"/>
                  <a:pt x="11782" y="20073"/>
                </a:cubicBezTo>
                <a:lnTo>
                  <a:pt x="11782" y="1527"/>
                </a:lnTo>
                <a:cubicBezTo>
                  <a:pt x="11782" y="1508"/>
                  <a:pt x="11787" y="1490"/>
                  <a:pt x="11787" y="1472"/>
                </a:cubicBezTo>
                <a:moveTo>
                  <a:pt x="13255" y="7855"/>
                </a:moveTo>
                <a:cubicBezTo>
                  <a:pt x="12984" y="7855"/>
                  <a:pt x="12764" y="8074"/>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3"/>
                  <a:pt x="12764" y="13255"/>
                </a:cubicBezTo>
                <a:cubicBezTo>
                  <a:pt x="12764" y="13526"/>
                  <a:pt x="12984" y="13745"/>
                  <a:pt x="13255" y="13745"/>
                </a:cubicBezTo>
                <a:cubicBezTo>
                  <a:pt x="14610" y="13745"/>
                  <a:pt x="15709" y="12427"/>
                  <a:pt x="15709" y="10800"/>
                </a:cubicBezTo>
                <a:cubicBezTo>
                  <a:pt x="15709" y="9173"/>
                  <a:pt x="14610" y="7855"/>
                  <a:pt x="13255" y="7855"/>
                </a:cubicBezTo>
                <a:moveTo>
                  <a:pt x="17948" y="3495"/>
                </a:moveTo>
                <a:lnTo>
                  <a:pt x="17938" y="3509"/>
                </a:lnTo>
                <a:cubicBezTo>
                  <a:pt x="17860" y="3458"/>
                  <a:pt x="17773" y="3421"/>
                  <a:pt x="17674" y="3421"/>
                </a:cubicBezTo>
                <a:cubicBezTo>
                  <a:pt x="17403" y="3421"/>
                  <a:pt x="17184" y="3641"/>
                  <a:pt x="17184" y="3912"/>
                </a:cubicBezTo>
                <a:cubicBezTo>
                  <a:pt x="17184" y="4073"/>
                  <a:pt x="17266" y="4209"/>
                  <a:pt x="17386" y="4298"/>
                </a:cubicBezTo>
                <a:cubicBezTo>
                  <a:pt x="19336" y="5711"/>
                  <a:pt x="20618" y="8095"/>
                  <a:pt x="20618" y="10800"/>
                </a:cubicBezTo>
                <a:cubicBezTo>
                  <a:pt x="20618" y="13505"/>
                  <a:pt x="19336" y="15889"/>
                  <a:pt x="17385" y="17302"/>
                </a:cubicBezTo>
                <a:lnTo>
                  <a:pt x="17389" y="17309"/>
                </a:lnTo>
                <a:cubicBezTo>
                  <a:pt x="17275" y="17398"/>
                  <a:pt x="17197" y="17531"/>
                  <a:pt x="17197" y="17688"/>
                </a:cubicBezTo>
                <a:cubicBezTo>
                  <a:pt x="17197" y="17959"/>
                  <a:pt x="17417" y="18179"/>
                  <a:pt x="17688" y="18179"/>
                </a:cubicBezTo>
                <a:cubicBezTo>
                  <a:pt x="17788" y="18179"/>
                  <a:pt x="17875" y="18142"/>
                  <a:pt x="17952" y="18091"/>
                </a:cubicBezTo>
                <a:lnTo>
                  <a:pt x="17957" y="18098"/>
                </a:lnTo>
                <a:cubicBezTo>
                  <a:pt x="17982" y="18080"/>
                  <a:pt x="18004" y="18057"/>
                  <a:pt x="18029" y="18039"/>
                </a:cubicBezTo>
                <a:cubicBezTo>
                  <a:pt x="18031" y="18037"/>
                  <a:pt x="18034" y="18035"/>
                  <a:pt x="18037" y="18033"/>
                </a:cubicBezTo>
                <a:cubicBezTo>
                  <a:pt x="20189" y="16435"/>
                  <a:pt x="21600" y="13794"/>
                  <a:pt x="21600" y="10800"/>
                </a:cubicBezTo>
                <a:cubicBezTo>
                  <a:pt x="21600" y="7763"/>
                  <a:pt x="20152" y="5085"/>
                  <a:pt x="17948" y="3495"/>
                </a:cubicBezTo>
                <a:moveTo>
                  <a:pt x="15811" y="5611"/>
                </a:moveTo>
                <a:lnTo>
                  <a:pt x="15802" y="5625"/>
                </a:lnTo>
                <a:cubicBezTo>
                  <a:pt x="15730" y="5584"/>
                  <a:pt x="15651" y="5553"/>
                  <a:pt x="15562" y="5553"/>
                </a:cubicBezTo>
                <a:cubicBezTo>
                  <a:pt x="15291" y="5553"/>
                  <a:pt x="15072" y="5773"/>
                  <a:pt x="15072" y="6044"/>
                </a:cubicBezTo>
                <a:cubicBezTo>
                  <a:pt x="15072" y="6216"/>
                  <a:pt x="15166" y="6361"/>
                  <a:pt x="15300" y="6448"/>
                </a:cubicBezTo>
                <a:lnTo>
                  <a:pt x="15299" y="6450"/>
                </a:lnTo>
                <a:cubicBezTo>
                  <a:pt x="16709" y="7270"/>
                  <a:pt x="17673" y="8909"/>
                  <a:pt x="17673" y="10800"/>
                </a:cubicBezTo>
                <a:cubicBezTo>
                  <a:pt x="17673" y="12688"/>
                  <a:pt x="16712" y="14325"/>
                  <a:pt x="15305" y="15146"/>
                </a:cubicBezTo>
                <a:lnTo>
                  <a:pt x="15309" y="15151"/>
                </a:lnTo>
                <a:cubicBezTo>
                  <a:pt x="15174" y="15239"/>
                  <a:pt x="15080" y="15384"/>
                  <a:pt x="15080" y="15555"/>
                </a:cubicBezTo>
                <a:cubicBezTo>
                  <a:pt x="15080" y="15827"/>
                  <a:pt x="15300" y="16046"/>
                  <a:pt x="15571" y="16046"/>
                </a:cubicBezTo>
                <a:cubicBezTo>
                  <a:pt x="15660" y="16046"/>
                  <a:pt x="15740" y="16016"/>
                  <a:pt x="15812" y="15975"/>
                </a:cubicBezTo>
                <a:lnTo>
                  <a:pt x="15819" y="15985"/>
                </a:lnTo>
                <a:cubicBezTo>
                  <a:pt x="17507" y="14989"/>
                  <a:pt x="18655" y="13041"/>
                  <a:pt x="18655" y="10800"/>
                </a:cubicBezTo>
                <a:cubicBezTo>
                  <a:pt x="18655" y="8556"/>
                  <a:pt x="17504" y="6606"/>
                  <a:pt x="15811" y="5611"/>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35" name="Shape 2778">
            <a:extLst>
              <a:ext uri="{FF2B5EF4-FFF2-40B4-BE49-F238E27FC236}">
                <a16:creationId xmlns:a16="http://schemas.microsoft.com/office/drawing/2014/main" id="{02F3A1FA-C713-4C78-BD63-7EECE2B813E1}"/>
              </a:ext>
            </a:extLst>
          </p:cNvPr>
          <p:cNvSpPr/>
          <p:nvPr/>
        </p:nvSpPr>
        <p:spPr>
          <a:xfrm>
            <a:off x="306482" y="5737631"/>
            <a:ext cx="251180" cy="251180"/>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7" name="文本框 6">
            <a:extLst>
              <a:ext uri="{FF2B5EF4-FFF2-40B4-BE49-F238E27FC236}">
                <a16:creationId xmlns:a16="http://schemas.microsoft.com/office/drawing/2014/main" id="{67F63580-A910-423E-BD63-020B6803D623}"/>
              </a:ext>
            </a:extLst>
          </p:cNvPr>
          <p:cNvSpPr txBox="1"/>
          <p:nvPr/>
        </p:nvSpPr>
        <p:spPr>
          <a:xfrm>
            <a:off x="10171578" y="6347970"/>
            <a:ext cx="1396536" cy="246221"/>
          </a:xfrm>
          <a:prstGeom prst="rect">
            <a:avLst/>
          </a:prstGeom>
          <a:noFill/>
        </p:spPr>
        <p:txBody>
          <a:bodyPr wrap="none" rtlCol="0">
            <a:spAutoFit/>
          </a:bodyPr>
          <a:lstStyle/>
          <a:p>
            <a:pPr>
              <a:buClr>
                <a:srgbClr val="2D97C8"/>
              </a:buClr>
            </a:pPr>
            <a:r>
              <a:rPr lang="zh-CN" altLang="en-US" sz="1000" dirty="0">
                <a:latin typeface="+mn-ea"/>
                <a:cs typeface="Heiti SC Light" charset="-122"/>
              </a:rPr>
              <a:t>*颜色深浅代表优先级</a:t>
            </a:r>
            <a:endParaRPr lang="ca-ES" sz="1000" dirty="0">
              <a:latin typeface="+mn-ea"/>
              <a:cs typeface="Heiti SC Light" charset="-122"/>
            </a:endParaRPr>
          </a:p>
        </p:txBody>
      </p:sp>
    </p:spTree>
    <p:extLst>
      <p:ext uri="{BB962C8B-B14F-4D97-AF65-F5344CB8AC3E}">
        <p14:creationId xmlns:p14="http://schemas.microsoft.com/office/powerpoint/2010/main" val="134233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0B97739-67E7-4605-AB06-CC5E2E6D9BA8}"/>
              </a:ext>
            </a:extLst>
          </p:cNvPr>
          <p:cNvSpPr>
            <a:spLocks noGrp="1"/>
          </p:cNvSpPr>
          <p:nvPr>
            <p:ph type="title"/>
          </p:nvPr>
        </p:nvSpPr>
        <p:spPr>
          <a:xfrm>
            <a:off x="566014" y="1387177"/>
            <a:ext cx="3141777" cy="2327573"/>
          </a:xfrm>
        </p:spPr>
        <p:txBody>
          <a:bodyPr/>
          <a:lstStyle/>
          <a:p>
            <a:r>
              <a:rPr lang="zh-CN" altLang="en-US" dirty="0">
                <a:solidFill>
                  <a:srgbClr val="2EA9DF"/>
                </a:solidFill>
              </a:rPr>
              <a:t>谢 谢！</a:t>
            </a:r>
          </a:p>
        </p:txBody>
      </p:sp>
      <p:sp>
        <p:nvSpPr>
          <p:cNvPr id="4" name="灯片编号占位符 3">
            <a:extLst>
              <a:ext uri="{FF2B5EF4-FFF2-40B4-BE49-F238E27FC236}">
                <a16:creationId xmlns:a16="http://schemas.microsoft.com/office/drawing/2014/main" id="{2BDBC4F4-14F4-4282-9C32-12EC35FF56E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49C3D-CCF1-41B9-A681-D61E0CAE4A17}" type="slidenum">
              <a:rPr kumimoji="0" lang="en-US" altLang="zh-CN" sz="1200" b="1" i="0" u="none" strike="noStrike" kern="1200" cap="none" spc="0" normalizeH="0" baseline="0" noProof="0" smtClean="0">
                <a:ln>
                  <a:noFill/>
                </a:ln>
                <a:solidFill>
                  <a:prstClr val="black">
                    <a:alpha val="70000"/>
                  </a:prstClr>
                </a:solidFill>
                <a:effectLst/>
                <a:uLnTx/>
                <a:uFillTx/>
                <a:ea typeface="Heiti SC Light" charset="-122"/>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en-US" sz="1200" b="1" i="0" u="none" strike="noStrike" kern="1200" cap="none" spc="0" normalizeH="0" baseline="0" noProof="0" dirty="0">
              <a:ln>
                <a:noFill/>
              </a:ln>
              <a:solidFill>
                <a:prstClr val="black">
                  <a:alpha val="70000"/>
                </a:prstClr>
              </a:solidFill>
              <a:effectLst/>
              <a:uLnTx/>
              <a:uFillTx/>
              <a:ea typeface="Heiti SC Light" charset="-122"/>
            </a:endParaRPr>
          </a:p>
        </p:txBody>
      </p:sp>
      <p:sp>
        <p:nvSpPr>
          <p:cNvPr id="8" name="文本占位符 7">
            <a:extLst>
              <a:ext uri="{FF2B5EF4-FFF2-40B4-BE49-F238E27FC236}">
                <a16:creationId xmlns:a16="http://schemas.microsoft.com/office/drawing/2014/main" id="{39299539-D79F-488B-BBDC-F55BE720A193}"/>
              </a:ext>
            </a:extLst>
          </p:cNvPr>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601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3934215"/>
          </a:xfrm>
        </p:spPr>
        <p:txBody>
          <a:bodyPr>
            <a:normAutofit/>
          </a:bodyPr>
          <a:lstStyle/>
          <a:p>
            <a:pPr lvl="0">
              <a:spcAft>
                <a:spcPts val="1200"/>
              </a:spcAft>
            </a:pPr>
            <a:r>
              <a:rPr lang="zh-CN" altLang="en-US" sz="2800" dirty="0"/>
              <a:t>附录</a:t>
            </a:r>
            <a:r>
              <a:rPr lang="en-US" altLang="zh-CN" sz="2800" dirty="0"/>
              <a:t> </a:t>
            </a:r>
            <a:r>
              <a:rPr lang="zh-CN" altLang="en-US" sz="2800" dirty="0"/>
              <a:t>对标机构研究</a:t>
            </a:r>
            <a:endParaRPr lang="zh-CN" altLang="en-US" sz="2600" dirty="0">
              <a:solidFill>
                <a:schemeClr val="tx1">
                  <a:lumMod val="65000"/>
                  <a:lumOff val="35000"/>
                </a:schemeClr>
              </a:solidFill>
            </a:endParaRPr>
          </a:p>
        </p:txBody>
      </p:sp>
    </p:spTree>
    <p:extLst>
      <p:ext uri="{BB962C8B-B14F-4D97-AF65-F5344CB8AC3E}">
        <p14:creationId xmlns:p14="http://schemas.microsoft.com/office/powerpoint/2010/main" val="15781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t>对标机构总览</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88</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9" name="矩形 8">
            <a:extLst>
              <a:ext uri="{FF2B5EF4-FFF2-40B4-BE49-F238E27FC236}">
                <a16:creationId xmlns:a16="http://schemas.microsoft.com/office/drawing/2014/main" id="{5F2D7D9C-7F72-40C5-A484-4C186AF79DDB}"/>
              </a:ext>
            </a:extLst>
          </p:cNvPr>
          <p:cNvSpPr/>
          <p:nvPr/>
        </p:nvSpPr>
        <p:spPr>
          <a:xfrm>
            <a:off x="1679957" y="3904893"/>
            <a:ext cx="2052000" cy="1894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GB" b="1">
                <a:solidFill>
                  <a:schemeClr val="accent1"/>
                </a:solidFill>
              </a:rPr>
              <a:t>关注</a:t>
            </a:r>
            <a:r>
              <a:rPr lang="ja-JP" altLang="en-US" b="1">
                <a:solidFill>
                  <a:schemeClr val="accent1"/>
                </a:solidFill>
              </a:rPr>
              <a:t>自然保护地的非营利环境保护机构</a:t>
            </a:r>
            <a:endParaRPr lang="ca-ES" b="1" dirty="0">
              <a:solidFill>
                <a:schemeClr val="accent1"/>
              </a:solidFill>
            </a:endParaRPr>
          </a:p>
        </p:txBody>
      </p:sp>
      <p:sp>
        <p:nvSpPr>
          <p:cNvPr id="24" name="矩形 23">
            <a:extLst>
              <a:ext uri="{FF2B5EF4-FFF2-40B4-BE49-F238E27FC236}">
                <a16:creationId xmlns:a16="http://schemas.microsoft.com/office/drawing/2014/main" id="{CA84EF6A-A672-493F-9757-A73408F0AB4C}"/>
              </a:ext>
            </a:extLst>
          </p:cNvPr>
          <p:cNvSpPr/>
          <p:nvPr/>
        </p:nvSpPr>
        <p:spPr>
          <a:xfrm>
            <a:off x="5314065" y="1981471"/>
            <a:ext cx="1673856" cy="584775"/>
          </a:xfrm>
          <a:prstGeom prst="rect">
            <a:avLst/>
          </a:prstGeom>
          <a:noFill/>
        </p:spPr>
        <p:txBody>
          <a:bodyPr wrap="none" rtlCol="0">
            <a:spAutoFit/>
          </a:bodyPr>
          <a:lstStyle/>
          <a:p>
            <a:pPr algn="ctr">
              <a:buClr>
                <a:srgbClr val="2D97C8"/>
              </a:buClr>
            </a:pPr>
            <a:r>
              <a:rPr lang="ja-JP" altLang="en-GB" sz="1600" b="1">
                <a:solidFill>
                  <a:schemeClr val="tx1"/>
                </a:solidFill>
                <a:latin typeface="+mn-ea"/>
              </a:rPr>
              <a:t>红树林</a:t>
            </a:r>
            <a:endParaRPr lang="en-GB" altLang="ja-JP" sz="1600" b="1" dirty="0">
              <a:solidFill>
                <a:schemeClr val="tx1"/>
              </a:solidFill>
              <a:latin typeface="+mn-ea"/>
            </a:endParaRPr>
          </a:p>
          <a:p>
            <a:pPr algn="ctr">
              <a:buClr>
                <a:srgbClr val="2D97C8"/>
              </a:buClr>
            </a:pPr>
            <a:r>
              <a:rPr lang="ja-JP" altLang="en-US" sz="1600" b="1">
                <a:solidFill>
                  <a:schemeClr val="tx1"/>
                </a:solidFill>
                <a:latin typeface="+mn-ea"/>
              </a:rPr>
              <a:t>基金会</a:t>
            </a:r>
            <a:r>
              <a:rPr lang="zh-CN" altLang="en-US" sz="1600" b="1" dirty="0">
                <a:latin typeface="+mn-ea"/>
              </a:rPr>
              <a:t>（</a:t>
            </a:r>
            <a:r>
              <a:rPr lang="en-GB" altLang="ja-JP" sz="1600" b="1" dirty="0">
                <a:solidFill>
                  <a:schemeClr val="tx1"/>
                </a:solidFill>
                <a:latin typeface="+mn-ea"/>
              </a:rPr>
              <a:t>MCF</a:t>
            </a:r>
            <a:r>
              <a:rPr lang="zh-CN" altLang="en-US" sz="1600" b="1" dirty="0">
                <a:solidFill>
                  <a:schemeClr val="tx1"/>
                </a:solidFill>
                <a:latin typeface="+mn-ea"/>
              </a:rPr>
              <a:t>）</a:t>
            </a:r>
            <a:endParaRPr lang="ca-ES" sz="1600" b="1" dirty="0">
              <a:solidFill>
                <a:schemeClr val="tx1"/>
              </a:solidFill>
              <a:latin typeface="+mn-ea"/>
            </a:endParaRPr>
          </a:p>
        </p:txBody>
      </p:sp>
      <p:sp>
        <p:nvSpPr>
          <p:cNvPr id="26" name="矩形 25">
            <a:extLst>
              <a:ext uri="{FF2B5EF4-FFF2-40B4-BE49-F238E27FC236}">
                <a16:creationId xmlns:a16="http://schemas.microsoft.com/office/drawing/2014/main" id="{CD8F7BA9-66FD-4CA8-9FF4-0D123F4D68DF}"/>
              </a:ext>
            </a:extLst>
          </p:cNvPr>
          <p:cNvSpPr/>
          <p:nvPr/>
        </p:nvSpPr>
        <p:spPr>
          <a:xfrm>
            <a:off x="5056146" y="3922510"/>
            <a:ext cx="2052000" cy="1894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accent1"/>
                </a:solidFill>
              </a:rPr>
              <a:t>致力于以红树林为代表的滨海湿地的保护和教育的机构</a:t>
            </a:r>
          </a:p>
        </p:txBody>
      </p:sp>
      <p:sp>
        <p:nvSpPr>
          <p:cNvPr id="28" name="矩形 27">
            <a:extLst>
              <a:ext uri="{FF2B5EF4-FFF2-40B4-BE49-F238E27FC236}">
                <a16:creationId xmlns:a16="http://schemas.microsoft.com/office/drawing/2014/main" id="{240111D3-D9DA-4C77-97EB-C31F392A8F63}"/>
              </a:ext>
            </a:extLst>
          </p:cNvPr>
          <p:cNvSpPr/>
          <p:nvPr/>
        </p:nvSpPr>
        <p:spPr>
          <a:xfrm>
            <a:off x="8847857" y="1981471"/>
            <a:ext cx="1766830" cy="584775"/>
          </a:xfrm>
          <a:prstGeom prst="rect">
            <a:avLst/>
          </a:prstGeom>
          <a:noFill/>
        </p:spPr>
        <p:txBody>
          <a:bodyPr wrap="none" rtlCol="0">
            <a:spAutoFit/>
          </a:bodyPr>
          <a:lstStyle/>
          <a:p>
            <a:pPr algn="ctr">
              <a:buClr>
                <a:srgbClr val="2D97C8"/>
              </a:buClr>
            </a:pPr>
            <a:r>
              <a:rPr lang="ja-JP" altLang="en-US" sz="1600" b="1">
                <a:solidFill>
                  <a:schemeClr val="tx1"/>
                </a:solidFill>
                <a:latin typeface="+mn-ea"/>
              </a:rPr>
              <a:t>世界自然</a:t>
            </a:r>
            <a:endParaRPr lang="en-GB" altLang="ja-JP" sz="1600" b="1" dirty="0">
              <a:solidFill>
                <a:schemeClr val="tx1"/>
              </a:solidFill>
              <a:latin typeface="+mn-ea"/>
            </a:endParaRPr>
          </a:p>
          <a:p>
            <a:pPr algn="ctr">
              <a:buClr>
                <a:srgbClr val="2D97C8"/>
              </a:buClr>
            </a:pPr>
            <a:r>
              <a:rPr lang="ja-JP" altLang="en-US" sz="1600" b="1">
                <a:solidFill>
                  <a:schemeClr val="tx1"/>
                </a:solidFill>
                <a:latin typeface="+mn-ea"/>
              </a:rPr>
              <a:t>基金会</a:t>
            </a:r>
            <a:r>
              <a:rPr lang="zh-CN" altLang="en-US" sz="1600" b="1" dirty="0">
                <a:solidFill>
                  <a:schemeClr val="tx1"/>
                </a:solidFill>
                <a:latin typeface="+mn-ea"/>
              </a:rPr>
              <a:t>（</a:t>
            </a:r>
            <a:r>
              <a:rPr lang="en-US" altLang="zh-CN" sz="1600" b="1" dirty="0">
                <a:solidFill>
                  <a:schemeClr val="tx1"/>
                </a:solidFill>
                <a:latin typeface="+mn-ea"/>
              </a:rPr>
              <a:t>WWF</a:t>
            </a:r>
            <a:r>
              <a:rPr lang="zh-CN" altLang="en-US" sz="1600" b="1" dirty="0">
                <a:solidFill>
                  <a:schemeClr val="tx1"/>
                </a:solidFill>
                <a:latin typeface="+mn-ea"/>
              </a:rPr>
              <a:t>）</a:t>
            </a:r>
            <a:endParaRPr lang="ca-ES" sz="1600" b="1" dirty="0">
              <a:solidFill>
                <a:schemeClr val="tx1"/>
              </a:solidFill>
              <a:latin typeface="+mn-ea"/>
            </a:endParaRPr>
          </a:p>
        </p:txBody>
      </p:sp>
      <p:sp>
        <p:nvSpPr>
          <p:cNvPr id="30" name="矩形 29">
            <a:extLst>
              <a:ext uri="{FF2B5EF4-FFF2-40B4-BE49-F238E27FC236}">
                <a16:creationId xmlns:a16="http://schemas.microsoft.com/office/drawing/2014/main" id="{0673F219-BD9F-410D-B7E1-17AECC609D2E}"/>
              </a:ext>
            </a:extLst>
          </p:cNvPr>
          <p:cNvSpPr/>
          <p:nvPr/>
        </p:nvSpPr>
        <p:spPr>
          <a:xfrm>
            <a:off x="8705272" y="3927231"/>
            <a:ext cx="2052000" cy="1894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accent1"/>
                </a:solidFill>
              </a:rPr>
              <a:t>致力于促进人与自然和谐相处的保护和教育机构</a:t>
            </a:r>
            <a:endParaRPr lang="ca-ES" b="1" dirty="0">
              <a:solidFill>
                <a:schemeClr val="accent1"/>
              </a:solidFill>
            </a:endParaRPr>
          </a:p>
        </p:txBody>
      </p:sp>
      <p:cxnSp>
        <p:nvCxnSpPr>
          <p:cNvPr id="10" name="直接连接符 9">
            <a:extLst>
              <a:ext uri="{FF2B5EF4-FFF2-40B4-BE49-F238E27FC236}">
                <a16:creationId xmlns:a16="http://schemas.microsoft.com/office/drawing/2014/main" id="{A47AB008-F385-4681-A480-BA468C8C9B67}"/>
              </a:ext>
            </a:extLst>
          </p:cNvPr>
          <p:cNvCxnSpPr/>
          <p:nvPr/>
        </p:nvCxnSpPr>
        <p:spPr>
          <a:xfrm>
            <a:off x="587375" y="1212351"/>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22AAF20-12C8-408F-B343-84FF5D1F7C8A}"/>
              </a:ext>
            </a:extLst>
          </p:cNvPr>
          <p:cNvCxnSpPr/>
          <p:nvPr/>
        </p:nvCxnSpPr>
        <p:spPr>
          <a:xfrm>
            <a:off x="587375" y="1622506"/>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47F0778-0EED-448D-91F0-68B506631A91}"/>
              </a:ext>
            </a:extLst>
          </p:cNvPr>
          <p:cNvSpPr txBox="1"/>
          <p:nvPr/>
        </p:nvSpPr>
        <p:spPr>
          <a:xfrm>
            <a:off x="4040722" y="1263540"/>
            <a:ext cx="3977371"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筛选标准 </a:t>
            </a:r>
            <a:r>
              <a:rPr lang="en-US" altLang="zh-CN" sz="1400" b="1" dirty="0">
                <a:latin typeface="+mn-ea"/>
                <a:cs typeface="Heiti SC Light" charset="-122"/>
              </a:rPr>
              <a:t>–</a:t>
            </a:r>
            <a:r>
              <a:rPr lang="zh-CN" altLang="en-US" sz="1400" b="1" dirty="0">
                <a:latin typeface="+mn-ea"/>
                <a:cs typeface="Heiti SC Light" charset="-122"/>
              </a:rPr>
              <a:t> </a:t>
            </a:r>
            <a:r>
              <a:rPr lang="ja-JP" altLang="en-US" sz="1400" b="1">
                <a:latin typeface="+mn-ea"/>
                <a:cs typeface="Heiti SC Light" charset="-122"/>
              </a:rPr>
              <a:t>有成功的品牌塑造与传播经验的机构</a:t>
            </a:r>
            <a:endParaRPr lang="ca-ES" sz="1400" b="1" dirty="0">
              <a:latin typeface="+mn-ea"/>
              <a:cs typeface="Heiti SC Light" charset="-122"/>
            </a:endParaRPr>
          </a:p>
        </p:txBody>
      </p:sp>
      <p:pic>
        <p:nvPicPr>
          <p:cNvPr id="13" name="图片 12">
            <a:extLst>
              <a:ext uri="{FF2B5EF4-FFF2-40B4-BE49-F238E27FC236}">
                <a16:creationId xmlns:a16="http://schemas.microsoft.com/office/drawing/2014/main" id="{83139426-D806-4BFD-AF86-966E5AA1A623}"/>
              </a:ext>
            </a:extLst>
          </p:cNvPr>
          <p:cNvPicPr>
            <a:picLocks noChangeAspect="1"/>
          </p:cNvPicPr>
          <p:nvPr/>
        </p:nvPicPr>
        <p:blipFill>
          <a:blip r:embed="rId3"/>
          <a:stretch>
            <a:fillRect/>
          </a:stretch>
        </p:blipFill>
        <p:spPr>
          <a:xfrm>
            <a:off x="1679957" y="2778154"/>
            <a:ext cx="2051999" cy="859170"/>
          </a:xfrm>
          <a:prstGeom prst="rect">
            <a:avLst/>
          </a:prstGeom>
          <a:effectLst>
            <a:outerShdw blurRad="50800" dist="38100" dir="2700000" algn="tl" rotWithShape="0">
              <a:prstClr val="black">
                <a:alpha val="40000"/>
              </a:prstClr>
            </a:outerShdw>
          </a:effectLst>
        </p:spPr>
      </p:pic>
      <p:sp>
        <p:nvSpPr>
          <p:cNvPr id="36" name="文本框 35">
            <a:extLst>
              <a:ext uri="{FF2B5EF4-FFF2-40B4-BE49-F238E27FC236}">
                <a16:creationId xmlns:a16="http://schemas.microsoft.com/office/drawing/2014/main" id="{F4057992-78D2-49D0-BA17-4014A5D950D8}"/>
              </a:ext>
            </a:extLst>
          </p:cNvPr>
          <p:cNvSpPr txBox="1"/>
          <p:nvPr/>
        </p:nvSpPr>
        <p:spPr>
          <a:xfrm>
            <a:off x="1840556" y="1981470"/>
            <a:ext cx="1730799" cy="584775"/>
          </a:xfrm>
          <a:prstGeom prst="rect">
            <a:avLst/>
          </a:prstGeom>
          <a:noFill/>
        </p:spPr>
        <p:txBody>
          <a:bodyPr wrap="square" rtlCol="0">
            <a:spAutoFit/>
          </a:bodyPr>
          <a:lstStyle/>
          <a:p>
            <a:pPr algn="ctr">
              <a:buClr>
                <a:srgbClr val="2D97C8"/>
              </a:buClr>
            </a:pPr>
            <a:r>
              <a:rPr lang="zh-CN" altLang="en-US" sz="1600" b="1" dirty="0">
                <a:latin typeface="+mn-ea"/>
                <a:cs typeface="Heiti SC Light" charset="-122"/>
              </a:rPr>
              <a:t>桃花源</a:t>
            </a:r>
            <a:endParaRPr lang="en-US" altLang="zh-CN" sz="1600" b="1" dirty="0">
              <a:latin typeface="+mn-ea"/>
              <a:cs typeface="Heiti SC Light" charset="-122"/>
            </a:endParaRPr>
          </a:p>
          <a:p>
            <a:pPr algn="ctr">
              <a:buClr>
                <a:srgbClr val="2D97C8"/>
              </a:buClr>
            </a:pPr>
            <a:r>
              <a:rPr lang="zh-CN" altLang="en-US" sz="1600" b="1" dirty="0">
                <a:latin typeface="+mn-ea"/>
                <a:cs typeface="Heiti SC Light" charset="-122"/>
              </a:rPr>
              <a:t>生态保护基金会</a:t>
            </a:r>
            <a:endParaRPr lang="ca-ES" sz="1600" b="1" dirty="0">
              <a:latin typeface="+mn-ea"/>
              <a:cs typeface="Heiti SC Light" charset="-122"/>
            </a:endParaRPr>
          </a:p>
        </p:txBody>
      </p:sp>
      <p:pic>
        <p:nvPicPr>
          <p:cNvPr id="4" name="Picture 3" descr="A picture containing drawing&#10;&#10;Description automatically generated">
            <a:extLst>
              <a:ext uri="{FF2B5EF4-FFF2-40B4-BE49-F238E27FC236}">
                <a16:creationId xmlns:a16="http://schemas.microsoft.com/office/drawing/2014/main" id="{7646888F-67F1-5E44-BD0C-D47C35476A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6146" y="2798292"/>
            <a:ext cx="2082712" cy="790780"/>
          </a:xfrm>
          <a:prstGeom prst="rect">
            <a:avLst/>
          </a:prstGeom>
          <a:effectLst>
            <a:outerShdw blurRad="50800" dist="38100" dir="2700000" algn="tl" rotWithShape="0">
              <a:prstClr val="black">
                <a:alpha val="40000"/>
              </a:prstClr>
            </a:outerShdw>
          </a:effectLst>
        </p:spPr>
      </p:pic>
      <p:pic>
        <p:nvPicPr>
          <p:cNvPr id="8" name="Picture 7" descr="A picture containing drawing&#10;&#10;Description automatically generated">
            <a:extLst>
              <a:ext uri="{FF2B5EF4-FFF2-40B4-BE49-F238E27FC236}">
                <a16:creationId xmlns:a16="http://schemas.microsoft.com/office/drawing/2014/main" id="{7892D901-9B74-E54D-B569-DEB0A8A22B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65716" y="2652244"/>
            <a:ext cx="931111" cy="931111"/>
          </a:xfrm>
          <a:prstGeom prst="rect">
            <a:avLst/>
          </a:prstGeom>
          <a:effectLst>
            <a:outerShdw blurRad="50800" dist="38100" dir="2700000" algn="tl" rotWithShape="0">
              <a:prstClr val="black">
                <a:alpha val="40000"/>
              </a:prstClr>
            </a:outerShdw>
          </a:effectLst>
        </p:spPr>
      </p:pic>
      <p:cxnSp>
        <p:nvCxnSpPr>
          <p:cNvPr id="18" name="Straight Connector 22">
            <a:extLst>
              <a:ext uri="{FF2B5EF4-FFF2-40B4-BE49-F238E27FC236}">
                <a16:creationId xmlns:a16="http://schemas.microsoft.com/office/drawing/2014/main" id="{D8C98CFC-AB86-9C4C-8E13-1818835E8D39}"/>
              </a:ext>
            </a:extLst>
          </p:cNvPr>
          <p:cNvCxnSpPr>
            <a:cxnSpLocks/>
          </p:cNvCxnSpPr>
          <p:nvPr/>
        </p:nvCxnSpPr>
        <p:spPr>
          <a:xfrm flipH="1">
            <a:off x="1679958" y="4363494"/>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62B28426-CB25-3049-98E6-F25C9C7ED04C}"/>
              </a:ext>
            </a:extLst>
          </p:cNvPr>
          <p:cNvCxnSpPr>
            <a:cxnSpLocks/>
          </p:cNvCxnSpPr>
          <p:nvPr/>
        </p:nvCxnSpPr>
        <p:spPr>
          <a:xfrm flipH="1">
            <a:off x="1679957" y="5402661"/>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2">
            <a:extLst>
              <a:ext uri="{FF2B5EF4-FFF2-40B4-BE49-F238E27FC236}">
                <a16:creationId xmlns:a16="http://schemas.microsoft.com/office/drawing/2014/main" id="{40FA93FB-3FC0-6241-8A38-459FEDB78649}"/>
              </a:ext>
            </a:extLst>
          </p:cNvPr>
          <p:cNvCxnSpPr>
            <a:cxnSpLocks/>
          </p:cNvCxnSpPr>
          <p:nvPr/>
        </p:nvCxnSpPr>
        <p:spPr>
          <a:xfrm flipH="1">
            <a:off x="5086860" y="4363494"/>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BF4FC255-0755-5847-95B9-A83B3B89E369}"/>
              </a:ext>
            </a:extLst>
          </p:cNvPr>
          <p:cNvCxnSpPr>
            <a:cxnSpLocks/>
          </p:cNvCxnSpPr>
          <p:nvPr/>
        </p:nvCxnSpPr>
        <p:spPr>
          <a:xfrm flipH="1">
            <a:off x="5086860" y="5402661"/>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CCE1E9-F8C2-494A-88FB-5C12E90250A1}"/>
              </a:ext>
            </a:extLst>
          </p:cNvPr>
          <p:cNvCxnSpPr>
            <a:cxnSpLocks/>
          </p:cNvCxnSpPr>
          <p:nvPr/>
        </p:nvCxnSpPr>
        <p:spPr>
          <a:xfrm flipH="1">
            <a:off x="8705272" y="4363494"/>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2639C1-36D5-174F-8045-3B130E1686AD}"/>
              </a:ext>
            </a:extLst>
          </p:cNvPr>
          <p:cNvCxnSpPr>
            <a:cxnSpLocks/>
          </p:cNvCxnSpPr>
          <p:nvPr/>
        </p:nvCxnSpPr>
        <p:spPr>
          <a:xfrm flipH="1">
            <a:off x="8847857" y="5402661"/>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98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ja-JP" altLang="en-US" dirty="0"/>
              <a:t>红树林</a:t>
            </a:r>
            <a:r>
              <a:rPr lang="zh-CN" altLang="en-US" dirty="0"/>
              <a:t>是一家致力于</a:t>
            </a:r>
            <a:r>
              <a:rPr lang="ja-JP" altLang="en-US"/>
              <a:t>保护滨海湿地</a:t>
            </a:r>
            <a:r>
              <a:rPr lang="zh-CN" altLang="en-US" dirty="0"/>
              <a:t>的</a:t>
            </a:r>
            <a:r>
              <a:rPr lang="ja-JP" altLang="en-US"/>
              <a:t>保护和教育</a:t>
            </a:r>
            <a:r>
              <a:rPr lang="zh-CN" altLang="en-US" dirty="0"/>
              <a:t>机构</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89</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20" name="文本框 19">
            <a:extLst>
              <a:ext uri="{FF2B5EF4-FFF2-40B4-BE49-F238E27FC236}">
                <a16:creationId xmlns:a16="http://schemas.microsoft.com/office/drawing/2014/main" id="{08D3B5CA-C4FE-45FB-AA78-7DAD84593492}"/>
              </a:ext>
            </a:extLst>
          </p:cNvPr>
          <p:cNvSpPr txBox="1"/>
          <p:nvPr/>
        </p:nvSpPr>
        <p:spPr>
          <a:xfrm>
            <a:off x="6396915" y="4379117"/>
            <a:ext cx="5136273" cy="954107"/>
          </a:xfrm>
          <a:prstGeom prst="rect">
            <a:avLst/>
          </a:prstGeom>
          <a:noFill/>
        </p:spPr>
        <p:txBody>
          <a:bodyPr wrap="square" rtlCol="0">
            <a:spAutoFit/>
          </a:bodyPr>
          <a:lstStyle/>
          <a:p>
            <a:pPr>
              <a:buClr>
                <a:srgbClr val="2D97C8"/>
              </a:buClr>
            </a:pPr>
            <a:r>
              <a:rPr lang="ja-JP" altLang="en-US" sz="1400" b="1" dirty="0">
                <a:latin typeface="+mn-ea"/>
                <a:cs typeface="Heiti SC Light" charset="-122"/>
              </a:rPr>
              <a:t>微博</a:t>
            </a:r>
            <a:r>
              <a:rPr lang="zh-CN" altLang="en-US" sz="1400" dirty="0">
                <a:latin typeface="+mn-ea"/>
                <a:cs typeface="Heiti SC Light" charset="-122"/>
              </a:rPr>
              <a:t>：</a:t>
            </a:r>
            <a:r>
              <a:rPr lang="ja-JP" altLang="en-US" sz="1400" dirty="0">
                <a:latin typeface="+mn-ea"/>
                <a:cs typeface="Heiti SC Light" charset="-122"/>
              </a:rPr>
              <a:t>单日阅读数达</a:t>
            </a:r>
            <a:r>
              <a:rPr lang="en-US" altLang="zh-CN" sz="1400" dirty="0">
                <a:latin typeface="+mn-ea"/>
                <a:cs typeface="Heiti SC Light" charset="-122"/>
              </a:rPr>
              <a:t>1000+</a:t>
            </a:r>
            <a:r>
              <a:rPr lang="zh-CN" altLang="en-US" sz="1400" dirty="0">
                <a:latin typeface="+mn-ea"/>
                <a:cs typeface="Heiti SC Light" charset="-122"/>
              </a:rPr>
              <a:t>，</a:t>
            </a:r>
            <a:r>
              <a:rPr lang="ja-JP" altLang="en-US" sz="1400" dirty="0">
                <a:latin typeface="+mn-ea"/>
                <a:cs typeface="Heiti SC Light" charset="-122"/>
              </a:rPr>
              <a:t>活跃度高</a:t>
            </a:r>
            <a:endParaRPr lang="en-GB" altLang="ja-JP" sz="1400" dirty="0">
              <a:latin typeface="+mn-ea"/>
              <a:cs typeface="Heiti SC Light" charset="-122"/>
            </a:endParaRPr>
          </a:p>
          <a:p>
            <a:pPr>
              <a:buClr>
                <a:srgbClr val="2D97C8"/>
              </a:buClr>
            </a:pPr>
            <a:r>
              <a:rPr lang="ja-JP" altLang="en-US" sz="1400" b="1">
                <a:latin typeface="+mn-ea"/>
                <a:cs typeface="Heiti SC Light" charset="-122"/>
              </a:rPr>
              <a:t>微信</a:t>
            </a:r>
            <a:r>
              <a:rPr lang="zh-CN" altLang="en-US" sz="1400" dirty="0">
                <a:latin typeface="+mn-ea"/>
                <a:cs typeface="Heiti SC Light" charset="-122"/>
              </a:rPr>
              <a:t>：</a:t>
            </a:r>
            <a:r>
              <a:rPr lang="ja-JP" altLang="en-US" sz="1400">
                <a:latin typeface="+mn-ea"/>
                <a:cs typeface="Heiti SC Light" charset="-122"/>
              </a:rPr>
              <a:t>平均</a:t>
            </a:r>
            <a:r>
              <a:rPr lang="en-US" altLang="zh-CN" sz="1400" dirty="0">
                <a:latin typeface="+mn-ea"/>
                <a:cs typeface="Heiti SC Light" charset="-122"/>
              </a:rPr>
              <a:t>3</a:t>
            </a:r>
            <a:r>
              <a:rPr lang="ja-JP" altLang="en-US" sz="1400">
                <a:latin typeface="+mn-ea"/>
                <a:cs typeface="Heiti SC Light" charset="-122"/>
              </a:rPr>
              <a:t>天一更</a:t>
            </a:r>
            <a:r>
              <a:rPr lang="zh-CN" altLang="en-US" sz="1400" b="1" dirty="0">
                <a:latin typeface="+mn-ea"/>
                <a:cs typeface="Heiti SC Light" charset="-122"/>
              </a:rPr>
              <a:t>、</a:t>
            </a:r>
            <a:r>
              <a:rPr lang="ja-JP" altLang="en-US" sz="1400" dirty="0">
                <a:latin typeface="+mn-ea"/>
                <a:cs typeface="Heiti SC Light" charset="-122"/>
              </a:rPr>
              <a:t>提供留言板与捐赠入口</a:t>
            </a:r>
            <a:endParaRPr lang="en-GB" altLang="ja-JP" sz="1400" dirty="0">
              <a:latin typeface="+mn-ea"/>
              <a:cs typeface="Heiti SC Light" charset="-122"/>
            </a:endParaRPr>
          </a:p>
          <a:p>
            <a:pPr>
              <a:buClr>
                <a:srgbClr val="2D97C8"/>
              </a:buClr>
            </a:pPr>
            <a:r>
              <a:rPr lang="ja-JP" altLang="en-US" sz="1400" b="1" dirty="0">
                <a:latin typeface="+mn-ea"/>
                <a:cs typeface="Heiti SC Light" charset="-122"/>
              </a:rPr>
              <a:t>官网</a:t>
            </a:r>
            <a:r>
              <a:rPr lang="zh-CN" altLang="en-US" sz="1400" dirty="0">
                <a:latin typeface="+mn-ea"/>
                <a:cs typeface="Heiti SC Light" charset="-122"/>
              </a:rPr>
              <a:t>：</a:t>
            </a:r>
            <a:r>
              <a:rPr lang="ja-JP" altLang="en-GB" sz="1400" dirty="0">
                <a:latin typeface="+mn-ea"/>
                <a:cs typeface="Heiti SC Light" charset="-122"/>
              </a:rPr>
              <a:t>官网</a:t>
            </a:r>
            <a:r>
              <a:rPr lang="ja-JP" altLang="en-US" sz="1400" dirty="0">
                <a:latin typeface="+mn-ea"/>
                <a:cs typeface="Heiti SC Light" charset="-122"/>
              </a:rPr>
              <a:t>包含详细的机构</a:t>
            </a:r>
            <a:r>
              <a:rPr lang="zh-CN" altLang="en-US" sz="1400" dirty="0">
                <a:latin typeface="+mn-ea"/>
                <a:cs typeface="Heiti SC Light" charset="-122"/>
              </a:rPr>
              <a:t>，</a:t>
            </a:r>
            <a:r>
              <a:rPr lang="ja-JP" altLang="en-US" sz="1400" dirty="0">
                <a:latin typeface="+mn-ea"/>
                <a:cs typeface="Heiti SC Light" charset="-122"/>
              </a:rPr>
              <a:t>项目介绍</a:t>
            </a:r>
            <a:r>
              <a:rPr lang="zh-CN" altLang="en-US" sz="1400" dirty="0">
                <a:latin typeface="+mn-ea"/>
                <a:cs typeface="Heiti SC Light" charset="-122"/>
              </a:rPr>
              <a:t>，</a:t>
            </a:r>
            <a:r>
              <a:rPr lang="ja-JP" altLang="en-US" sz="1400" dirty="0">
                <a:latin typeface="+mn-ea"/>
                <a:cs typeface="Heiti SC Light" charset="-122"/>
              </a:rPr>
              <a:t>信息</a:t>
            </a:r>
            <a:r>
              <a:rPr lang="ja-JP" altLang="en-US" sz="1400">
                <a:latin typeface="+mn-ea"/>
                <a:cs typeface="Heiti SC Light" charset="-122"/>
              </a:rPr>
              <a:t>披露等</a:t>
            </a:r>
            <a:r>
              <a:rPr lang="zh-CN" altLang="en-US" sz="1400" dirty="0">
                <a:latin typeface="+mn-ea"/>
                <a:cs typeface="Heiti SC Light" charset="-122"/>
              </a:rPr>
              <a:t>；</a:t>
            </a:r>
            <a:r>
              <a:rPr lang="ja-JP" altLang="en-US" sz="1400">
                <a:latin typeface="+mn-ea"/>
                <a:cs typeface="Heiti SC Light" charset="-122"/>
              </a:rPr>
              <a:t>对于信息披露较其他</a:t>
            </a:r>
            <a:r>
              <a:rPr lang="en-US" altLang="zh-CN" sz="1400" dirty="0">
                <a:latin typeface="+mn-ea"/>
                <a:cs typeface="Heiti SC Light" charset="-122"/>
              </a:rPr>
              <a:t>NGO</a:t>
            </a:r>
            <a:r>
              <a:rPr lang="ja-JP" altLang="en-US" sz="1400">
                <a:latin typeface="+mn-ea"/>
                <a:cs typeface="Heiti SC Light" charset="-122"/>
              </a:rPr>
              <a:t>网站更透明</a:t>
            </a:r>
            <a:endParaRPr lang="en-GB" altLang="zh-CN" sz="1400" b="1" dirty="0">
              <a:solidFill>
                <a:srgbClr val="FF0000"/>
              </a:solidFill>
              <a:latin typeface="+mn-ea"/>
              <a:cs typeface="Heiti SC Light" charset="-122"/>
            </a:endParaRPr>
          </a:p>
        </p:txBody>
      </p:sp>
      <p:sp>
        <p:nvSpPr>
          <p:cNvPr id="28" name="矩形 13">
            <a:extLst>
              <a:ext uri="{FF2B5EF4-FFF2-40B4-BE49-F238E27FC236}">
                <a16:creationId xmlns:a16="http://schemas.microsoft.com/office/drawing/2014/main" id="{53250639-CAE1-1241-B672-6869FCC33D57}"/>
              </a:ext>
            </a:extLst>
          </p:cNvPr>
          <p:cNvSpPr/>
          <p:nvPr/>
        </p:nvSpPr>
        <p:spPr>
          <a:xfrm>
            <a:off x="1788902" y="2175067"/>
            <a:ext cx="4207818" cy="954107"/>
          </a:xfrm>
          <a:prstGeom prst="rect">
            <a:avLst/>
          </a:prstGeom>
          <a:noFill/>
        </p:spPr>
        <p:txBody>
          <a:bodyPr wrap="square" rtlCol="0">
            <a:spAutoFit/>
          </a:bodyPr>
          <a:lstStyle/>
          <a:p>
            <a:pPr>
              <a:buClr>
                <a:srgbClr val="2D97C8"/>
              </a:buClr>
            </a:pPr>
            <a:r>
              <a:rPr lang="zh-CN" altLang="en-US" sz="1400" dirty="0">
                <a:latin typeface="+mn-ea"/>
              </a:rPr>
              <a:t>扎根湿地保护，让人与湿地都有丰盛的未来，为此：</a:t>
            </a:r>
          </a:p>
          <a:p>
            <a:pPr marL="285750" indent="-285750">
              <a:buClr>
                <a:srgbClr val="2D97C8"/>
              </a:buClr>
              <a:buFont typeface="Arial" panose="020B0604020202020204" pitchFamily="34" charset="0"/>
              <a:buChar char="•"/>
            </a:pPr>
            <a:r>
              <a:rPr lang="zh-CN" altLang="en-US" sz="1400" dirty="0">
                <a:latin typeface="+mn-ea"/>
              </a:rPr>
              <a:t>推动积极的湿地管理，提升湿地的生物多样性</a:t>
            </a:r>
          </a:p>
          <a:p>
            <a:pPr marL="285750" indent="-285750">
              <a:buClr>
                <a:srgbClr val="2D97C8"/>
              </a:buClr>
              <a:buFont typeface="Arial" panose="020B0604020202020204" pitchFamily="34" charset="0"/>
              <a:buChar char="•"/>
            </a:pPr>
            <a:r>
              <a:rPr lang="zh-CN" altLang="en-US" sz="1400" dirty="0">
                <a:latin typeface="+mn-ea"/>
              </a:rPr>
              <a:t>推动创建湿地教育中心，连接人与湿地</a:t>
            </a:r>
          </a:p>
          <a:p>
            <a:pPr marL="285750" indent="-285750">
              <a:buClr>
                <a:srgbClr val="2D97C8"/>
              </a:buClr>
              <a:buFont typeface="Arial" panose="020B0604020202020204" pitchFamily="34" charset="0"/>
              <a:buChar char="•"/>
            </a:pPr>
            <a:r>
              <a:rPr lang="zh-CN" altLang="en-US" sz="1400" dirty="0">
                <a:latin typeface="+mn-ea"/>
              </a:rPr>
              <a:t>推动更多保护空缺地成为保护地</a:t>
            </a:r>
            <a:endParaRPr lang="ca-ES" sz="1400" dirty="0">
              <a:latin typeface="+mn-ea"/>
            </a:endParaRPr>
          </a:p>
        </p:txBody>
      </p:sp>
      <p:sp>
        <p:nvSpPr>
          <p:cNvPr id="29" name="文本框 4">
            <a:extLst>
              <a:ext uri="{FF2B5EF4-FFF2-40B4-BE49-F238E27FC236}">
                <a16:creationId xmlns:a16="http://schemas.microsoft.com/office/drawing/2014/main" id="{FD165A36-6844-FA44-9617-46CA2F008509}"/>
              </a:ext>
            </a:extLst>
          </p:cNvPr>
          <p:cNvSpPr txBox="1"/>
          <p:nvPr/>
        </p:nvSpPr>
        <p:spPr>
          <a:xfrm>
            <a:off x="7644245" y="1642580"/>
            <a:ext cx="3887257"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所有渠道的主色调均为绿色，视觉效果统一，</a:t>
            </a:r>
            <a:r>
              <a:rPr lang="ja-JP" altLang="en-US" sz="1400">
                <a:latin typeface="+mn-ea"/>
                <a:cs typeface="Heiti SC Light" charset="-122"/>
              </a:rPr>
              <a:t>令人印象深刻</a:t>
            </a:r>
            <a:endParaRPr lang="ca-ES" sz="1400" dirty="0">
              <a:latin typeface="+mn-ea"/>
              <a:cs typeface="Heiti SC Light" charset="-122"/>
            </a:endParaRPr>
          </a:p>
        </p:txBody>
      </p:sp>
      <p:sp>
        <p:nvSpPr>
          <p:cNvPr id="31" name="矩形 17">
            <a:extLst>
              <a:ext uri="{FF2B5EF4-FFF2-40B4-BE49-F238E27FC236}">
                <a16:creationId xmlns:a16="http://schemas.microsoft.com/office/drawing/2014/main" id="{C254D0C8-83C0-794F-BE06-8C8EF64CF54F}"/>
              </a:ext>
            </a:extLst>
          </p:cNvPr>
          <p:cNvSpPr/>
          <p:nvPr/>
        </p:nvSpPr>
        <p:spPr>
          <a:xfrm>
            <a:off x="715264" y="4180909"/>
            <a:ext cx="3954929" cy="1384995"/>
          </a:xfrm>
          <a:prstGeom prst="rect">
            <a:avLst/>
          </a:prstGeom>
          <a:noFill/>
        </p:spPr>
        <p:txBody>
          <a:bodyPr wrap="none" rtlCol="0">
            <a:spAutoFit/>
          </a:bodyPr>
          <a:lstStyle/>
          <a:p>
            <a:pPr>
              <a:buClr>
                <a:srgbClr val="2D97C8"/>
              </a:buClr>
            </a:pPr>
            <a:r>
              <a:rPr lang="zh-CN" altLang="en-US" sz="1400" dirty="0">
                <a:latin typeface="+mn-ea"/>
                <a:cs typeface="Heiti SC Light" charset="-122"/>
              </a:rPr>
              <a:t>致力于以红树林为代表的滨海湿地的</a:t>
            </a:r>
            <a:r>
              <a:rPr lang="zh-CN" altLang="en-US" sz="1400" b="1" dirty="0">
                <a:latin typeface="+mn-ea"/>
                <a:cs typeface="Heiti SC Light" charset="-122"/>
              </a:rPr>
              <a:t>保护</a:t>
            </a:r>
            <a:r>
              <a:rPr lang="zh-CN" altLang="en-US" sz="1400" dirty="0">
                <a:latin typeface="+mn-ea"/>
                <a:cs typeface="Heiti SC Light" charset="-122"/>
              </a:rPr>
              <a:t>和</a:t>
            </a:r>
            <a:r>
              <a:rPr lang="zh-CN" altLang="en-US" sz="1400" b="1" dirty="0">
                <a:latin typeface="+mn-ea"/>
                <a:cs typeface="Heiti SC Light" charset="-122"/>
              </a:rPr>
              <a:t>教育</a:t>
            </a:r>
            <a:endParaRPr lang="ca-ES" altLang="zh-CN" sz="1400" b="1" dirty="0">
              <a:latin typeface="+mn-ea"/>
              <a:cs typeface="Heiti SC Light" charset="-122"/>
            </a:endParaRPr>
          </a:p>
          <a:p>
            <a:pPr>
              <a:buClr>
                <a:srgbClr val="2D97C8"/>
              </a:buClr>
            </a:pP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滨海湿地保育</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公众环境教育</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行业支持</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科学研究</a:t>
            </a:r>
            <a:endParaRPr lang="ca-ES" sz="1400" dirty="0">
              <a:latin typeface="+mn-ea"/>
            </a:endParaRPr>
          </a:p>
        </p:txBody>
      </p:sp>
      <p:sp>
        <p:nvSpPr>
          <p:cNvPr id="5" name="文本框 4">
            <a:extLst>
              <a:ext uri="{FF2B5EF4-FFF2-40B4-BE49-F238E27FC236}">
                <a16:creationId xmlns:a16="http://schemas.microsoft.com/office/drawing/2014/main" id="{723AABAC-98F5-4703-902B-6AB00F657645}"/>
              </a:ext>
            </a:extLst>
          </p:cNvPr>
          <p:cNvSpPr txBox="1"/>
          <p:nvPr/>
        </p:nvSpPr>
        <p:spPr>
          <a:xfrm>
            <a:off x="551751" y="1150981"/>
            <a:ext cx="1338828"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使命、愿景</a:t>
            </a:r>
            <a:endParaRPr lang="ca-ES" b="1" dirty="0">
              <a:solidFill>
                <a:srgbClr val="2898D8"/>
              </a:solidFill>
              <a:latin typeface="+mn-ea"/>
              <a:cs typeface="Heiti SC Light" charset="-122"/>
            </a:endParaRPr>
          </a:p>
        </p:txBody>
      </p:sp>
      <p:sp>
        <p:nvSpPr>
          <p:cNvPr id="27" name="文本框 26">
            <a:extLst>
              <a:ext uri="{FF2B5EF4-FFF2-40B4-BE49-F238E27FC236}">
                <a16:creationId xmlns:a16="http://schemas.microsoft.com/office/drawing/2014/main" id="{1405BEAD-5B32-4CD4-821F-B0EAC7DE34B1}"/>
              </a:ext>
            </a:extLst>
          </p:cNvPr>
          <p:cNvSpPr txBox="1"/>
          <p:nvPr/>
        </p:nvSpPr>
        <p:spPr>
          <a:xfrm>
            <a:off x="10561222" y="1150981"/>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品牌形象</a:t>
            </a:r>
            <a:endParaRPr lang="ca-ES" b="1" dirty="0">
              <a:solidFill>
                <a:srgbClr val="2898D8"/>
              </a:solidFill>
              <a:latin typeface="+mn-ea"/>
              <a:cs typeface="Heiti SC Light" charset="-122"/>
            </a:endParaRPr>
          </a:p>
        </p:txBody>
      </p:sp>
      <p:sp>
        <p:nvSpPr>
          <p:cNvPr id="33" name="文本框 32">
            <a:extLst>
              <a:ext uri="{FF2B5EF4-FFF2-40B4-BE49-F238E27FC236}">
                <a16:creationId xmlns:a16="http://schemas.microsoft.com/office/drawing/2014/main" id="{A9249239-253C-4BB9-9A00-EA231E1E3EF6}"/>
              </a:ext>
            </a:extLst>
          </p:cNvPr>
          <p:cNvSpPr txBox="1"/>
          <p:nvPr/>
        </p:nvSpPr>
        <p:spPr>
          <a:xfrm>
            <a:off x="551751" y="5653323"/>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机构项目</a:t>
            </a:r>
            <a:endParaRPr lang="ca-ES" b="1" dirty="0">
              <a:solidFill>
                <a:srgbClr val="2898D8"/>
              </a:solidFill>
              <a:latin typeface="+mn-ea"/>
              <a:cs typeface="Heiti SC Light" charset="-122"/>
            </a:endParaRPr>
          </a:p>
        </p:txBody>
      </p:sp>
      <p:sp>
        <p:nvSpPr>
          <p:cNvPr id="34" name="文本框 33">
            <a:extLst>
              <a:ext uri="{FF2B5EF4-FFF2-40B4-BE49-F238E27FC236}">
                <a16:creationId xmlns:a16="http://schemas.microsoft.com/office/drawing/2014/main" id="{7A8DC614-4B8A-4B02-87C6-D566E892D109}"/>
              </a:ext>
            </a:extLst>
          </p:cNvPr>
          <p:cNvSpPr txBox="1"/>
          <p:nvPr/>
        </p:nvSpPr>
        <p:spPr>
          <a:xfrm>
            <a:off x="10425192" y="5653323"/>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品牌传播</a:t>
            </a:r>
            <a:endParaRPr lang="ca-ES" b="1" dirty="0">
              <a:solidFill>
                <a:srgbClr val="2898D8"/>
              </a:solidFill>
              <a:latin typeface="+mn-ea"/>
              <a:cs typeface="Heiti SC Light" charset="-122"/>
            </a:endParaRPr>
          </a:p>
        </p:txBody>
      </p:sp>
      <p:grpSp>
        <p:nvGrpSpPr>
          <p:cNvPr id="16" name="组合 15">
            <a:extLst>
              <a:ext uri="{FF2B5EF4-FFF2-40B4-BE49-F238E27FC236}">
                <a16:creationId xmlns:a16="http://schemas.microsoft.com/office/drawing/2014/main" id="{2C45A31C-0E3A-4661-BDCB-C96E8D41E326}"/>
              </a:ext>
            </a:extLst>
          </p:cNvPr>
          <p:cNvGrpSpPr/>
          <p:nvPr/>
        </p:nvGrpSpPr>
        <p:grpSpPr>
          <a:xfrm>
            <a:off x="981467" y="1331541"/>
            <a:ext cx="10298053" cy="4595174"/>
            <a:chOff x="981467" y="1331541"/>
            <a:chExt cx="10298053" cy="4595174"/>
          </a:xfrm>
        </p:grpSpPr>
        <p:cxnSp>
          <p:nvCxnSpPr>
            <p:cNvPr id="23" name="Straight Connector 22">
              <a:extLst>
                <a:ext uri="{FF2B5EF4-FFF2-40B4-BE49-F238E27FC236}">
                  <a16:creationId xmlns:a16="http://schemas.microsoft.com/office/drawing/2014/main" id="{A6B88332-0451-AE46-91A4-01C181C470A6}"/>
                </a:ext>
              </a:extLst>
            </p:cNvPr>
            <p:cNvCxnSpPr>
              <a:cxnSpLocks/>
            </p:cNvCxnSpPr>
            <p:nvPr/>
          </p:nvCxnSpPr>
          <p:spPr>
            <a:xfrm flipH="1">
              <a:off x="7811545"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542DFA-C3FB-5143-92F8-26616457C5B6}"/>
                </a:ext>
              </a:extLst>
            </p:cNvPr>
            <p:cNvCxnSpPr>
              <a:cxnSpLocks/>
            </p:cNvCxnSpPr>
            <p:nvPr/>
          </p:nvCxnSpPr>
          <p:spPr>
            <a:xfrm>
              <a:off x="6130493" y="1331541"/>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1B9BDE33-ABCA-4F77-8C2F-57C0225EBD5D}"/>
                </a:ext>
              </a:extLst>
            </p:cNvPr>
            <p:cNvSpPr/>
            <p:nvPr/>
          </p:nvSpPr>
          <p:spPr>
            <a:xfrm>
              <a:off x="4704316" y="3052606"/>
              <a:ext cx="2852355" cy="11530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Big</a:t>
              </a:r>
              <a:r>
                <a:rPr lang="ca-ES" altLang="zh-CN" b="1" dirty="0">
                  <a:solidFill>
                    <a:schemeClr val="bg1"/>
                  </a:solidFill>
                </a:rPr>
                <a:t> idea</a:t>
              </a:r>
            </a:p>
            <a:p>
              <a:pPr algn="ctr"/>
              <a:endParaRPr lang="ca-ES" altLang="zh-CN" sz="1600" dirty="0">
                <a:solidFill>
                  <a:schemeClr val="bg1"/>
                </a:solidFill>
              </a:endParaRPr>
            </a:p>
            <a:p>
              <a:pPr algn="ctr"/>
              <a:r>
                <a:rPr lang="ja-JP" altLang="en-US" sz="1400" b="1">
                  <a:solidFill>
                    <a:schemeClr val="bg1"/>
                  </a:solidFill>
                  <a:latin typeface="+mn-ea"/>
                  <a:cs typeface="Heiti SC Light" charset="-122"/>
                </a:rPr>
                <a:t>为后代守护滨海湿地</a:t>
              </a:r>
              <a:endParaRPr lang="en-US" altLang="zh-CN" sz="1400" b="1" dirty="0">
                <a:solidFill>
                  <a:schemeClr val="bg1"/>
                </a:solidFill>
                <a:latin typeface="+mn-ea"/>
                <a:cs typeface="Heiti SC Light" charset="-122"/>
              </a:endParaRPr>
            </a:p>
          </p:txBody>
        </p:sp>
        <p:cxnSp>
          <p:nvCxnSpPr>
            <p:cNvPr id="35" name="Straight Connector 22">
              <a:extLst>
                <a:ext uri="{FF2B5EF4-FFF2-40B4-BE49-F238E27FC236}">
                  <a16:creationId xmlns:a16="http://schemas.microsoft.com/office/drawing/2014/main" id="{6464FF28-ACCD-40F2-85C9-D01902BE6DCB}"/>
                </a:ext>
              </a:extLst>
            </p:cNvPr>
            <p:cNvCxnSpPr>
              <a:cxnSpLocks/>
            </p:cNvCxnSpPr>
            <p:nvPr/>
          </p:nvCxnSpPr>
          <p:spPr>
            <a:xfrm flipH="1">
              <a:off x="981467"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23">
              <a:extLst>
                <a:ext uri="{FF2B5EF4-FFF2-40B4-BE49-F238E27FC236}">
                  <a16:creationId xmlns:a16="http://schemas.microsoft.com/office/drawing/2014/main" id="{4C160E02-5022-4E75-BC91-A3B4C7C49F76}"/>
                </a:ext>
              </a:extLst>
            </p:cNvPr>
            <p:cNvCxnSpPr>
              <a:cxnSpLocks/>
            </p:cNvCxnSpPr>
            <p:nvPr/>
          </p:nvCxnSpPr>
          <p:spPr>
            <a:xfrm>
              <a:off x="6130493" y="4437962"/>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D50FA398-5973-4E86-85D8-DCAADAC966EE}"/>
              </a:ext>
            </a:extLst>
          </p:cNvPr>
          <p:cNvSpPr txBox="1"/>
          <p:nvPr/>
        </p:nvSpPr>
        <p:spPr>
          <a:xfrm>
            <a:off x="6396916" y="5445135"/>
            <a:ext cx="4028276" cy="738664"/>
          </a:xfrm>
          <a:prstGeom prst="rect">
            <a:avLst/>
          </a:prstGeom>
          <a:noFill/>
        </p:spPr>
        <p:txBody>
          <a:bodyPr wrap="square" rtlCol="0">
            <a:spAutoFit/>
          </a:bodyPr>
          <a:lstStyle/>
          <a:p>
            <a:pPr>
              <a:buClr>
                <a:srgbClr val="2D97C8"/>
              </a:buClr>
            </a:pPr>
            <a:r>
              <a:rPr lang="zh-CN" altLang="en-US" sz="1400" b="1" dirty="0">
                <a:latin typeface="+mn-ea"/>
                <a:cs typeface="Heiti SC Light" charset="-122"/>
              </a:rPr>
              <a:t>特点：</a:t>
            </a:r>
            <a:r>
              <a:rPr lang="ja-JP" altLang="en-US" sz="1400">
                <a:latin typeface="+mn-ea"/>
                <a:cs typeface="Heiti SC Light" charset="-122"/>
              </a:rPr>
              <a:t>创意活动和亲切的公众号语言吸引受众</a:t>
            </a:r>
            <a:r>
              <a:rPr lang="zh-CN" altLang="en-US" sz="1400" dirty="0">
                <a:latin typeface="+mn-ea"/>
                <a:cs typeface="Heiti SC Light" charset="-122"/>
              </a:rPr>
              <a:t>；</a:t>
            </a:r>
            <a:r>
              <a:rPr lang="ja-JP" altLang="en-US" sz="1400">
                <a:latin typeface="+mn-ea"/>
                <a:cs typeface="Heiti SC Light" charset="-122"/>
              </a:rPr>
              <a:t>同一的品牌形象深刻受众印象</a:t>
            </a:r>
            <a:r>
              <a:rPr lang="zh-CN" altLang="en-US" sz="1400" dirty="0">
                <a:latin typeface="+mn-ea"/>
                <a:cs typeface="Heiti SC Light" charset="-122"/>
              </a:rPr>
              <a:t>；</a:t>
            </a:r>
            <a:r>
              <a:rPr lang="ja-JP" altLang="en-US" sz="1400">
                <a:latin typeface="+mn-ea"/>
                <a:cs typeface="Heiti SC Light" charset="-122"/>
              </a:rPr>
              <a:t>互动留言板和官网重视透明度留住受众</a:t>
            </a:r>
            <a:r>
              <a:rPr lang="zh-CN" altLang="en-US" sz="1400" dirty="0">
                <a:latin typeface="+mn-ea"/>
                <a:cs typeface="Heiti SC Light" charset="-122"/>
              </a:rPr>
              <a:t>；</a:t>
            </a:r>
            <a:endParaRPr lang="en-GB" altLang="zh-CN" sz="1400" dirty="0">
              <a:latin typeface="+mn-ea"/>
              <a:cs typeface="Heiti SC Light" charset="-122"/>
            </a:endParaRPr>
          </a:p>
        </p:txBody>
      </p:sp>
      <p:sp>
        <p:nvSpPr>
          <p:cNvPr id="17" name="矩形: 圆角 16">
            <a:extLst>
              <a:ext uri="{FF2B5EF4-FFF2-40B4-BE49-F238E27FC236}">
                <a16:creationId xmlns:a16="http://schemas.microsoft.com/office/drawing/2014/main" id="{6F8B9153-E0CC-4E3D-8DC5-57153A27B4AB}"/>
              </a:ext>
            </a:extLst>
          </p:cNvPr>
          <p:cNvSpPr/>
          <p:nvPr/>
        </p:nvSpPr>
        <p:spPr>
          <a:xfrm>
            <a:off x="654650" y="1633799"/>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愿景</a:t>
            </a:r>
            <a:endParaRPr lang="ca-ES" sz="1400" b="1" dirty="0">
              <a:solidFill>
                <a:srgbClr val="2898D8"/>
              </a:solidFill>
            </a:endParaRPr>
          </a:p>
        </p:txBody>
      </p:sp>
      <p:sp>
        <p:nvSpPr>
          <p:cNvPr id="38" name="矩形: 圆角 37">
            <a:extLst>
              <a:ext uri="{FF2B5EF4-FFF2-40B4-BE49-F238E27FC236}">
                <a16:creationId xmlns:a16="http://schemas.microsoft.com/office/drawing/2014/main" id="{23B95222-3972-4B2E-A454-3AFDDC88BC76}"/>
              </a:ext>
            </a:extLst>
          </p:cNvPr>
          <p:cNvSpPr/>
          <p:nvPr/>
        </p:nvSpPr>
        <p:spPr>
          <a:xfrm>
            <a:off x="654650" y="2167009"/>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使命</a:t>
            </a:r>
            <a:endParaRPr lang="ca-ES" sz="1400" b="1" dirty="0">
              <a:solidFill>
                <a:srgbClr val="2898D8"/>
              </a:solidFill>
            </a:endParaRPr>
          </a:p>
        </p:txBody>
      </p:sp>
      <p:sp>
        <p:nvSpPr>
          <p:cNvPr id="39" name="矩形 13">
            <a:extLst>
              <a:ext uri="{FF2B5EF4-FFF2-40B4-BE49-F238E27FC236}">
                <a16:creationId xmlns:a16="http://schemas.microsoft.com/office/drawing/2014/main" id="{2A7912C4-6441-4BA6-88B3-E6BB114D8602}"/>
              </a:ext>
            </a:extLst>
          </p:cNvPr>
          <p:cNvSpPr/>
          <p:nvPr/>
        </p:nvSpPr>
        <p:spPr>
          <a:xfrm>
            <a:off x="1808254" y="1674092"/>
            <a:ext cx="1882719" cy="307777"/>
          </a:xfrm>
          <a:prstGeom prst="rect">
            <a:avLst/>
          </a:prstGeom>
          <a:noFill/>
        </p:spPr>
        <p:txBody>
          <a:bodyPr wrap="square" rtlCol="0">
            <a:spAutoFit/>
          </a:bodyPr>
          <a:lstStyle/>
          <a:p>
            <a:pPr>
              <a:buClr>
                <a:srgbClr val="2D97C8"/>
              </a:buClr>
            </a:pPr>
            <a:r>
              <a:rPr lang="zh-CN" altLang="en-US" sz="1400" dirty="0">
                <a:latin typeface="+mn-ea"/>
              </a:rPr>
              <a:t>人与湿地，生生不息</a:t>
            </a:r>
          </a:p>
        </p:txBody>
      </p:sp>
      <p:sp>
        <p:nvSpPr>
          <p:cNvPr id="40" name="矩形: 圆角 39">
            <a:extLst>
              <a:ext uri="{FF2B5EF4-FFF2-40B4-BE49-F238E27FC236}">
                <a16:creationId xmlns:a16="http://schemas.microsoft.com/office/drawing/2014/main" id="{0900CDE9-550C-4F05-B4E1-5A995389DF53}"/>
              </a:ext>
            </a:extLst>
          </p:cNvPr>
          <p:cNvSpPr/>
          <p:nvPr/>
        </p:nvSpPr>
        <p:spPr>
          <a:xfrm>
            <a:off x="6473032" y="1633799"/>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绿色</a:t>
            </a:r>
            <a:endParaRPr lang="ca-ES" sz="1400" b="1" dirty="0">
              <a:solidFill>
                <a:srgbClr val="2898D8"/>
              </a:solidFill>
            </a:endParaRPr>
          </a:p>
        </p:txBody>
      </p:sp>
      <p:sp>
        <p:nvSpPr>
          <p:cNvPr id="41" name="矩形: 圆角 40">
            <a:extLst>
              <a:ext uri="{FF2B5EF4-FFF2-40B4-BE49-F238E27FC236}">
                <a16:creationId xmlns:a16="http://schemas.microsoft.com/office/drawing/2014/main" id="{64360719-3406-486F-B08C-9C4C179E22B9}"/>
              </a:ext>
            </a:extLst>
          </p:cNvPr>
          <p:cNvSpPr/>
          <p:nvPr/>
        </p:nvSpPr>
        <p:spPr>
          <a:xfrm>
            <a:off x="6473032" y="2085070"/>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亲切</a:t>
            </a:r>
            <a:endParaRPr lang="ca-ES" sz="1400" b="1" dirty="0">
              <a:solidFill>
                <a:srgbClr val="2898D8"/>
              </a:solidFill>
            </a:endParaRPr>
          </a:p>
        </p:txBody>
      </p:sp>
      <p:sp>
        <p:nvSpPr>
          <p:cNvPr id="42" name="矩形: 圆角 41">
            <a:extLst>
              <a:ext uri="{FF2B5EF4-FFF2-40B4-BE49-F238E27FC236}">
                <a16:creationId xmlns:a16="http://schemas.microsoft.com/office/drawing/2014/main" id="{D6743077-5E16-42CA-80E4-FF84790D5327}"/>
              </a:ext>
            </a:extLst>
          </p:cNvPr>
          <p:cNvSpPr/>
          <p:nvPr/>
        </p:nvSpPr>
        <p:spPr>
          <a:xfrm>
            <a:off x="6473032" y="2536341"/>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透明</a:t>
            </a:r>
            <a:endParaRPr lang="ca-ES" sz="1400" b="1" dirty="0">
              <a:solidFill>
                <a:srgbClr val="2898D8"/>
              </a:solidFill>
            </a:endParaRPr>
          </a:p>
        </p:txBody>
      </p:sp>
      <p:sp>
        <p:nvSpPr>
          <p:cNvPr id="43" name="文本框 4">
            <a:extLst>
              <a:ext uri="{FF2B5EF4-FFF2-40B4-BE49-F238E27FC236}">
                <a16:creationId xmlns:a16="http://schemas.microsoft.com/office/drawing/2014/main" id="{525F1ED9-95E7-4575-A776-D0833F7825B2}"/>
              </a:ext>
            </a:extLst>
          </p:cNvPr>
          <p:cNvSpPr txBox="1"/>
          <p:nvPr/>
        </p:nvSpPr>
        <p:spPr>
          <a:xfrm>
            <a:off x="7644245" y="2469304"/>
            <a:ext cx="3635275" cy="523220"/>
          </a:xfrm>
          <a:prstGeom prst="rect">
            <a:avLst/>
          </a:prstGeom>
          <a:noFill/>
        </p:spPr>
        <p:txBody>
          <a:bodyPr wrap="square" rtlCol="0">
            <a:spAutoFit/>
          </a:bodyPr>
          <a:lstStyle/>
          <a:p>
            <a:pPr>
              <a:buClr>
                <a:srgbClr val="2D97C8"/>
              </a:buClr>
            </a:pPr>
            <a:r>
              <a:rPr lang="ja-JP" altLang="en-US" sz="1400" dirty="0">
                <a:latin typeface="+mn-ea"/>
                <a:cs typeface="Heiti SC Light" charset="-122"/>
              </a:rPr>
              <a:t>官网</a:t>
            </a:r>
            <a:r>
              <a:rPr lang="ja-JP" altLang="en-US" sz="1400">
                <a:latin typeface="+mn-ea"/>
                <a:cs typeface="Heiti SC Light" charset="-122"/>
              </a:rPr>
              <a:t>信息披露非常完整和公开</a:t>
            </a:r>
            <a:r>
              <a:rPr lang="zh-CN" altLang="en-US" sz="1400" dirty="0">
                <a:latin typeface="+mn-ea"/>
                <a:cs typeface="Heiti SC Light" charset="-122"/>
              </a:rPr>
              <a:t>，</a:t>
            </a:r>
            <a:r>
              <a:rPr lang="ja-JP" altLang="en-US" sz="1400">
                <a:latin typeface="+mn-ea"/>
                <a:cs typeface="Heiti SC Light" charset="-122"/>
              </a:rPr>
              <a:t>用户捐赠用途十分详细</a:t>
            </a:r>
            <a:endParaRPr lang="ca-ES" sz="1400" dirty="0">
              <a:latin typeface="+mn-ea"/>
              <a:cs typeface="Heiti SC Light" charset="-122"/>
            </a:endParaRPr>
          </a:p>
        </p:txBody>
      </p:sp>
      <p:sp>
        <p:nvSpPr>
          <p:cNvPr id="44" name="文本框 4">
            <a:extLst>
              <a:ext uri="{FF2B5EF4-FFF2-40B4-BE49-F238E27FC236}">
                <a16:creationId xmlns:a16="http://schemas.microsoft.com/office/drawing/2014/main" id="{306D3D4F-3CC0-4CDE-AEC0-128DEDFCF8C0}"/>
              </a:ext>
            </a:extLst>
          </p:cNvPr>
          <p:cNvSpPr txBox="1"/>
          <p:nvPr/>
        </p:nvSpPr>
        <p:spPr>
          <a:xfrm>
            <a:off x="7644245" y="2133358"/>
            <a:ext cx="3501499" cy="307777"/>
          </a:xfrm>
          <a:prstGeom prst="rect">
            <a:avLst/>
          </a:prstGeom>
          <a:noFill/>
        </p:spPr>
        <p:txBody>
          <a:bodyPr wrap="square" rtlCol="0">
            <a:spAutoFit/>
          </a:bodyPr>
          <a:lstStyle/>
          <a:p>
            <a:pPr>
              <a:buClr>
                <a:srgbClr val="2D97C8"/>
              </a:buClr>
            </a:pPr>
            <a:r>
              <a:rPr lang="zh-CN" altLang="en-US" sz="1400" dirty="0">
                <a:latin typeface="+mn-ea"/>
                <a:cs typeface="Heiti SC Light" charset="-122"/>
              </a:rPr>
              <a:t>公众号</a:t>
            </a:r>
            <a:r>
              <a:rPr lang="ja-JP" altLang="en-US" sz="1400">
                <a:latin typeface="+mn-ea"/>
                <a:cs typeface="Heiti SC Light" charset="-122"/>
              </a:rPr>
              <a:t>用语亲切</a:t>
            </a:r>
            <a:r>
              <a:rPr lang="zh-CN" altLang="en-US" sz="1400" dirty="0">
                <a:latin typeface="+mn-ea"/>
                <a:cs typeface="Heiti SC Light" charset="-122"/>
              </a:rPr>
              <a:t>，</a:t>
            </a:r>
            <a:r>
              <a:rPr lang="ja-JP" altLang="en-US" sz="1400">
                <a:latin typeface="+mn-ea"/>
                <a:cs typeface="Heiti SC Light" charset="-122"/>
              </a:rPr>
              <a:t>容易拉近与读者的距离</a:t>
            </a:r>
            <a:endParaRPr lang="ca-ES" sz="1400" dirty="0">
              <a:latin typeface="+mn-ea"/>
              <a:cs typeface="Heiti SC Light" charset="-122"/>
            </a:endParaRPr>
          </a:p>
        </p:txBody>
      </p:sp>
    </p:spTree>
    <p:extLst>
      <p:ext uri="{BB962C8B-B14F-4D97-AF65-F5344CB8AC3E}">
        <p14:creationId xmlns:p14="http://schemas.microsoft.com/office/powerpoint/2010/main" val="282392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5DFA1-A639-4F04-B05B-539067BA4F1A}"/>
              </a:ext>
            </a:extLst>
          </p:cNvPr>
          <p:cNvSpPr>
            <a:spLocks noGrp="1"/>
          </p:cNvSpPr>
          <p:nvPr>
            <p:ph type="title"/>
          </p:nvPr>
        </p:nvSpPr>
        <p:spPr/>
        <p:txBody>
          <a:bodyPr>
            <a:normAutofit/>
          </a:bodyPr>
          <a:lstStyle/>
          <a:p>
            <a:r>
              <a:rPr lang="zh-CN" altLang="en-US" dirty="0"/>
              <a:t>在设计传播方案时，我们需要考虑</a:t>
            </a:r>
            <a:r>
              <a:rPr lang="en-US" altLang="zh-CN" dirty="0"/>
              <a:t>…</a:t>
            </a:r>
            <a:endParaRPr lang="ca-ES" dirty="0"/>
          </a:p>
        </p:txBody>
      </p:sp>
      <p:sp>
        <p:nvSpPr>
          <p:cNvPr id="6" name="灯片编号占位符 5">
            <a:extLst>
              <a:ext uri="{FF2B5EF4-FFF2-40B4-BE49-F238E27FC236}">
                <a16:creationId xmlns:a16="http://schemas.microsoft.com/office/drawing/2014/main" id="{FAB2C030-A4CE-45D1-AAF7-1F256F51DEB5}"/>
              </a:ext>
            </a:extLst>
          </p:cNvPr>
          <p:cNvSpPr>
            <a:spLocks noGrp="1"/>
          </p:cNvSpPr>
          <p:nvPr>
            <p:ph type="sldNum" sz="quarter" idx="14"/>
          </p:nvPr>
        </p:nvSpPr>
        <p:spPr/>
        <p:txBody>
          <a:bodyPr/>
          <a:lstStyle/>
          <a:p>
            <a:fld id="{E6049C3D-CCF1-41B9-A681-D61E0CAE4A17}" type="slidenum">
              <a:rPr lang="en-US" altLang="zh-CN" smtClean="0"/>
              <a:pPr/>
              <a:t>9</a:t>
            </a:fld>
            <a:endParaRPr lang="en-US" dirty="0"/>
          </a:p>
        </p:txBody>
      </p:sp>
      <p:sp>
        <p:nvSpPr>
          <p:cNvPr id="7" name="文本占位符 6">
            <a:extLst>
              <a:ext uri="{FF2B5EF4-FFF2-40B4-BE49-F238E27FC236}">
                <a16:creationId xmlns:a16="http://schemas.microsoft.com/office/drawing/2014/main" id="{336C293F-B678-4A2F-9F77-4B8C98B50902}"/>
              </a:ext>
            </a:extLst>
          </p:cNvPr>
          <p:cNvSpPr>
            <a:spLocks noGrp="1"/>
          </p:cNvSpPr>
          <p:nvPr>
            <p:ph type="body" sz="quarter" idx="15"/>
          </p:nvPr>
        </p:nvSpPr>
        <p:spPr/>
        <p:txBody>
          <a:bodyPr/>
          <a:lstStyle/>
          <a:p>
            <a:endParaRPr lang="ca-ES"/>
          </a:p>
        </p:txBody>
      </p:sp>
      <p:cxnSp>
        <p:nvCxnSpPr>
          <p:cNvPr id="11" name="直接连接符 10">
            <a:extLst>
              <a:ext uri="{FF2B5EF4-FFF2-40B4-BE49-F238E27FC236}">
                <a16:creationId xmlns:a16="http://schemas.microsoft.com/office/drawing/2014/main" id="{54AC2E6C-A9FF-4B47-AECF-133252CCE219}"/>
              </a:ext>
            </a:extLst>
          </p:cNvPr>
          <p:cNvCxnSpPr>
            <a:cxnSpLocks/>
          </p:cNvCxnSpPr>
          <p:nvPr/>
        </p:nvCxnSpPr>
        <p:spPr>
          <a:xfrm>
            <a:off x="589669" y="3129147"/>
            <a:ext cx="239387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5144702-B046-4F58-A1A7-86CCD5589A3E}"/>
              </a:ext>
            </a:extLst>
          </p:cNvPr>
          <p:cNvCxnSpPr>
            <a:cxnSpLocks/>
          </p:cNvCxnSpPr>
          <p:nvPr/>
        </p:nvCxnSpPr>
        <p:spPr>
          <a:xfrm>
            <a:off x="3438785" y="3129145"/>
            <a:ext cx="239387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2609CAC-B955-44DD-A046-90B3679DE1F9}"/>
              </a:ext>
            </a:extLst>
          </p:cNvPr>
          <p:cNvCxnSpPr>
            <a:cxnSpLocks/>
          </p:cNvCxnSpPr>
          <p:nvPr/>
        </p:nvCxnSpPr>
        <p:spPr>
          <a:xfrm>
            <a:off x="6292489" y="3129145"/>
            <a:ext cx="239387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ED659F4-C135-42AB-B641-D441920CB70F}"/>
              </a:ext>
            </a:extLst>
          </p:cNvPr>
          <p:cNvCxnSpPr>
            <a:cxnSpLocks/>
          </p:cNvCxnSpPr>
          <p:nvPr/>
        </p:nvCxnSpPr>
        <p:spPr>
          <a:xfrm>
            <a:off x="9137016" y="3129145"/>
            <a:ext cx="239387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42995AA-3B35-4559-A807-86C806C8E9B5}"/>
              </a:ext>
            </a:extLst>
          </p:cNvPr>
          <p:cNvSpPr/>
          <p:nvPr/>
        </p:nvSpPr>
        <p:spPr>
          <a:xfrm>
            <a:off x="587375" y="3162183"/>
            <a:ext cx="2398466" cy="16336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latin typeface="+mn-ea"/>
              </a:rPr>
              <a:t>与千岛湖强关联</a:t>
            </a:r>
            <a:endParaRPr lang="en-US" altLang="zh-CN" b="1" dirty="0">
              <a:solidFill>
                <a:schemeClr val="tx1">
                  <a:lumMod val="65000"/>
                  <a:lumOff val="35000"/>
                </a:schemeClr>
              </a:solidFill>
              <a:latin typeface="+mn-ea"/>
            </a:endParaRPr>
          </a:p>
          <a:p>
            <a:pPr algn="ctr"/>
            <a:endParaRPr lang="en-US" altLang="zh-CN" b="1"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在日常传播和事件传播中，充分利用千岛湖天生具有的文化吸引力</a:t>
            </a:r>
          </a:p>
        </p:txBody>
      </p:sp>
      <p:sp>
        <p:nvSpPr>
          <p:cNvPr id="16" name="矩形 15">
            <a:extLst>
              <a:ext uri="{FF2B5EF4-FFF2-40B4-BE49-F238E27FC236}">
                <a16:creationId xmlns:a16="http://schemas.microsoft.com/office/drawing/2014/main" id="{56CB8B50-F76D-4EDE-95FF-3D75C40BE28C}"/>
              </a:ext>
            </a:extLst>
          </p:cNvPr>
          <p:cNvSpPr/>
          <p:nvPr/>
        </p:nvSpPr>
        <p:spPr>
          <a:xfrm>
            <a:off x="3436491" y="3162183"/>
            <a:ext cx="2398466" cy="16336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latin typeface="+mn-ea"/>
              </a:rPr>
              <a:t>强化内容</a:t>
            </a:r>
            <a:endParaRPr lang="en-US" altLang="zh-CN" b="1" dirty="0">
              <a:solidFill>
                <a:schemeClr val="tx1">
                  <a:lumMod val="65000"/>
                  <a:lumOff val="35000"/>
                </a:schemeClr>
              </a:solidFill>
              <a:latin typeface="+mn-ea"/>
            </a:endParaRPr>
          </a:p>
          <a:p>
            <a:pPr algn="ctr"/>
            <a:r>
              <a:rPr lang="zh-CN" altLang="en-US" b="1" dirty="0">
                <a:solidFill>
                  <a:schemeClr val="tx1">
                    <a:lumMod val="65000"/>
                    <a:lumOff val="35000"/>
                  </a:schemeClr>
                </a:solidFill>
                <a:latin typeface="+mn-ea"/>
              </a:rPr>
              <a:t>增强日常传播</a:t>
            </a:r>
            <a:endParaRPr lang="en-US" altLang="zh-CN" b="1" dirty="0">
              <a:solidFill>
                <a:schemeClr val="tx1">
                  <a:lumMod val="65000"/>
                  <a:lumOff val="35000"/>
                </a:schemeClr>
              </a:solidFill>
              <a:latin typeface="+mn-ea"/>
            </a:endParaRPr>
          </a:p>
          <a:p>
            <a:pPr algn="ctr"/>
            <a:endParaRPr lang="en-US" altLang="zh-CN" b="1"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夯实内容基础，在日常传播中不断积累内容，增强传播力</a:t>
            </a:r>
          </a:p>
        </p:txBody>
      </p:sp>
      <p:sp>
        <p:nvSpPr>
          <p:cNvPr id="17" name="矩形 16">
            <a:extLst>
              <a:ext uri="{FF2B5EF4-FFF2-40B4-BE49-F238E27FC236}">
                <a16:creationId xmlns:a16="http://schemas.microsoft.com/office/drawing/2014/main" id="{16FB5389-9B6E-4C91-AA3D-457681EA9661}"/>
              </a:ext>
            </a:extLst>
          </p:cNvPr>
          <p:cNvSpPr/>
          <p:nvPr/>
        </p:nvSpPr>
        <p:spPr>
          <a:xfrm>
            <a:off x="6290195" y="3162183"/>
            <a:ext cx="2398466" cy="16336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latin typeface="+mn-ea"/>
              </a:rPr>
              <a:t>塑造差异化形象</a:t>
            </a:r>
            <a:endParaRPr lang="en-US" altLang="zh-CN" b="1" dirty="0">
              <a:solidFill>
                <a:schemeClr val="tx1">
                  <a:lumMod val="65000"/>
                  <a:lumOff val="35000"/>
                </a:schemeClr>
              </a:solidFill>
              <a:latin typeface="+mn-ea"/>
            </a:endParaRPr>
          </a:p>
          <a:p>
            <a:pPr algn="ctr"/>
            <a:endParaRPr lang="en-US" b="1"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在传播细节中传达品牌形象，通过强调差异化，增强记忆</a:t>
            </a:r>
            <a:endParaRPr lang="ca-ES" sz="1400" dirty="0">
              <a:solidFill>
                <a:schemeClr val="tx1">
                  <a:lumMod val="65000"/>
                  <a:lumOff val="35000"/>
                </a:schemeClr>
              </a:solidFill>
              <a:latin typeface="+mn-ea"/>
            </a:endParaRPr>
          </a:p>
        </p:txBody>
      </p:sp>
      <p:sp>
        <p:nvSpPr>
          <p:cNvPr id="18" name="矩形 17">
            <a:extLst>
              <a:ext uri="{FF2B5EF4-FFF2-40B4-BE49-F238E27FC236}">
                <a16:creationId xmlns:a16="http://schemas.microsoft.com/office/drawing/2014/main" id="{426DD7B1-12CB-4A57-BF4D-3488A1AC4BB9}"/>
              </a:ext>
            </a:extLst>
          </p:cNvPr>
          <p:cNvSpPr/>
          <p:nvPr/>
        </p:nvSpPr>
        <p:spPr>
          <a:xfrm>
            <a:off x="9134722" y="3162183"/>
            <a:ext cx="2398466" cy="16336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latin typeface="+mn-ea"/>
              </a:rPr>
              <a:t>考虑受众需求</a:t>
            </a:r>
            <a:endParaRPr lang="en-US" altLang="zh-CN" b="1" dirty="0">
              <a:solidFill>
                <a:schemeClr val="tx1">
                  <a:lumMod val="65000"/>
                  <a:lumOff val="35000"/>
                </a:schemeClr>
              </a:solidFill>
              <a:latin typeface="+mn-ea"/>
            </a:endParaRPr>
          </a:p>
          <a:p>
            <a:pPr algn="ctr"/>
            <a:r>
              <a:rPr lang="zh-CN" altLang="en-US" b="1" dirty="0">
                <a:solidFill>
                  <a:schemeClr val="tx1">
                    <a:lumMod val="65000"/>
                    <a:lumOff val="35000"/>
                  </a:schemeClr>
                </a:solidFill>
                <a:latin typeface="+mn-ea"/>
              </a:rPr>
              <a:t>学习同行经验</a:t>
            </a:r>
            <a:endParaRPr lang="en-US" altLang="zh-CN" b="1" dirty="0">
              <a:solidFill>
                <a:schemeClr val="tx1">
                  <a:lumMod val="65000"/>
                  <a:lumOff val="35000"/>
                </a:schemeClr>
              </a:solidFill>
              <a:latin typeface="+mn-ea"/>
            </a:endParaRPr>
          </a:p>
          <a:p>
            <a:pPr algn="ctr"/>
            <a:endParaRPr lang="en-US" b="1"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在传播过程中换位思考，充分考虑外部环境的变化与影响，避免闭门造车</a:t>
            </a:r>
            <a:endParaRPr lang="ca-ES" sz="1400" dirty="0">
              <a:solidFill>
                <a:schemeClr val="tx1">
                  <a:lumMod val="65000"/>
                  <a:lumOff val="35000"/>
                </a:schemeClr>
              </a:solidFill>
              <a:latin typeface="+mn-ea"/>
            </a:endParaRPr>
          </a:p>
        </p:txBody>
      </p:sp>
      <p:pic>
        <p:nvPicPr>
          <p:cNvPr id="19" name="图形 18">
            <a:extLst>
              <a:ext uri="{FF2B5EF4-FFF2-40B4-BE49-F238E27FC236}">
                <a16:creationId xmlns:a16="http://schemas.microsoft.com/office/drawing/2014/main" id="{E88A6D0D-1825-4FFB-B78B-16194EB455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7475" y="1862446"/>
            <a:ext cx="876497" cy="876497"/>
          </a:xfrm>
          <a:prstGeom prst="rect">
            <a:avLst/>
          </a:prstGeom>
        </p:spPr>
      </p:pic>
      <p:pic>
        <p:nvPicPr>
          <p:cNvPr id="20" name="图形 19">
            <a:extLst>
              <a:ext uri="{FF2B5EF4-FFF2-40B4-BE49-F238E27FC236}">
                <a16:creationId xmlns:a16="http://schemas.microsoft.com/office/drawing/2014/main" id="{295B811E-5322-4EEE-9329-6A0CB7105D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2787" y="1784053"/>
            <a:ext cx="1033282" cy="1033282"/>
          </a:xfrm>
          <a:prstGeom prst="rect">
            <a:avLst/>
          </a:prstGeom>
        </p:spPr>
      </p:pic>
      <p:pic>
        <p:nvPicPr>
          <p:cNvPr id="21" name="图形 20">
            <a:extLst>
              <a:ext uri="{FF2B5EF4-FFF2-40B4-BE49-F238E27FC236}">
                <a16:creationId xmlns:a16="http://schemas.microsoft.com/office/drawing/2014/main" id="{1DBB64A8-B395-4748-88B5-A45B29D5F6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7314" y="1784053"/>
            <a:ext cx="1033282" cy="1033282"/>
          </a:xfrm>
          <a:prstGeom prst="rect">
            <a:avLst/>
          </a:prstGeom>
        </p:spPr>
      </p:pic>
      <p:pic>
        <p:nvPicPr>
          <p:cNvPr id="22" name="图形 21">
            <a:extLst>
              <a:ext uri="{FF2B5EF4-FFF2-40B4-BE49-F238E27FC236}">
                <a16:creationId xmlns:a16="http://schemas.microsoft.com/office/drawing/2014/main" id="{C7204691-33E4-4943-8355-97B5626E65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3320" y="1787406"/>
            <a:ext cx="1026576" cy="1026576"/>
          </a:xfrm>
          <a:prstGeom prst="rect">
            <a:avLst/>
          </a:prstGeom>
        </p:spPr>
      </p:pic>
    </p:spTree>
    <p:extLst>
      <p:ext uri="{BB962C8B-B14F-4D97-AF65-F5344CB8AC3E}">
        <p14:creationId xmlns:p14="http://schemas.microsoft.com/office/powerpoint/2010/main" val="12897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ja-JP" altLang="en-US" dirty="0"/>
              <a:t>红树林</a:t>
            </a:r>
            <a:r>
              <a:rPr lang="zh-CN" altLang="en-US" dirty="0"/>
              <a:t>优势分析：</a:t>
            </a:r>
            <a:r>
              <a:rPr lang="ja-JP" altLang="en-US" dirty="0"/>
              <a:t>品牌形象统一</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90</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98C64858-048D-E04F-BAFC-190CAE383F53}"/>
              </a:ext>
            </a:extLst>
          </p:cNvPr>
          <p:cNvSpPr/>
          <p:nvPr/>
        </p:nvSpPr>
        <p:spPr>
          <a:xfrm>
            <a:off x="1074947"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3FA9BEA7-6ED7-F44A-B215-50D71CAA5933}"/>
              </a:ext>
            </a:extLst>
          </p:cNvPr>
          <p:cNvSpPr txBox="1"/>
          <p:nvPr/>
        </p:nvSpPr>
        <p:spPr>
          <a:xfrm>
            <a:off x="2346172" y="1315702"/>
            <a:ext cx="553549"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绿色</a:t>
            </a:r>
            <a:endParaRPr lang="ca-ES" sz="1400" dirty="0">
              <a:solidFill>
                <a:schemeClr val="bg1"/>
              </a:solidFill>
              <a:latin typeface="+mn-ea"/>
              <a:cs typeface="Heiti SC Light" charset="-122"/>
            </a:endParaRPr>
          </a:p>
        </p:txBody>
      </p:sp>
      <p:sp>
        <p:nvSpPr>
          <p:cNvPr id="20" name="TextBox 19">
            <a:extLst>
              <a:ext uri="{FF2B5EF4-FFF2-40B4-BE49-F238E27FC236}">
                <a16:creationId xmlns:a16="http://schemas.microsoft.com/office/drawing/2014/main" id="{68745B19-01D2-6C47-8DA8-2871C4BCE972}"/>
              </a:ext>
            </a:extLst>
          </p:cNvPr>
          <p:cNvSpPr txBox="1"/>
          <p:nvPr/>
        </p:nvSpPr>
        <p:spPr>
          <a:xfrm>
            <a:off x="1134589" y="1753638"/>
            <a:ext cx="289070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红树林</a:t>
            </a:r>
            <a:r>
              <a:rPr lang="ja-JP" altLang="en-US" sz="1400">
                <a:latin typeface="+mn-ea"/>
                <a:cs typeface="Heiti SC Light" charset="-122"/>
              </a:rPr>
              <a:t>不同平台的整体色调</a:t>
            </a:r>
            <a:r>
              <a:rPr lang="ja-JP" altLang="en-GB" sz="1400">
                <a:latin typeface="+mn-ea"/>
                <a:cs typeface="Heiti SC Light" charset="-122"/>
              </a:rPr>
              <a:t>都以</a:t>
            </a:r>
            <a:r>
              <a:rPr lang="ja-JP" altLang="en-US" sz="1400">
                <a:latin typeface="+mn-ea"/>
                <a:cs typeface="Heiti SC Light" charset="-122"/>
              </a:rPr>
              <a:t>绿色为主</a:t>
            </a:r>
            <a:endParaRPr lang="en-GB" sz="1400" dirty="0">
              <a:latin typeface="+mn-ea"/>
              <a:cs typeface="Heiti SC Light" charset="-122"/>
            </a:endParaRPr>
          </a:p>
        </p:txBody>
      </p:sp>
      <p:sp>
        <p:nvSpPr>
          <p:cNvPr id="21" name="Rectangle 20">
            <a:extLst>
              <a:ext uri="{FF2B5EF4-FFF2-40B4-BE49-F238E27FC236}">
                <a16:creationId xmlns:a16="http://schemas.microsoft.com/office/drawing/2014/main" id="{E05F312B-66B2-8544-A408-13B6A59DB740}"/>
              </a:ext>
            </a:extLst>
          </p:cNvPr>
          <p:cNvSpPr/>
          <p:nvPr/>
        </p:nvSpPr>
        <p:spPr>
          <a:xfrm>
            <a:off x="4606782"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882912" y="1315701"/>
            <a:ext cx="543739"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亲切</a:t>
            </a:r>
            <a:endParaRPr lang="ca-ES" sz="1400" dirty="0">
              <a:solidFill>
                <a:schemeClr val="bg1"/>
              </a:solidFill>
              <a:latin typeface="+mn-ea"/>
              <a:cs typeface="Heiti SC Light" charset="-122"/>
            </a:endParaRPr>
          </a:p>
        </p:txBody>
      </p:sp>
      <p:sp>
        <p:nvSpPr>
          <p:cNvPr id="24" name="Rectangle 23">
            <a:extLst>
              <a:ext uri="{FF2B5EF4-FFF2-40B4-BE49-F238E27FC236}">
                <a16:creationId xmlns:a16="http://schemas.microsoft.com/office/drawing/2014/main" id="{94DBA0CA-3FCF-2147-8DAD-64D3734C556B}"/>
              </a:ext>
            </a:extLst>
          </p:cNvPr>
          <p:cNvSpPr/>
          <p:nvPr/>
        </p:nvSpPr>
        <p:spPr>
          <a:xfrm>
            <a:off x="8210411"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9486541" y="1322314"/>
            <a:ext cx="543739"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透明</a:t>
            </a:r>
            <a:endParaRPr lang="ca-ES" sz="1400" dirty="0">
              <a:solidFill>
                <a:schemeClr val="bg1"/>
              </a:solidFill>
              <a:latin typeface="+mn-ea"/>
              <a:cs typeface="Heiti SC Light" charset="-122"/>
            </a:endParaRPr>
          </a:p>
        </p:txBody>
      </p:sp>
      <p:sp>
        <p:nvSpPr>
          <p:cNvPr id="41" name="TextBox 40">
            <a:extLst>
              <a:ext uri="{FF2B5EF4-FFF2-40B4-BE49-F238E27FC236}">
                <a16:creationId xmlns:a16="http://schemas.microsoft.com/office/drawing/2014/main" id="{8B96BE38-7B8B-8C45-8184-D0FA7BB1C890}"/>
              </a:ext>
            </a:extLst>
          </p:cNvPr>
          <p:cNvSpPr txBox="1"/>
          <p:nvPr/>
        </p:nvSpPr>
        <p:spPr>
          <a:xfrm>
            <a:off x="9895304" y="6235531"/>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pic>
        <p:nvPicPr>
          <p:cNvPr id="5" name="Picture 4" descr="A screenshot of a social media post&#10;&#10;Description automatically generated">
            <a:extLst>
              <a:ext uri="{FF2B5EF4-FFF2-40B4-BE49-F238E27FC236}">
                <a16:creationId xmlns:a16="http://schemas.microsoft.com/office/drawing/2014/main" id="{2ADC3845-2A17-E94B-881F-F752B861A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9400" y="2595994"/>
            <a:ext cx="2912234" cy="1391235"/>
          </a:xfrm>
          <a:prstGeom prst="rect">
            <a:avLst/>
          </a:prstGeom>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4063E86B-B017-2E4A-AF23-24504BC4565C}"/>
              </a:ext>
            </a:extLst>
          </p:cNvPr>
          <p:cNvSpPr txBox="1"/>
          <p:nvPr/>
        </p:nvSpPr>
        <p:spPr>
          <a:xfrm>
            <a:off x="1159400" y="2363092"/>
            <a:ext cx="1211805" cy="253916"/>
          </a:xfrm>
          <a:prstGeom prst="rect">
            <a:avLst/>
          </a:prstGeom>
          <a:noFill/>
        </p:spPr>
        <p:txBody>
          <a:bodyPr wrap="square" rtlCol="0">
            <a:spAutoFit/>
          </a:bodyPr>
          <a:lstStyle/>
          <a:p>
            <a:pPr>
              <a:buClr>
                <a:srgbClr val="2D97C8"/>
              </a:buClr>
            </a:pPr>
            <a:r>
              <a:rPr lang="ja-JP" altLang="en-GB" sz="1050" b="1">
                <a:latin typeface="+mn-ea"/>
                <a:cs typeface="Heiti SC Light" charset="-122"/>
              </a:rPr>
              <a:t>官网</a:t>
            </a:r>
            <a:endParaRPr lang="en-GB" sz="1050" b="1" dirty="0">
              <a:latin typeface="+mn-ea"/>
              <a:cs typeface="Heiti SC Light" charset="-122"/>
            </a:endParaRPr>
          </a:p>
        </p:txBody>
      </p:sp>
      <p:pic>
        <p:nvPicPr>
          <p:cNvPr id="31" name="图片 4">
            <a:extLst>
              <a:ext uri="{FF2B5EF4-FFF2-40B4-BE49-F238E27FC236}">
                <a16:creationId xmlns:a16="http://schemas.microsoft.com/office/drawing/2014/main" id="{86F350B5-4493-2E47-987D-277F57BE5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2236" y="4306365"/>
            <a:ext cx="1544880" cy="1759086"/>
          </a:xfrm>
          <a:prstGeom prst="rect">
            <a:avLst/>
          </a:prstGeom>
          <a:effectLst>
            <a:outerShdw blurRad="50800" dist="38100" dir="2700000" algn="tl" rotWithShape="0">
              <a:prstClr val="black">
                <a:alpha val="40000"/>
              </a:prstClr>
            </a:outerShdw>
          </a:effectLst>
        </p:spPr>
      </p:pic>
      <p:sp>
        <p:nvSpPr>
          <p:cNvPr id="33" name="TextBox 32">
            <a:extLst>
              <a:ext uri="{FF2B5EF4-FFF2-40B4-BE49-F238E27FC236}">
                <a16:creationId xmlns:a16="http://schemas.microsoft.com/office/drawing/2014/main" id="{CF156AA0-1C48-F547-938E-85ABFFA5DDD8}"/>
              </a:ext>
            </a:extLst>
          </p:cNvPr>
          <p:cNvSpPr txBox="1"/>
          <p:nvPr/>
        </p:nvSpPr>
        <p:spPr>
          <a:xfrm>
            <a:off x="1134589" y="4052449"/>
            <a:ext cx="1211805" cy="253916"/>
          </a:xfrm>
          <a:prstGeom prst="rect">
            <a:avLst/>
          </a:prstGeom>
          <a:noFill/>
        </p:spPr>
        <p:txBody>
          <a:bodyPr wrap="square" rtlCol="0">
            <a:spAutoFit/>
          </a:bodyPr>
          <a:lstStyle/>
          <a:p>
            <a:pPr>
              <a:buClr>
                <a:srgbClr val="2D97C8"/>
              </a:buClr>
            </a:pPr>
            <a:r>
              <a:rPr lang="ja-JP" altLang="en-US" sz="1050" b="1">
                <a:latin typeface="+mn-ea"/>
                <a:cs typeface="Heiti SC Light" charset="-122"/>
              </a:rPr>
              <a:t>公众号文章</a:t>
            </a:r>
            <a:endParaRPr lang="en-GB" sz="1050" b="1" dirty="0">
              <a:latin typeface="+mn-ea"/>
              <a:cs typeface="Heiti SC Light" charset="-122"/>
            </a:endParaRPr>
          </a:p>
        </p:txBody>
      </p:sp>
      <p:pic>
        <p:nvPicPr>
          <p:cNvPr id="8" name="Picture 7" descr="A picture containing text, newspaper&#10;&#10;Description automatically generated">
            <a:extLst>
              <a:ext uri="{FF2B5EF4-FFF2-40B4-BE49-F238E27FC236}">
                <a16:creationId xmlns:a16="http://schemas.microsoft.com/office/drawing/2014/main" id="{A8A52B57-1F93-CE4A-8BD2-AE2FBC73260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59400" y="4306365"/>
            <a:ext cx="1186772" cy="1759086"/>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89E760E0-836D-BF44-807F-D4945B7E8A18}"/>
              </a:ext>
            </a:extLst>
          </p:cNvPr>
          <p:cNvSpPr txBox="1"/>
          <p:nvPr/>
        </p:nvSpPr>
        <p:spPr>
          <a:xfrm>
            <a:off x="2507741" y="4052449"/>
            <a:ext cx="1211805" cy="253916"/>
          </a:xfrm>
          <a:prstGeom prst="rect">
            <a:avLst/>
          </a:prstGeom>
          <a:noFill/>
        </p:spPr>
        <p:txBody>
          <a:bodyPr wrap="square" rtlCol="0">
            <a:spAutoFit/>
          </a:bodyPr>
          <a:lstStyle/>
          <a:p>
            <a:pPr>
              <a:buClr>
                <a:srgbClr val="2D97C8"/>
              </a:buClr>
            </a:pPr>
            <a:r>
              <a:rPr lang="ja-JP" altLang="en-US" sz="1050" b="1" dirty="0">
                <a:latin typeface="+mn-ea"/>
                <a:cs typeface="Heiti SC Light" charset="-122"/>
              </a:rPr>
              <a:t>志愿者招聘</a:t>
            </a:r>
            <a:endParaRPr lang="en-GB" sz="1050" b="1" dirty="0">
              <a:latin typeface="+mn-ea"/>
              <a:cs typeface="Heiti SC Light" charset="-122"/>
            </a:endParaRPr>
          </a:p>
        </p:txBody>
      </p:sp>
      <p:pic>
        <p:nvPicPr>
          <p:cNvPr id="37" name="图片 15">
            <a:extLst>
              <a:ext uri="{FF2B5EF4-FFF2-40B4-BE49-F238E27FC236}">
                <a16:creationId xmlns:a16="http://schemas.microsoft.com/office/drawing/2014/main" id="{974C3A37-9FDD-EB48-AB19-E36F7CC4E9E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49466" y="2458598"/>
            <a:ext cx="2266891" cy="2401586"/>
          </a:xfrm>
          <a:prstGeom prst="rect">
            <a:avLst/>
          </a:prstGeom>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2009081E-51D2-9148-BFAF-9350F75492B1}"/>
              </a:ext>
            </a:extLst>
          </p:cNvPr>
          <p:cNvSpPr txBox="1"/>
          <p:nvPr/>
        </p:nvSpPr>
        <p:spPr>
          <a:xfrm>
            <a:off x="4678576" y="1778165"/>
            <a:ext cx="2890708" cy="307777"/>
          </a:xfrm>
          <a:prstGeom prst="rect">
            <a:avLst/>
          </a:prstGeom>
          <a:noFill/>
        </p:spPr>
        <p:txBody>
          <a:bodyPr wrap="square" rtlCol="0">
            <a:spAutoFit/>
          </a:bodyPr>
          <a:lstStyle/>
          <a:p>
            <a:pPr algn="just">
              <a:buClr>
                <a:srgbClr val="2D97C8"/>
              </a:buClr>
            </a:pPr>
            <a:r>
              <a:rPr lang="ja-JP" altLang="en-GB" sz="1400">
                <a:latin typeface="+mn-ea"/>
                <a:cs typeface="Heiti SC Light" charset="-122"/>
              </a:rPr>
              <a:t>用亲切</a:t>
            </a:r>
            <a:r>
              <a:rPr lang="ja-JP" altLang="en-US" sz="1400">
                <a:latin typeface="+mn-ea"/>
                <a:cs typeface="Heiti SC Light" charset="-122"/>
              </a:rPr>
              <a:t>的语言拉近与受众的距离</a:t>
            </a:r>
            <a:endParaRPr lang="en-GB" sz="1400" dirty="0">
              <a:latin typeface="+mn-ea"/>
              <a:cs typeface="Heiti SC Light" charset="-122"/>
            </a:endParaRPr>
          </a:p>
        </p:txBody>
      </p:sp>
      <p:pic>
        <p:nvPicPr>
          <p:cNvPr id="42" name="图片 16">
            <a:extLst>
              <a:ext uri="{FF2B5EF4-FFF2-40B4-BE49-F238E27FC236}">
                <a16:creationId xmlns:a16="http://schemas.microsoft.com/office/drawing/2014/main" id="{D07BACB8-689B-9244-BC30-8D545DCE530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515009" y="4306365"/>
            <a:ext cx="2054275" cy="1719439"/>
          </a:xfrm>
          <a:prstGeom prst="rect">
            <a:avLst/>
          </a:prstGeom>
          <a:effectLst>
            <a:outerShdw blurRad="50800" dist="38100" dir="2700000" algn="tl" rotWithShape="0">
              <a:prstClr val="black">
                <a:alpha val="40000"/>
              </a:prstClr>
            </a:outerShdw>
          </a:effectLst>
        </p:spPr>
      </p:pic>
      <p:sp>
        <p:nvSpPr>
          <p:cNvPr id="43" name="TextBox 42">
            <a:extLst>
              <a:ext uri="{FF2B5EF4-FFF2-40B4-BE49-F238E27FC236}">
                <a16:creationId xmlns:a16="http://schemas.microsoft.com/office/drawing/2014/main" id="{C3BF331C-4145-974C-98A7-29870D1EBA95}"/>
              </a:ext>
            </a:extLst>
          </p:cNvPr>
          <p:cNvSpPr txBox="1"/>
          <p:nvPr/>
        </p:nvSpPr>
        <p:spPr>
          <a:xfrm>
            <a:off x="8313056" y="1778164"/>
            <a:ext cx="2890708" cy="738664"/>
          </a:xfrm>
          <a:prstGeom prst="rect">
            <a:avLst/>
          </a:prstGeom>
          <a:noFill/>
        </p:spPr>
        <p:txBody>
          <a:bodyPr wrap="square" rtlCol="0">
            <a:spAutoFit/>
          </a:bodyPr>
          <a:lstStyle/>
          <a:p>
            <a:pPr algn="just">
              <a:buClr>
                <a:srgbClr val="2D97C8"/>
              </a:buClr>
            </a:pPr>
            <a:r>
              <a:rPr lang="ja-JP" altLang="en-US" sz="1400">
                <a:latin typeface="+mn-ea"/>
                <a:cs typeface="Heiti SC Light" charset="-122"/>
              </a:rPr>
              <a:t>官网滚动披露捐赠情况</a:t>
            </a:r>
            <a:r>
              <a:rPr lang="zh-CN" altLang="en-US" sz="1400" dirty="0">
                <a:latin typeface="+mn-ea"/>
                <a:cs typeface="Heiti SC Light" charset="-122"/>
              </a:rPr>
              <a:t>，</a:t>
            </a:r>
            <a:r>
              <a:rPr lang="ja-JP" altLang="en-US" sz="1400">
                <a:latin typeface="+mn-ea"/>
                <a:cs typeface="Heiti SC Light" charset="-122"/>
              </a:rPr>
              <a:t>信息披露板块包含管理制度</a:t>
            </a:r>
            <a:r>
              <a:rPr lang="zh-CN" altLang="en-US" sz="1400" dirty="0">
                <a:latin typeface="+mn-ea"/>
                <a:cs typeface="Heiti SC Light" charset="-122"/>
              </a:rPr>
              <a:t>，</a:t>
            </a:r>
            <a:r>
              <a:rPr lang="ja-JP" altLang="en-US" sz="1400">
                <a:latin typeface="+mn-ea"/>
                <a:cs typeface="Heiti SC Light" charset="-122"/>
              </a:rPr>
              <a:t>年报</a:t>
            </a:r>
            <a:r>
              <a:rPr lang="zh-CN" altLang="en-US" sz="1400" dirty="0">
                <a:latin typeface="+mn-ea"/>
                <a:cs typeface="Heiti SC Light" charset="-122"/>
              </a:rPr>
              <a:t>，</a:t>
            </a:r>
            <a:r>
              <a:rPr lang="ja-JP" altLang="en-US" sz="1400">
                <a:latin typeface="+mn-ea"/>
                <a:cs typeface="Heiti SC Light" charset="-122"/>
              </a:rPr>
              <a:t>财务信息以及项目进展等</a:t>
            </a:r>
            <a:endParaRPr lang="en-GB" sz="1400" dirty="0">
              <a:latin typeface="+mn-ea"/>
              <a:cs typeface="Heiti SC Light" charset="-122"/>
            </a:endParaRPr>
          </a:p>
        </p:txBody>
      </p:sp>
      <p:pic>
        <p:nvPicPr>
          <p:cNvPr id="15" name="Picture 14" descr="A screenshot of a cell phone&#10;&#10;Description automatically generated">
            <a:extLst>
              <a:ext uri="{FF2B5EF4-FFF2-40B4-BE49-F238E27FC236}">
                <a16:creationId xmlns:a16="http://schemas.microsoft.com/office/drawing/2014/main" id="{92599D3F-F8B4-754D-B360-DFCAD62E2D4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34827" y="2574334"/>
            <a:ext cx="2156162" cy="2156162"/>
          </a:xfrm>
          <a:prstGeom prst="rect">
            <a:avLst/>
          </a:prstGeom>
          <a:effectLst>
            <a:outerShdw blurRad="50800" dist="38100" dir="2700000" algn="tl" rotWithShape="0">
              <a:prstClr val="black">
                <a:alpha val="40000"/>
              </a:prstClr>
            </a:outerShdw>
          </a:effectLst>
        </p:spPr>
      </p:pic>
      <p:pic>
        <p:nvPicPr>
          <p:cNvPr id="13" name="Picture 12" descr="A screenshot of a cell phone&#10;&#10;Description automatically generated">
            <a:extLst>
              <a:ext uri="{FF2B5EF4-FFF2-40B4-BE49-F238E27FC236}">
                <a16:creationId xmlns:a16="http://schemas.microsoft.com/office/drawing/2014/main" id="{46336DD0-E0D3-6248-9EC3-222B50BBEC0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76412" y="3803904"/>
            <a:ext cx="1726351" cy="2365519"/>
          </a:xfrm>
          <a:prstGeom prst="rect">
            <a:avLst/>
          </a:prstGeom>
          <a:effectLst>
            <a:outerShdw blurRad="50800" dist="38100" dir="2700000" algn="tl" rotWithShape="0">
              <a:prstClr val="black">
                <a:alpha val="40000"/>
              </a:prstClr>
            </a:outerShdw>
          </a:effectLst>
        </p:spPr>
      </p:pic>
      <p:sp>
        <p:nvSpPr>
          <p:cNvPr id="44" name="TextBox 43">
            <a:extLst>
              <a:ext uri="{FF2B5EF4-FFF2-40B4-BE49-F238E27FC236}">
                <a16:creationId xmlns:a16="http://schemas.microsoft.com/office/drawing/2014/main" id="{5DB27872-6E0A-AF4D-A088-A6161C2526D3}"/>
              </a:ext>
            </a:extLst>
          </p:cNvPr>
          <p:cNvSpPr txBox="1"/>
          <p:nvPr/>
        </p:nvSpPr>
        <p:spPr>
          <a:xfrm>
            <a:off x="10512407" y="2773621"/>
            <a:ext cx="690356" cy="415498"/>
          </a:xfrm>
          <a:prstGeom prst="rect">
            <a:avLst/>
          </a:prstGeom>
          <a:noFill/>
        </p:spPr>
        <p:txBody>
          <a:bodyPr wrap="square" rtlCol="0">
            <a:spAutoFit/>
          </a:bodyPr>
          <a:lstStyle/>
          <a:p>
            <a:pPr>
              <a:buClr>
                <a:srgbClr val="2D97C8"/>
              </a:buClr>
            </a:pPr>
            <a:r>
              <a:rPr lang="ja-JP" altLang="en-US" sz="1050">
                <a:latin typeface="+mn-ea"/>
                <a:cs typeface="Heiti SC Light" charset="-122"/>
              </a:rPr>
              <a:t>信息披露完整</a:t>
            </a:r>
            <a:endParaRPr lang="en-GB" sz="1050" dirty="0">
              <a:latin typeface="+mn-ea"/>
              <a:cs typeface="Heiti SC Light" charset="-122"/>
            </a:endParaRPr>
          </a:p>
        </p:txBody>
      </p:sp>
      <p:sp>
        <p:nvSpPr>
          <p:cNvPr id="45" name="TextBox 44">
            <a:extLst>
              <a:ext uri="{FF2B5EF4-FFF2-40B4-BE49-F238E27FC236}">
                <a16:creationId xmlns:a16="http://schemas.microsoft.com/office/drawing/2014/main" id="{925FB41A-D629-6A4E-B1A5-E2CE775E4C3A}"/>
              </a:ext>
            </a:extLst>
          </p:cNvPr>
          <p:cNvSpPr txBox="1"/>
          <p:nvPr/>
        </p:nvSpPr>
        <p:spPr>
          <a:xfrm>
            <a:off x="8342490" y="5125558"/>
            <a:ext cx="923430" cy="900246"/>
          </a:xfrm>
          <a:prstGeom prst="rect">
            <a:avLst/>
          </a:prstGeom>
          <a:noFill/>
        </p:spPr>
        <p:txBody>
          <a:bodyPr wrap="square" rtlCol="0">
            <a:spAutoFit/>
          </a:bodyPr>
          <a:lstStyle/>
          <a:p>
            <a:pPr>
              <a:buClr>
                <a:srgbClr val="2D97C8"/>
              </a:buClr>
            </a:pPr>
            <a:r>
              <a:rPr lang="ja-JP" altLang="en-US" sz="1050">
                <a:latin typeface="+mn-ea"/>
                <a:cs typeface="Heiti SC Light" charset="-122"/>
              </a:rPr>
              <a:t>滚动播放捐赠信息</a:t>
            </a:r>
            <a:r>
              <a:rPr lang="zh-CN" altLang="en-US" sz="1050" dirty="0">
                <a:latin typeface="+mn-ea"/>
                <a:cs typeface="Heiti SC Light" charset="-122"/>
              </a:rPr>
              <a:t>，</a:t>
            </a:r>
            <a:r>
              <a:rPr lang="ja-JP" altLang="en-US" sz="1050">
                <a:latin typeface="+mn-ea"/>
                <a:cs typeface="Heiti SC Light" charset="-122"/>
              </a:rPr>
              <a:t>让捐赠者看得到自己的付出</a:t>
            </a:r>
            <a:endParaRPr lang="en-GB" sz="1050" dirty="0">
              <a:latin typeface="+mn-ea"/>
              <a:cs typeface="Heiti SC Light" charset="-122"/>
            </a:endParaRPr>
          </a:p>
        </p:txBody>
      </p:sp>
    </p:spTree>
    <p:extLst>
      <p:ext uri="{BB962C8B-B14F-4D97-AF65-F5344CB8AC3E}">
        <p14:creationId xmlns:p14="http://schemas.microsoft.com/office/powerpoint/2010/main" val="233553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ja-JP" altLang="en-US" dirty="0"/>
              <a:t>红树林</a:t>
            </a:r>
            <a:r>
              <a:rPr lang="zh-CN" altLang="en-US" dirty="0"/>
              <a:t>优势分析：真实展现权威背书，提高可信度</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91</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98C64858-048D-E04F-BAFC-190CAE383F53}"/>
              </a:ext>
            </a:extLst>
          </p:cNvPr>
          <p:cNvSpPr/>
          <p:nvPr/>
        </p:nvSpPr>
        <p:spPr>
          <a:xfrm>
            <a:off x="1074947"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3FA9BEA7-6ED7-F44A-B215-50D71CAA5933}"/>
              </a:ext>
            </a:extLst>
          </p:cNvPr>
          <p:cNvSpPr txBox="1"/>
          <p:nvPr/>
        </p:nvSpPr>
        <p:spPr>
          <a:xfrm>
            <a:off x="2172383" y="1316340"/>
            <a:ext cx="886268" cy="307777"/>
          </a:xfrm>
          <a:prstGeom prst="rect">
            <a:avLst/>
          </a:prstGeom>
          <a:solidFill>
            <a:schemeClr val="accent1"/>
          </a:solidFill>
          <a:ln>
            <a:solidFill>
              <a:schemeClr val="accent1"/>
            </a:solidFill>
          </a:ln>
        </p:spPr>
        <p:txBody>
          <a:bodyPr wrap="none" rtlCol="0">
            <a:spAutoFit/>
          </a:bodyPr>
          <a:lstStyle/>
          <a:p>
            <a:pPr>
              <a:buClr>
                <a:srgbClr val="2D97C8"/>
              </a:buClr>
            </a:pPr>
            <a:r>
              <a:rPr lang="en-US" altLang="zh-CN" sz="1400" dirty="0">
                <a:solidFill>
                  <a:schemeClr val="bg1"/>
                </a:solidFill>
                <a:latin typeface="+mn-ea"/>
                <a:cs typeface="Heiti SC Light" charset="-122"/>
              </a:rPr>
              <a:t>KOL</a:t>
            </a:r>
            <a:r>
              <a:rPr lang="ja-JP" altLang="en-US" sz="1400">
                <a:solidFill>
                  <a:schemeClr val="bg1"/>
                </a:solidFill>
                <a:latin typeface="+mn-ea"/>
                <a:cs typeface="Heiti SC Light" charset="-122"/>
              </a:rPr>
              <a:t>背书</a:t>
            </a:r>
            <a:endParaRPr lang="ca-ES" sz="1400" dirty="0">
              <a:solidFill>
                <a:schemeClr val="bg1"/>
              </a:solidFill>
              <a:latin typeface="+mn-ea"/>
              <a:cs typeface="Heiti SC Light" charset="-122"/>
            </a:endParaRPr>
          </a:p>
        </p:txBody>
      </p:sp>
      <p:sp>
        <p:nvSpPr>
          <p:cNvPr id="20" name="TextBox 19">
            <a:extLst>
              <a:ext uri="{FF2B5EF4-FFF2-40B4-BE49-F238E27FC236}">
                <a16:creationId xmlns:a16="http://schemas.microsoft.com/office/drawing/2014/main" id="{68745B19-01D2-6C47-8DA8-2871C4BCE972}"/>
              </a:ext>
            </a:extLst>
          </p:cNvPr>
          <p:cNvSpPr txBox="1"/>
          <p:nvPr/>
        </p:nvSpPr>
        <p:spPr>
          <a:xfrm>
            <a:off x="1134589" y="1753638"/>
            <a:ext cx="2890708" cy="523220"/>
          </a:xfrm>
          <a:prstGeom prst="rect">
            <a:avLst/>
          </a:prstGeom>
          <a:noFill/>
        </p:spPr>
        <p:txBody>
          <a:bodyPr wrap="square" rtlCol="0">
            <a:spAutoFit/>
          </a:bodyPr>
          <a:lstStyle/>
          <a:p>
            <a:pPr algn="just">
              <a:buClr>
                <a:srgbClr val="2D97C8"/>
              </a:buClr>
            </a:pPr>
            <a:r>
              <a:rPr lang="ja-JP" altLang="en-US" sz="1400">
                <a:latin typeface="+mn-ea"/>
                <a:cs typeface="Heiti SC Light" charset="-122"/>
              </a:rPr>
              <a:t>不同行业的</a:t>
            </a:r>
            <a:r>
              <a:rPr lang="en-US" altLang="zh-CN" sz="1400" dirty="0">
                <a:latin typeface="+mn-ea"/>
                <a:cs typeface="Heiti SC Light" charset="-122"/>
              </a:rPr>
              <a:t>KOL</a:t>
            </a:r>
            <a:r>
              <a:rPr lang="ja-JP" altLang="en-US" sz="1400">
                <a:latin typeface="+mn-ea"/>
                <a:cs typeface="Heiti SC Light" charset="-122"/>
              </a:rPr>
              <a:t>为红树林触达了不同人群</a:t>
            </a:r>
            <a:r>
              <a:rPr lang="zh-CN" altLang="en-US" sz="1400" dirty="0">
                <a:latin typeface="+mn-ea"/>
                <a:cs typeface="Heiti SC Light" charset="-122"/>
              </a:rPr>
              <a:t>，</a:t>
            </a:r>
            <a:r>
              <a:rPr lang="ja-JP" altLang="en-US" sz="1400">
                <a:latin typeface="+mn-ea"/>
                <a:cs typeface="Heiti SC Light" charset="-122"/>
              </a:rPr>
              <a:t>多方面的展现权威性</a:t>
            </a:r>
            <a:endParaRPr lang="en-GB" sz="1400" dirty="0">
              <a:latin typeface="+mn-ea"/>
              <a:cs typeface="Heiti SC Light" charset="-122"/>
            </a:endParaRPr>
          </a:p>
        </p:txBody>
      </p:sp>
      <p:sp>
        <p:nvSpPr>
          <p:cNvPr id="21" name="Rectangle 20">
            <a:extLst>
              <a:ext uri="{FF2B5EF4-FFF2-40B4-BE49-F238E27FC236}">
                <a16:creationId xmlns:a16="http://schemas.microsoft.com/office/drawing/2014/main" id="{E05F312B-66B2-8544-A408-13B6A59DB740}"/>
              </a:ext>
            </a:extLst>
          </p:cNvPr>
          <p:cNvSpPr/>
          <p:nvPr/>
        </p:nvSpPr>
        <p:spPr>
          <a:xfrm>
            <a:off x="4606782"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523840" y="1322314"/>
            <a:ext cx="1261884"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优秀组织背书</a:t>
            </a:r>
          </a:p>
        </p:txBody>
      </p:sp>
      <p:sp>
        <p:nvSpPr>
          <p:cNvPr id="24" name="Rectangle 23">
            <a:extLst>
              <a:ext uri="{FF2B5EF4-FFF2-40B4-BE49-F238E27FC236}">
                <a16:creationId xmlns:a16="http://schemas.microsoft.com/office/drawing/2014/main" id="{94DBA0CA-3FCF-2147-8DAD-64D3734C556B}"/>
              </a:ext>
            </a:extLst>
          </p:cNvPr>
          <p:cNvSpPr/>
          <p:nvPr/>
        </p:nvSpPr>
        <p:spPr>
          <a:xfrm>
            <a:off x="8210411"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9307004" y="1322314"/>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官方背书</a:t>
            </a:r>
            <a:endParaRPr lang="ca-ES" sz="1400" dirty="0">
              <a:solidFill>
                <a:schemeClr val="bg1"/>
              </a:solidFill>
              <a:latin typeface="+mn-ea"/>
              <a:cs typeface="Heiti SC Light" charset="-122"/>
            </a:endParaRPr>
          </a:p>
        </p:txBody>
      </p:sp>
      <p:sp>
        <p:nvSpPr>
          <p:cNvPr id="41" name="TextBox 40">
            <a:extLst>
              <a:ext uri="{FF2B5EF4-FFF2-40B4-BE49-F238E27FC236}">
                <a16:creationId xmlns:a16="http://schemas.microsoft.com/office/drawing/2014/main" id="{8B96BE38-7B8B-8C45-8184-D0FA7BB1C890}"/>
              </a:ext>
            </a:extLst>
          </p:cNvPr>
          <p:cNvSpPr txBox="1"/>
          <p:nvPr/>
        </p:nvSpPr>
        <p:spPr>
          <a:xfrm>
            <a:off x="9895304" y="6235531"/>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sp>
        <p:nvSpPr>
          <p:cNvPr id="43" name="TextBox 42">
            <a:extLst>
              <a:ext uri="{FF2B5EF4-FFF2-40B4-BE49-F238E27FC236}">
                <a16:creationId xmlns:a16="http://schemas.microsoft.com/office/drawing/2014/main" id="{C3BF331C-4145-974C-98A7-29870D1EBA95}"/>
              </a:ext>
            </a:extLst>
          </p:cNvPr>
          <p:cNvSpPr txBox="1"/>
          <p:nvPr/>
        </p:nvSpPr>
        <p:spPr>
          <a:xfrm>
            <a:off x="8313056" y="1778164"/>
            <a:ext cx="289070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多方面</a:t>
            </a:r>
            <a:r>
              <a:rPr lang="ja-JP" altLang="en-US" sz="1400">
                <a:latin typeface="+mn-ea"/>
                <a:cs typeface="Heiti SC Light" charset="-122"/>
              </a:rPr>
              <a:t>受到官方的重视以及优秀评价</a:t>
            </a:r>
            <a:endParaRPr lang="en-GB" sz="1400" dirty="0">
              <a:latin typeface="+mn-ea"/>
              <a:cs typeface="Heiti SC Light" charset="-122"/>
            </a:endParaRPr>
          </a:p>
        </p:txBody>
      </p:sp>
      <p:sp>
        <p:nvSpPr>
          <p:cNvPr id="44" name="TextBox 43">
            <a:extLst>
              <a:ext uri="{FF2B5EF4-FFF2-40B4-BE49-F238E27FC236}">
                <a16:creationId xmlns:a16="http://schemas.microsoft.com/office/drawing/2014/main" id="{5DB27872-6E0A-AF4D-A088-A6161C2526D3}"/>
              </a:ext>
            </a:extLst>
          </p:cNvPr>
          <p:cNvSpPr txBox="1"/>
          <p:nvPr/>
        </p:nvSpPr>
        <p:spPr>
          <a:xfrm>
            <a:off x="8449951" y="3734683"/>
            <a:ext cx="2729114" cy="253916"/>
          </a:xfrm>
          <a:prstGeom prst="rect">
            <a:avLst/>
          </a:prstGeom>
          <a:noFill/>
        </p:spPr>
        <p:txBody>
          <a:bodyPr wrap="square" rtlCol="0">
            <a:spAutoFit/>
          </a:bodyPr>
          <a:lstStyle/>
          <a:p>
            <a:pPr>
              <a:buClr>
                <a:srgbClr val="2D97C8"/>
              </a:buClr>
            </a:pPr>
            <a:r>
              <a:rPr lang="ja-JP" altLang="en-US" sz="1050">
                <a:latin typeface="+mn-ea"/>
                <a:cs typeface="Heiti SC Light" charset="-122"/>
              </a:rPr>
              <a:t>受到习近平总书记对工作内容的重视</a:t>
            </a:r>
            <a:endParaRPr lang="en-GB" sz="1050" dirty="0">
              <a:latin typeface="+mn-ea"/>
              <a:cs typeface="Heiti SC Light" charset="-122"/>
            </a:endParaRPr>
          </a:p>
        </p:txBody>
      </p:sp>
      <p:sp>
        <p:nvSpPr>
          <p:cNvPr id="45" name="TextBox 44">
            <a:extLst>
              <a:ext uri="{FF2B5EF4-FFF2-40B4-BE49-F238E27FC236}">
                <a16:creationId xmlns:a16="http://schemas.microsoft.com/office/drawing/2014/main" id="{925FB41A-D629-6A4E-B1A5-E2CE775E4C3A}"/>
              </a:ext>
            </a:extLst>
          </p:cNvPr>
          <p:cNvSpPr txBox="1"/>
          <p:nvPr/>
        </p:nvSpPr>
        <p:spPr>
          <a:xfrm>
            <a:off x="8313055" y="5865426"/>
            <a:ext cx="2738619" cy="253916"/>
          </a:xfrm>
          <a:prstGeom prst="rect">
            <a:avLst/>
          </a:prstGeom>
          <a:noFill/>
        </p:spPr>
        <p:txBody>
          <a:bodyPr wrap="square" rtlCol="0">
            <a:spAutoFit/>
          </a:bodyPr>
          <a:lstStyle/>
          <a:p>
            <a:pPr>
              <a:buClr>
                <a:srgbClr val="2D97C8"/>
              </a:buClr>
            </a:pPr>
            <a:r>
              <a:rPr lang="ja-JP" altLang="en-GB" sz="1050">
                <a:latin typeface="+mn-ea"/>
                <a:cs typeface="Heiti SC Light" charset="-122"/>
              </a:rPr>
              <a:t>工作</a:t>
            </a:r>
            <a:r>
              <a:rPr lang="ja-JP" altLang="en-US" sz="1050">
                <a:latin typeface="+mn-ea"/>
                <a:cs typeface="Heiti SC Light" charset="-122"/>
              </a:rPr>
              <a:t>获得委员会的优秀评级</a:t>
            </a:r>
            <a:endParaRPr lang="en-GB" sz="1050" dirty="0">
              <a:latin typeface="+mn-ea"/>
              <a:cs typeface="Heiti SC Light" charset="-122"/>
            </a:endParaRPr>
          </a:p>
        </p:txBody>
      </p:sp>
      <p:pic>
        <p:nvPicPr>
          <p:cNvPr id="27" name="图片 2">
            <a:extLst>
              <a:ext uri="{FF2B5EF4-FFF2-40B4-BE49-F238E27FC236}">
                <a16:creationId xmlns:a16="http://schemas.microsoft.com/office/drawing/2014/main" id="{D2667235-3F30-A14D-8638-8FAAB02B01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8590" y="2960550"/>
            <a:ext cx="2652182" cy="2739281"/>
          </a:xfrm>
          <a:prstGeom prst="rect">
            <a:avLst/>
          </a:prstGeom>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4063E86B-B017-2E4A-AF23-24504BC4565C}"/>
              </a:ext>
            </a:extLst>
          </p:cNvPr>
          <p:cNvSpPr txBox="1"/>
          <p:nvPr/>
        </p:nvSpPr>
        <p:spPr>
          <a:xfrm>
            <a:off x="1196504" y="2545764"/>
            <a:ext cx="1184796" cy="577081"/>
          </a:xfrm>
          <a:prstGeom prst="rect">
            <a:avLst/>
          </a:prstGeom>
          <a:noFill/>
        </p:spPr>
        <p:txBody>
          <a:bodyPr wrap="square" rtlCol="0">
            <a:spAutoFit/>
          </a:bodyPr>
          <a:lstStyle/>
          <a:p>
            <a:pPr>
              <a:buClr>
                <a:srgbClr val="2D97C8"/>
              </a:buClr>
            </a:pPr>
            <a:r>
              <a:rPr lang="ja-JP" altLang="en-US" sz="1050" b="1">
                <a:latin typeface="+mn-ea"/>
                <a:cs typeface="Heiti SC Light" charset="-122"/>
              </a:rPr>
              <a:t>志愿者</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以亲身经历者的角度背书</a:t>
            </a:r>
            <a:endParaRPr lang="en-GB" sz="1050" dirty="0">
              <a:latin typeface="+mn-ea"/>
              <a:cs typeface="Heiti SC Light" charset="-122"/>
            </a:endParaRPr>
          </a:p>
        </p:txBody>
      </p:sp>
      <p:sp>
        <p:nvSpPr>
          <p:cNvPr id="29" name="TextBox 28">
            <a:extLst>
              <a:ext uri="{FF2B5EF4-FFF2-40B4-BE49-F238E27FC236}">
                <a16:creationId xmlns:a16="http://schemas.microsoft.com/office/drawing/2014/main" id="{ADA3B7EE-4547-AC49-93AD-C9FD01D1F945}"/>
              </a:ext>
            </a:extLst>
          </p:cNvPr>
          <p:cNvSpPr txBox="1"/>
          <p:nvPr/>
        </p:nvSpPr>
        <p:spPr>
          <a:xfrm>
            <a:off x="2996860" y="2528340"/>
            <a:ext cx="1184796" cy="577081"/>
          </a:xfrm>
          <a:prstGeom prst="rect">
            <a:avLst/>
          </a:prstGeom>
          <a:noFill/>
        </p:spPr>
        <p:txBody>
          <a:bodyPr wrap="square" rtlCol="0">
            <a:spAutoFit/>
          </a:bodyPr>
          <a:lstStyle/>
          <a:p>
            <a:pPr>
              <a:buClr>
                <a:srgbClr val="2D97C8"/>
              </a:buClr>
            </a:pPr>
            <a:r>
              <a:rPr lang="ja-JP" altLang="en-US" sz="1050" b="1">
                <a:latin typeface="+mn-ea"/>
                <a:cs typeface="Heiti SC Light" charset="-122"/>
              </a:rPr>
              <a:t>校长</a:t>
            </a:r>
            <a:r>
              <a:rPr lang="zh-CN" altLang="en-US" sz="1050" b="1" dirty="0">
                <a:latin typeface="+mn-ea"/>
                <a:cs typeface="Heiti SC Light" charset="-122"/>
              </a:rPr>
              <a:t>，</a:t>
            </a:r>
            <a:r>
              <a:rPr lang="ja-JP" altLang="en-US" sz="1050" b="1">
                <a:latin typeface="+mn-ea"/>
                <a:cs typeface="Heiti SC Light" charset="-122"/>
              </a:rPr>
              <a:t>博士</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以专业的角度提供权威背书</a:t>
            </a:r>
            <a:endParaRPr lang="en-GB" sz="1050" dirty="0">
              <a:latin typeface="+mn-ea"/>
              <a:cs typeface="Heiti SC Light" charset="-122"/>
            </a:endParaRPr>
          </a:p>
        </p:txBody>
      </p:sp>
      <p:sp>
        <p:nvSpPr>
          <p:cNvPr id="30" name="TextBox 29">
            <a:extLst>
              <a:ext uri="{FF2B5EF4-FFF2-40B4-BE49-F238E27FC236}">
                <a16:creationId xmlns:a16="http://schemas.microsoft.com/office/drawing/2014/main" id="{32DDBEC3-6FB2-A844-9274-354299A14F30}"/>
              </a:ext>
            </a:extLst>
          </p:cNvPr>
          <p:cNvSpPr txBox="1"/>
          <p:nvPr/>
        </p:nvSpPr>
        <p:spPr>
          <a:xfrm>
            <a:off x="3060791" y="5685781"/>
            <a:ext cx="1184796" cy="577081"/>
          </a:xfrm>
          <a:prstGeom prst="rect">
            <a:avLst/>
          </a:prstGeom>
          <a:noFill/>
        </p:spPr>
        <p:txBody>
          <a:bodyPr wrap="square" rtlCol="0">
            <a:spAutoFit/>
          </a:bodyPr>
          <a:lstStyle/>
          <a:p>
            <a:pPr>
              <a:buClr>
                <a:srgbClr val="2D97C8"/>
              </a:buClr>
            </a:pPr>
            <a:r>
              <a:rPr lang="ja-JP" altLang="en-GB" sz="1050" b="1">
                <a:latin typeface="+mn-ea"/>
                <a:cs typeface="Heiti SC Light" charset="-122"/>
              </a:rPr>
              <a:t>网红</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更有效的触及年轻人</a:t>
            </a:r>
            <a:endParaRPr lang="en-GB" sz="1050" dirty="0">
              <a:latin typeface="+mn-ea"/>
              <a:cs typeface="Heiti SC Light" charset="-122"/>
            </a:endParaRPr>
          </a:p>
        </p:txBody>
      </p:sp>
      <p:sp>
        <p:nvSpPr>
          <p:cNvPr id="32" name="TextBox 31">
            <a:extLst>
              <a:ext uri="{FF2B5EF4-FFF2-40B4-BE49-F238E27FC236}">
                <a16:creationId xmlns:a16="http://schemas.microsoft.com/office/drawing/2014/main" id="{C3930627-F879-3D42-8E7C-95B0031B399F}"/>
              </a:ext>
            </a:extLst>
          </p:cNvPr>
          <p:cNvSpPr txBox="1"/>
          <p:nvPr/>
        </p:nvSpPr>
        <p:spPr>
          <a:xfrm>
            <a:off x="1074947" y="5685780"/>
            <a:ext cx="1184796" cy="577081"/>
          </a:xfrm>
          <a:prstGeom prst="rect">
            <a:avLst/>
          </a:prstGeom>
          <a:noFill/>
        </p:spPr>
        <p:txBody>
          <a:bodyPr wrap="square" rtlCol="0">
            <a:spAutoFit/>
          </a:bodyPr>
          <a:lstStyle/>
          <a:p>
            <a:pPr>
              <a:buClr>
                <a:srgbClr val="2D97C8"/>
              </a:buClr>
            </a:pPr>
            <a:r>
              <a:rPr lang="ja-JP" altLang="en-GB" sz="1050" b="1">
                <a:latin typeface="+mn-ea"/>
                <a:cs typeface="Heiti SC Light" charset="-122"/>
              </a:rPr>
              <a:t>运动员</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展现红树林活力的一面</a:t>
            </a:r>
            <a:endParaRPr lang="en-GB" sz="1050" dirty="0">
              <a:latin typeface="+mn-ea"/>
              <a:cs typeface="Heiti SC Light" charset="-122"/>
            </a:endParaRPr>
          </a:p>
        </p:txBody>
      </p:sp>
      <p:pic>
        <p:nvPicPr>
          <p:cNvPr id="4" name="Picture 3" descr="A screenshot of a cell phone&#10;&#10;Description automatically generated">
            <a:extLst>
              <a:ext uri="{FF2B5EF4-FFF2-40B4-BE49-F238E27FC236}">
                <a16:creationId xmlns:a16="http://schemas.microsoft.com/office/drawing/2014/main" id="{45A0C018-A064-7A45-9AD4-D9C20F405C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03423" y="2378201"/>
            <a:ext cx="2685271" cy="1363922"/>
          </a:xfrm>
          <a:prstGeom prst="rect">
            <a:avLst/>
          </a:prstGeom>
          <a:effectLst>
            <a:outerShdw blurRad="50800" dist="38100" dir="2700000" algn="tl" rotWithShape="0">
              <a:prstClr val="black">
                <a:alpha val="40000"/>
              </a:prstClr>
            </a:outerShdw>
          </a:effectLst>
        </p:spPr>
      </p:pic>
      <p:pic>
        <p:nvPicPr>
          <p:cNvPr id="9" name="Picture 8" descr="A screenshot of a cell phone&#10;&#10;Description automatically generated">
            <a:extLst>
              <a:ext uri="{FF2B5EF4-FFF2-40B4-BE49-F238E27FC236}">
                <a16:creationId xmlns:a16="http://schemas.microsoft.com/office/drawing/2014/main" id="{9985D2BD-4457-A043-88D8-54B5CE11E29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97216" y="2427243"/>
            <a:ext cx="1780851" cy="2263815"/>
          </a:xfrm>
          <a:prstGeom prst="rect">
            <a:avLst/>
          </a:prstGeom>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4B36F9C0-2EEB-4345-858C-BE2B058639B7}"/>
              </a:ext>
            </a:extLst>
          </p:cNvPr>
          <p:cNvSpPr txBox="1"/>
          <p:nvPr/>
        </p:nvSpPr>
        <p:spPr>
          <a:xfrm>
            <a:off x="4739958" y="1758755"/>
            <a:ext cx="289070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获得</a:t>
            </a:r>
            <a:r>
              <a:rPr lang="ja-JP" altLang="en-US" sz="1400">
                <a:latin typeface="+mn-ea"/>
                <a:cs typeface="Heiti SC Light" charset="-122"/>
              </a:rPr>
              <a:t>多家有影响力的优秀组织背书</a:t>
            </a:r>
            <a:r>
              <a:rPr lang="zh-CN" altLang="en-US" sz="1400" dirty="0">
                <a:latin typeface="+mn-ea"/>
                <a:cs typeface="Heiti SC Light" charset="-122"/>
              </a:rPr>
              <a:t>，</a:t>
            </a:r>
            <a:r>
              <a:rPr lang="ja-JP" altLang="en-US" sz="1400">
                <a:latin typeface="+mn-ea"/>
                <a:cs typeface="Heiti SC Light" charset="-122"/>
              </a:rPr>
              <a:t>提高民众信任度</a:t>
            </a:r>
            <a:endParaRPr lang="en-GB" sz="1400" dirty="0">
              <a:latin typeface="+mn-ea"/>
              <a:cs typeface="Heiti SC Light" charset="-122"/>
            </a:endParaRPr>
          </a:p>
        </p:txBody>
      </p:sp>
      <p:pic>
        <p:nvPicPr>
          <p:cNvPr id="11" name="Picture 10" descr="A screenshot of a cell phone&#10;&#10;Description automatically generated">
            <a:extLst>
              <a:ext uri="{FF2B5EF4-FFF2-40B4-BE49-F238E27FC236}">
                <a16:creationId xmlns:a16="http://schemas.microsoft.com/office/drawing/2014/main" id="{8D89391E-D590-CC45-8EB7-DE285DABA9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13055" y="5267986"/>
            <a:ext cx="2890708" cy="542007"/>
          </a:xfrm>
          <a:prstGeom prst="rect">
            <a:avLst/>
          </a:prstGeom>
          <a:effectLst>
            <a:outerShdw blurRad="50800" dist="38100" dir="2700000" algn="tl" rotWithShape="0">
              <a:prstClr val="black">
                <a:alpha val="40000"/>
              </a:prstClr>
            </a:outerShdw>
          </a:effectLst>
        </p:spPr>
      </p:pic>
      <p:pic>
        <p:nvPicPr>
          <p:cNvPr id="14" name="Picture 13" descr="A screenshot of a cell phone&#10;&#10;Description automatically generated">
            <a:extLst>
              <a:ext uri="{FF2B5EF4-FFF2-40B4-BE49-F238E27FC236}">
                <a16:creationId xmlns:a16="http://schemas.microsoft.com/office/drawing/2014/main" id="{7E186D01-574D-4645-A6FC-DCBA17878D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621975" y="4895933"/>
            <a:ext cx="3008691" cy="534613"/>
          </a:xfrm>
          <a:prstGeom prst="rect">
            <a:avLst/>
          </a:prstGeom>
          <a:effectLst>
            <a:outerShdw blurRad="50800" dist="38100" dir="2700000" algn="tl" rotWithShape="0">
              <a:prstClr val="black">
                <a:alpha val="40000"/>
              </a:prstClr>
            </a:outerShdw>
          </a:effectLst>
        </p:spPr>
      </p:pic>
      <p:sp>
        <p:nvSpPr>
          <p:cNvPr id="46" name="TextBox 45">
            <a:extLst>
              <a:ext uri="{FF2B5EF4-FFF2-40B4-BE49-F238E27FC236}">
                <a16:creationId xmlns:a16="http://schemas.microsoft.com/office/drawing/2014/main" id="{43F65FC9-634C-814F-B186-AE251E146124}"/>
              </a:ext>
            </a:extLst>
          </p:cNvPr>
          <p:cNvSpPr txBox="1"/>
          <p:nvPr/>
        </p:nvSpPr>
        <p:spPr>
          <a:xfrm>
            <a:off x="4672143" y="5440661"/>
            <a:ext cx="2783398" cy="738664"/>
          </a:xfrm>
          <a:prstGeom prst="rect">
            <a:avLst/>
          </a:prstGeom>
          <a:noFill/>
        </p:spPr>
        <p:txBody>
          <a:bodyPr wrap="square" rtlCol="0">
            <a:spAutoFit/>
          </a:bodyPr>
          <a:lstStyle/>
          <a:p>
            <a:pPr>
              <a:buClr>
                <a:srgbClr val="2D97C8"/>
              </a:buClr>
            </a:pPr>
            <a:r>
              <a:rPr lang="ja-JP" altLang="en-US" sz="1050" b="1">
                <a:latin typeface="+mn-ea"/>
                <a:cs typeface="Heiti SC Light" charset="-122"/>
              </a:rPr>
              <a:t>险峰行动第一名</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由北京险峰公益基金会推出的</a:t>
            </a:r>
            <a:r>
              <a:rPr lang="zh-CN" altLang="en-US" sz="1050" dirty="0">
                <a:latin typeface="+mn-ea"/>
                <a:cs typeface="Heiti SC Light" charset="-122"/>
              </a:rPr>
              <a:t>“</a:t>
            </a:r>
            <a:r>
              <a:rPr lang="ja-JP" altLang="en-US" sz="1050">
                <a:latin typeface="+mn-ea"/>
                <a:cs typeface="Heiti SC Light" charset="-122"/>
              </a:rPr>
              <a:t>险峰行动</a:t>
            </a:r>
            <a:r>
              <a:rPr lang="zh-CN" altLang="en-US" sz="1050" dirty="0">
                <a:latin typeface="+mn-ea"/>
                <a:cs typeface="Heiti SC Light" charset="-122"/>
              </a:rPr>
              <a:t>”，</a:t>
            </a:r>
            <a:r>
              <a:rPr lang="ja-JP" altLang="en-US" sz="1050">
                <a:latin typeface="+mn-ea"/>
                <a:cs typeface="Heiti SC Light" charset="-122"/>
              </a:rPr>
              <a:t>专注于公益机构筹款</a:t>
            </a:r>
            <a:r>
              <a:rPr lang="zh-CN" altLang="en-US" sz="1050" dirty="0">
                <a:latin typeface="+mn-ea"/>
                <a:cs typeface="Heiti SC Light" charset="-122"/>
              </a:rPr>
              <a:t>，</a:t>
            </a:r>
            <a:r>
              <a:rPr lang="ja-JP" altLang="en-US" sz="1050">
                <a:latin typeface="+mn-ea"/>
                <a:cs typeface="Heiti SC Light" charset="-122"/>
              </a:rPr>
              <a:t>传播</a:t>
            </a:r>
            <a:r>
              <a:rPr lang="zh-CN" altLang="en-US" sz="1050" dirty="0">
                <a:latin typeface="+mn-ea"/>
                <a:cs typeface="Heiti SC Light" charset="-122"/>
              </a:rPr>
              <a:t>，</a:t>
            </a:r>
            <a:r>
              <a:rPr lang="ja-JP" altLang="en-US" sz="1050">
                <a:latin typeface="+mn-ea"/>
                <a:cs typeface="Heiti SC Light" charset="-122"/>
              </a:rPr>
              <a:t>发展等多方面能力大赛中获得第一名</a:t>
            </a:r>
            <a:endParaRPr lang="en-GB" sz="1050" dirty="0">
              <a:latin typeface="+mn-ea"/>
              <a:cs typeface="Heiti SC Light" charset="-122"/>
            </a:endParaRPr>
          </a:p>
        </p:txBody>
      </p:sp>
      <p:sp>
        <p:nvSpPr>
          <p:cNvPr id="47" name="TextBox 46">
            <a:extLst>
              <a:ext uri="{FF2B5EF4-FFF2-40B4-BE49-F238E27FC236}">
                <a16:creationId xmlns:a16="http://schemas.microsoft.com/office/drawing/2014/main" id="{149F2F5C-AD92-FD4A-BBB4-702641EC4FC6}"/>
              </a:ext>
            </a:extLst>
          </p:cNvPr>
          <p:cNvSpPr txBox="1"/>
          <p:nvPr/>
        </p:nvSpPr>
        <p:spPr>
          <a:xfrm>
            <a:off x="6560372" y="2989726"/>
            <a:ext cx="1160106" cy="738664"/>
          </a:xfrm>
          <a:prstGeom prst="rect">
            <a:avLst/>
          </a:prstGeom>
          <a:noFill/>
        </p:spPr>
        <p:txBody>
          <a:bodyPr wrap="square" rtlCol="0">
            <a:spAutoFit/>
          </a:bodyPr>
          <a:lstStyle/>
          <a:p>
            <a:pPr>
              <a:buClr>
                <a:srgbClr val="2D97C8"/>
              </a:buClr>
            </a:pPr>
            <a:r>
              <a:rPr lang="ja-JP" altLang="en-US" sz="1050" b="1" dirty="0">
                <a:latin typeface="+mn-ea"/>
                <a:cs typeface="Heiti SC Light" charset="-122"/>
              </a:rPr>
              <a:t>加入国际组织</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en-US" altLang="zh-CN" sz="1050" dirty="0">
                <a:latin typeface="+mn-ea"/>
                <a:cs typeface="Heiti SC Light" charset="-122"/>
              </a:rPr>
              <a:t>MCF</a:t>
            </a:r>
            <a:r>
              <a:rPr lang="ja-JP" altLang="en-US" sz="1050" dirty="0">
                <a:latin typeface="+mn-ea"/>
                <a:cs typeface="Heiti SC Light" charset="-122"/>
              </a:rPr>
              <a:t>正式成为全球红树林联盟第一家成员机构</a:t>
            </a:r>
            <a:endParaRPr lang="en-GB" sz="1050" dirty="0">
              <a:latin typeface="+mn-ea"/>
              <a:cs typeface="Heiti SC Light" charset="-122"/>
            </a:endParaRPr>
          </a:p>
        </p:txBody>
      </p:sp>
      <p:pic>
        <p:nvPicPr>
          <p:cNvPr id="48" name="Picture 47">
            <a:extLst>
              <a:ext uri="{FF2B5EF4-FFF2-40B4-BE49-F238E27FC236}">
                <a16:creationId xmlns:a16="http://schemas.microsoft.com/office/drawing/2014/main" id="{953320E1-1EA3-EA47-B559-287A57BD90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13055" y="3970502"/>
            <a:ext cx="2866009" cy="963167"/>
          </a:xfrm>
          <a:prstGeom prst="rect">
            <a:avLst/>
          </a:prstGeom>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C5492FC8-6247-8348-A9C8-B7B285F2AF48}"/>
              </a:ext>
            </a:extLst>
          </p:cNvPr>
          <p:cNvSpPr txBox="1"/>
          <p:nvPr/>
        </p:nvSpPr>
        <p:spPr>
          <a:xfrm>
            <a:off x="8313055" y="4933669"/>
            <a:ext cx="2738619" cy="253916"/>
          </a:xfrm>
          <a:prstGeom prst="rect">
            <a:avLst/>
          </a:prstGeom>
          <a:noFill/>
        </p:spPr>
        <p:txBody>
          <a:bodyPr wrap="square" rtlCol="0">
            <a:spAutoFit/>
          </a:bodyPr>
          <a:lstStyle/>
          <a:p>
            <a:pPr>
              <a:buClr>
                <a:srgbClr val="2D97C8"/>
              </a:buClr>
            </a:pPr>
            <a:r>
              <a:rPr lang="ja-JP" altLang="en-US" sz="1050">
                <a:latin typeface="+mn-ea"/>
                <a:cs typeface="Heiti SC Light" charset="-122"/>
              </a:rPr>
              <a:t>机构个人获得国际奖项</a:t>
            </a:r>
            <a:endParaRPr lang="en-GB" sz="1050" dirty="0">
              <a:latin typeface="+mn-ea"/>
              <a:cs typeface="Heiti SC Light" charset="-122"/>
            </a:endParaRPr>
          </a:p>
        </p:txBody>
      </p:sp>
    </p:spTree>
    <p:extLst>
      <p:ext uri="{BB962C8B-B14F-4D97-AF65-F5344CB8AC3E}">
        <p14:creationId xmlns:p14="http://schemas.microsoft.com/office/powerpoint/2010/main" val="5108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ja-JP" altLang="en-US" dirty="0"/>
              <a:t>红树林</a:t>
            </a:r>
            <a:r>
              <a:rPr lang="zh-CN" altLang="en-US" dirty="0"/>
              <a:t>优势分析：切实提高受众的参与度，增强价值感</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92</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98C64858-048D-E04F-BAFC-190CAE383F53}"/>
              </a:ext>
            </a:extLst>
          </p:cNvPr>
          <p:cNvSpPr/>
          <p:nvPr/>
        </p:nvSpPr>
        <p:spPr>
          <a:xfrm>
            <a:off x="1074947"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3FA9BEA7-6ED7-F44A-B215-50D71CAA5933}"/>
              </a:ext>
            </a:extLst>
          </p:cNvPr>
          <p:cNvSpPr txBox="1"/>
          <p:nvPr/>
        </p:nvSpPr>
        <p:spPr>
          <a:xfrm>
            <a:off x="2085502" y="1330843"/>
            <a:ext cx="1082348"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捐赠的价值</a:t>
            </a:r>
          </a:p>
        </p:txBody>
      </p:sp>
      <p:sp>
        <p:nvSpPr>
          <p:cNvPr id="20" name="TextBox 19">
            <a:extLst>
              <a:ext uri="{FF2B5EF4-FFF2-40B4-BE49-F238E27FC236}">
                <a16:creationId xmlns:a16="http://schemas.microsoft.com/office/drawing/2014/main" id="{68745B19-01D2-6C47-8DA8-2871C4BCE972}"/>
              </a:ext>
            </a:extLst>
          </p:cNvPr>
          <p:cNvSpPr txBox="1"/>
          <p:nvPr/>
        </p:nvSpPr>
        <p:spPr>
          <a:xfrm>
            <a:off x="1134589" y="1753638"/>
            <a:ext cx="289070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多维度</a:t>
            </a:r>
            <a:r>
              <a:rPr lang="ja-JP" altLang="en-US" sz="1400">
                <a:latin typeface="+mn-ea"/>
                <a:cs typeface="Heiti SC Light" charset="-122"/>
              </a:rPr>
              <a:t>提升透明度</a:t>
            </a:r>
            <a:r>
              <a:rPr lang="zh-CN" altLang="en-US" sz="1400" dirty="0">
                <a:latin typeface="+mn-ea"/>
                <a:cs typeface="Heiti SC Light" charset="-122"/>
              </a:rPr>
              <a:t>，</a:t>
            </a:r>
            <a:r>
              <a:rPr lang="ja-JP" altLang="en-US" sz="1400">
                <a:latin typeface="+mn-ea"/>
                <a:cs typeface="Heiti SC Light" charset="-122"/>
              </a:rPr>
              <a:t>体现受众的捐赠价值</a:t>
            </a:r>
            <a:r>
              <a:rPr lang="zh-CN" altLang="en-US" sz="1400" dirty="0">
                <a:latin typeface="+mn-ea"/>
                <a:cs typeface="Heiti SC Light" charset="-122"/>
              </a:rPr>
              <a:t>，</a:t>
            </a:r>
            <a:r>
              <a:rPr lang="ja-JP" altLang="en-US" sz="1400">
                <a:latin typeface="+mn-ea"/>
                <a:cs typeface="Heiti SC Light" charset="-122"/>
              </a:rPr>
              <a:t>同时增强价值感</a:t>
            </a:r>
            <a:endParaRPr lang="en-GB" sz="1400" dirty="0">
              <a:latin typeface="+mn-ea"/>
              <a:cs typeface="Heiti SC Light" charset="-122"/>
            </a:endParaRPr>
          </a:p>
        </p:txBody>
      </p:sp>
      <p:sp>
        <p:nvSpPr>
          <p:cNvPr id="21" name="Rectangle 20">
            <a:extLst>
              <a:ext uri="{FF2B5EF4-FFF2-40B4-BE49-F238E27FC236}">
                <a16:creationId xmlns:a16="http://schemas.microsoft.com/office/drawing/2014/main" id="{E05F312B-66B2-8544-A408-13B6A59DB740}"/>
              </a:ext>
            </a:extLst>
          </p:cNvPr>
          <p:cNvSpPr/>
          <p:nvPr/>
        </p:nvSpPr>
        <p:spPr>
          <a:xfrm>
            <a:off x="4606782"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464602" y="1309702"/>
            <a:ext cx="1441420"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交互感强的活动</a:t>
            </a:r>
          </a:p>
        </p:txBody>
      </p:sp>
      <p:sp>
        <p:nvSpPr>
          <p:cNvPr id="24" name="Rectangle 23">
            <a:extLst>
              <a:ext uri="{FF2B5EF4-FFF2-40B4-BE49-F238E27FC236}">
                <a16:creationId xmlns:a16="http://schemas.microsoft.com/office/drawing/2014/main" id="{94DBA0CA-3FCF-2147-8DAD-64D3734C556B}"/>
              </a:ext>
            </a:extLst>
          </p:cNvPr>
          <p:cNvSpPr/>
          <p:nvPr/>
        </p:nvSpPr>
        <p:spPr>
          <a:xfrm>
            <a:off x="8210411"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8995057" y="1330843"/>
            <a:ext cx="1800493"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增强社交感和互动感</a:t>
            </a:r>
          </a:p>
        </p:txBody>
      </p:sp>
      <p:sp>
        <p:nvSpPr>
          <p:cNvPr id="41" name="TextBox 40">
            <a:extLst>
              <a:ext uri="{FF2B5EF4-FFF2-40B4-BE49-F238E27FC236}">
                <a16:creationId xmlns:a16="http://schemas.microsoft.com/office/drawing/2014/main" id="{8B96BE38-7B8B-8C45-8184-D0FA7BB1C890}"/>
              </a:ext>
            </a:extLst>
          </p:cNvPr>
          <p:cNvSpPr txBox="1"/>
          <p:nvPr/>
        </p:nvSpPr>
        <p:spPr>
          <a:xfrm>
            <a:off x="9895304" y="6235531"/>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sp>
        <p:nvSpPr>
          <p:cNvPr id="43" name="TextBox 42">
            <a:extLst>
              <a:ext uri="{FF2B5EF4-FFF2-40B4-BE49-F238E27FC236}">
                <a16:creationId xmlns:a16="http://schemas.microsoft.com/office/drawing/2014/main" id="{C3BF331C-4145-974C-98A7-29870D1EBA95}"/>
              </a:ext>
            </a:extLst>
          </p:cNvPr>
          <p:cNvSpPr txBox="1"/>
          <p:nvPr/>
        </p:nvSpPr>
        <p:spPr>
          <a:xfrm>
            <a:off x="8313056" y="1778164"/>
            <a:ext cx="2890708" cy="523220"/>
          </a:xfrm>
          <a:prstGeom prst="rect">
            <a:avLst/>
          </a:prstGeom>
          <a:noFill/>
        </p:spPr>
        <p:txBody>
          <a:bodyPr wrap="square" rtlCol="0">
            <a:spAutoFit/>
          </a:bodyPr>
          <a:lstStyle/>
          <a:p>
            <a:pPr algn="just">
              <a:buClr>
                <a:srgbClr val="2D97C8"/>
              </a:buClr>
            </a:pPr>
            <a:r>
              <a:rPr lang="ja-JP" altLang="en-US" sz="1400" b="1">
                <a:latin typeface="+mn-ea"/>
                <a:cs typeface="Heiti SC Light" charset="-122"/>
              </a:rPr>
              <a:t>线上</a:t>
            </a:r>
            <a:r>
              <a:rPr lang="en-US" altLang="zh-CN" sz="1400" dirty="0">
                <a:latin typeface="+mn-ea"/>
                <a:cs typeface="Heiti SC Light" charset="-122"/>
              </a:rPr>
              <a:t>-</a:t>
            </a:r>
            <a:r>
              <a:rPr lang="ja-JP" altLang="en-US" sz="1400">
                <a:latin typeface="+mn-ea"/>
                <a:cs typeface="Heiti SC Light" charset="-122"/>
              </a:rPr>
              <a:t>在评论区与受众互动</a:t>
            </a:r>
            <a:r>
              <a:rPr lang="zh-CN" altLang="en-US" sz="1400" dirty="0">
                <a:latin typeface="+mn-ea"/>
                <a:cs typeface="Heiti SC Light" charset="-122"/>
              </a:rPr>
              <a:t>，</a:t>
            </a:r>
            <a:r>
              <a:rPr lang="ja-JP" altLang="en-US" sz="1400">
                <a:latin typeface="+mn-ea"/>
                <a:cs typeface="Heiti SC Light" charset="-122"/>
              </a:rPr>
              <a:t>增强参与感</a:t>
            </a:r>
            <a:r>
              <a:rPr lang="zh-CN" altLang="en-US" sz="1400" dirty="0">
                <a:latin typeface="+mn-ea"/>
                <a:cs typeface="Heiti SC Light" charset="-122"/>
              </a:rPr>
              <a:t>，</a:t>
            </a:r>
            <a:r>
              <a:rPr lang="ja-JP" altLang="en-US" sz="1400">
                <a:latin typeface="+mn-ea"/>
                <a:cs typeface="Heiti SC Light" charset="-122"/>
              </a:rPr>
              <a:t>拉近与受众距离</a:t>
            </a:r>
            <a:endParaRPr lang="en-GB" sz="1400" dirty="0">
              <a:latin typeface="+mn-ea"/>
              <a:cs typeface="Heiti SC Light" charset="-122"/>
            </a:endParaRPr>
          </a:p>
        </p:txBody>
      </p:sp>
      <p:sp>
        <p:nvSpPr>
          <p:cNvPr id="36" name="TextBox 35">
            <a:extLst>
              <a:ext uri="{FF2B5EF4-FFF2-40B4-BE49-F238E27FC236}">
                <a16:creationId xmlns:a16="http://schemas.microsoft.com/office/drawing/2014/main" id="{4B36F9C0-2EEB-4345-858C-BE2B058639B7}"/>
              </a:ext>
            </a:extLst>
          </p:cNvPr>
          <p:cNvSpPr txBox="1"/>
          <p:nvPr/>
        </p:nvSpPr>
        <p:spPr>
          <a:xfrm>
            <a:off x="4714183" y="1753638"/>
            <a:ext cx="2890708" cy="738664"/>
          </a:xfrm>
          <a:prstGeom prst="rect">
            <a:avLst/>
          </a:prstGeom>
          <a:noFill/>
        </p:spPr>
        <p:txBody>
          <a:bodyPr wrap="square" rtlCol="0">
            <a:spAutoFit/>
          </a:bodyPr>
          <a:lstStyle/>
          <a:p>
            <a:pPr algn="just">
              <a:buClr>
                <a:srgbClr val="2D97C8"/>
              </a:buClr>
            </a:pPr>
            <a:r>
              <a:rPr lang="ja-JP" altLang="en-US" sz="1400" b="1">
                <a:latin typeface="+mn-ea"/>
                <a:cs typeface="Heiti SC Light" charset="-122"/>
              </a:rPr>
              <a:t>线下</a:t>
            </a:r>
            <a:r>
              <a:rPr lang="en-US" altLang="zh-CN" sz="1400" dirty="0">
                <a:latin typeface="+mn-ea"/>
                <a:cs typeface="Heiti SC Light" charset="-122"/>
              </a:rPr>
              <a:t>-</a:t>
            </a:r>
            <a:r>
              <a:rPr lang="ja-JP" altLang="en-GB" sz="1400">
                <a:latin typeface="+mn-ea"/>
                <a:cs typeface="Heiti SC Light" charset="-122"/>
              </a:rPr>
              <a:t>通过</a:t>
            </a:r>
            <a:r>
              <a:rPr lang="ja-JP" altLang="en-US" sz="1400">
                <a:latin typeface="+mn-ea"/>
                <a:cs typeface="Heiti SC Light" charset="-122"/>
              </a:rPr>
              <a:t>创意活动不仅达到提高受众参与度的目的</a:t>
            </a:r>
            <a:r>
              <a:rPr lang="zh-CN" altLang="en-US" sz="1400" dirty="0">
                <a:latin typeface="+mn-ea"/>
                <a:cs typeface="Heiti SC Light" charset="-122"/>
              </a:rPr>
              <a:t>，</a:t>
            </a:r>
            <a:r>
              <a:rPr lang="ja-JP" altLang="en-US" sz="1400">
                <a:latin typeface="+mn-ea"/>
                <a:cs typeface="Heiti SC Light" charset="-122"/>
              </a:rPr>
              <a:t>同时也有传播作用</a:t>
            </a:r>
            <a:endParaRPr lang="en-GB" sz="1400" dirty="0">
              <a:latin typeface="+mn-ea"/>
              <a:cs typeface="Heiti SC Light" charset="-122"/>
            </a:endParaRPr>
          </a:p>
        </p:txBody>
      </p:sp>
      <p:pic>
        <p:nvPicPr>
          <p:cNvPr id="33" name="图片 7">
            <a:extLst>
              <a:ext uri="{FF2B5EF4-FFF2-40B4-BE49-F238E27FC236}">
                <a16:creationId xmlns:a16="http://schemas.microsoft.com/office/drawing/2014/main" id="{716CF621-7791-1F42-A3D7-280582AED2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11"/>
          <a:stretch/>
        </p:blipFill>
        <p:spPr>
          <a:xfrm>
            <a:off x="8313056" y="2433224"/>
            <a:ext cx="1748737" cy="1991551"/>
          </a:xfrm>
          <a:prstGeom prst="rect">
            <a:avLst/>
          </a:prstGeom>
          <a:effectLst>
            <a:outerShdw blurRad="50800" dist="38100" dir="2700000" algn="tl" rotWithShape="0">
              <a:prstClr val="black">
                <a:alpha val="40000"/>
              </a:prstClr>
            </a:outerShdw>
          </a:effectLst>
        </p:spPr>
      </p:pic>
      <p:pic>
        <p:nvPicPr>
          <p:cNvPr id="34" name="图片 12">
            <a:extLst>
              <a:ext uri="{FF2B5EF4-FFF2-40B4-BE49-F238E27FC236}">
                <a16:creationId xmlns:a16="http://schemas.microsoft.com/office/drawing/2014/main" id="{ED97A19D-91BE-DC45-943C-2B552F012B5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13464" y="2612069"/>
            <a:ext cx="1863702" cy="1530350"/>
          </a:xfrm>
          <a:prstGeom prst="rect">
            <a:avLst/>
          </a:prstGeom>
          <a:effectLst>
            <a:outerShdw blurRad="50800" dist="38100" dir="2700000" algn="tl" rotWithShape="0">
              <a:prstClr val="black">
                <a:alpha val="40000"/>
              </a:prstClr>
            </a:outerShdw>
          </a:effectLst>
        </p:spPr>
      </p:pic>
      <p:pic>
        <p:nvPicPr>
          <p:cNvPr id="4" name="Picture 3" descr="A screenshot of a cell phone&#10;&#10;Description automatically generated">
            <a:extLst>
              <a:ext uri="{FF2B5EF4-FFF2-40B4-BE49-F238E27FC236}">
                <a16:creationId xmlns:a16="http://schemas.microsoft.com/office/drawing/2014/main" id="{C8C303A3-E9C0-234E-B023-C7CB8DA636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589" y="2566141"/>
            <a:ext cx="2141579" cy="1799558"/>
          </a:xfrm>
          <a:prstGeom prst="rect">
            <a:avLst/>
          </a:prstGeom>
          <a:effectLst>
            <a:outerShdw blurRad="50800" dist="38100" dir="2700000" algn="tl" rotWithShape="0">
              <a:prstClr val="black">
                <a:alpha val="40000"/>
              </a:prstClr>
            </a:outerShdw>
          </a:effectLst>
        </p:spPr>
      </p:pic>
      <p:pic>
        <p:nvPicPr>
          <p:cNvPr id="31" name="图片 6">
            <a:extLst>
              <a:ext uri="{FF2B5EF4-FFF2-40B4-BE49-F238E27FC236}">
                <a16:creationId xmlns:a16="http://schemas.microsoft.com/office/drawing/2014/main" id="{2E85B14C-9E30-0D49-B131-560CF57F8D4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842606" y="4344589"/>
            <a:ext cx="2269276" cy="1842917"/>
          </a:xfrm>
          <a:prstGeom prst="rect">
            <a:avLst/>
          </a:prstGeom>
          <a:effectLst>
            <a:outerShdw blurRad="50800" dist="38100" dir="2700000" algn="tl" rotWithShape="0">
              <a:prstClr val="black">
                <a:alpha val="40000"/>
              </a:prstClr>
            </a:outerShdw>
          </a:effectLst>
        </p:spPr>
      </p:pic>
      <p:sp>
        <p:nvSpPr>
          <p:cNvPr id="27" name="TextBox 26">
            <a:extLst>
              <a:ext uri="{FF2B5EF4-FFF2-40B4-BE49-F238E27FC236}">
                <a16:creationId xmlns:a16="http://schemas.microsoft.com/office/drawing/2014/main" id="{88EFABD7-E4BA-414A-97DD-28DD280B8B8E}"/>
              </a:ext>
            </a:extLst>
          </p:cNvPr>
          <p:cNvSpPr txBox="1"/>
          <p:nvPr/>
        </p:nvSpPr>
        <p:spPr>
          <a:xfrm>
            <a:off x="1035686" y="4927619"/>
            <a:ext cx="905824" cy="738664"/>
          </a:xfrm>
          <a:prstGeom prst="rect">
            <a:avLst/>
          </a:prstGeom>
          <a:noFill/>
        </p:spPr>
        <p:txBody>
          <a:bodyPr wrap="square" rtlCol="0">
            <a:spAutoFit/>
          </a:bodyPr>
          <a:lstStyle/>
          <a:p>
            <a:pPr>
              <a:buClr>
                <a:srgbClr val="2D97C8"/>
              </a:buClr>
            </a:pPr>
            <a:r>
              <a:rPr lang="ja-JP" altLang="en-GB" sz="1050">
                <a:latin typeface="+mn-ea"/>
                <a:cs typeface="Heiti SC Light" charset="-122"/>
              </a:rPr>
              <a:t>明确</a:t>
            </a:r>
            <a:r>
              <a:rPr lang="ja-JP" altLang="en-US" sz="1050">
                <a:latin typeface="+mn-ea"/>
                <a:cs typeface="Heiti SC Light" charset="-122"/>
              </a:rPr>
              <a:t>的显示每一笔捐款可以做到多少保护</a:t>
            </a:r>
            <a:endParaRPr lang="en-GB" sz="1050" dirty="0">
              <a:latin typeface="+mn-ea"/>
              <a:cs typeface="Heiti SC Light" charset="-122"/>
            </a:endParaRPr>
          </a:p>
        </p:txBody>
      </p:sp>
      <p:sp>
        <p:nvSpPr>
          <p:cNvPr id="28" name="TextBox 27">
            <a:extLst>
              <a:ext uri="{FF2B5EF4-FFF2-40B4-BE49-F238E27FC236}">
                <a16:creationId xmlns:a16="http://schemas.microsoft.com/office/drawing/2014/main" id="{2607217C-2C03-A749-92BD-FD2A32562BD6}"/>
              </a:ext>
            </a:extLst>
          </p:cNvPr>
          <p:cNvSpPr txBox="1"/>
          <p:nvPr/>
        </p:nvSpPr>
        <p:spPr>
          <a:xfrm>
            <a:off x="3308822" y="3029126"/>
            <a:ext cx="905824" cy="738664"/>
          </a:xfrm>
          <a:prstGeom prst="rect">
            <a:avLst/>
          </a:prstGeom>
          <a:noFill/>
        </p:spPr>
        <p:txBody>
          <a:bodyPr wrap="square" rtlCol="0">
            <a:spAutoFit/>
          </a:bodyPr>
          <a:lstStyle/>
          <a:p>
            <a:pPr>
              <a:buClr>
                <a:srgbClr val="2D97C8"/>
              </a:buClr>
            </a:pPr>
            <a:r>
              <a:rPr lang="ja-JP" altLang="en-US" sz="1050">
                <a:latin typeface="+mn-ea"/>
                <a:cs typeface="Heiti SC Light" charset="-122"/>
              </a:rPr>
              <a:t>以月为单位</a:t>
            </a:r>
            <a:r>
              <a:rPr lang="zh-CN" altLang="en-US" sz="1050" dirty="0">
                <a:latin typeface="+mn-ea"/>
                <a:cs typeface="Heiti SC Light" charset="-122"/>
              </a:rPr>
              <a:t>，</a:t>
            </a:r>
            <a:r>
              <a:rPr lang="ja-JP" altLang="en-US" sz="1050">
                <a:latin typeface="+mn-ea"/>
                <a:cs typeface="Heiti SC Light" charset="-122"/>
              </a:rPr>
              <a:t>详细的在官网披露每个项目的进展</a:t>
            </a:r>
            <a:endParaRPr lang="en-GB" sz="1050" dirty="0">
              <a:latin typeface="+mn-ea"/>
              <a:cs typeface="Heiti SC Light" charset="-122"/>
            </a:endParaRPr>
          </a:p>
        </p:txBody>
      </p:sp>
      <p:pic>
        <p:nvPicPr>
          <p:cNvPr id="7" name="Picture 6" descr="A screenshot of a cell phone&#10;&#10;Description automatically generated">
            <a:extLst>
              <a:ext uri="{FF2B5EF4-FFF2-40B4-BE49-F238E27FC236}">
                <a16:creationId xmlns:a16="http://schemas.microsoft.com/office/drawing/2014/main" id="{A1BD067E-C68C-9444-8568-8EADE5D400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54399" y="4258198"/>
            <a:ext cx="2762020" cy="1385273"/>
          </a:xfrm>
          <a:prstGeom prst="rect">
            <a:avLst/>
          </a:prstGeom>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82D52DFA-9B6E-1E40-949F-1D0CFA61D6C1}"/>
              </a:ext>
            </a:extLst>
          </p:cNvPr>
          <p:cNvSpPr txBox="1"/>
          <p:nvPr/>
        </p:nvSpPr>
        <p:spPr>
          <a:xfrm>
            <a:off x="6702800" y="3059668"/>
            <a:ext cx="905824" cy="577081"/>
          </a:xfrm>
          <a:prstGeom prst="rect">
            <a:avLst/>
          </a:prstGeom>
          <a:noFill/>
        </p:spPr>
        <p:txBody>
          <a:bodyPr wrap="square" rtlCol="0">
            <a:spAutoFit/>
          </a:bodyPr>
          <a:lstStyle/>
          <a:p>
            <a:pPr>
              <a:buClr>
                <a:srgbClr val="2D97C8"/>
              </a:buClr>
            </a:pPr>
            <a:r>
              <a:rPr lang="ja-JP" altLang="en-GB" sz="1050">
                <a:latin typeface="+mn-ea"/>
                <a:cs typeface="Heiti SC Light" charset="-122"/>
              </a:rPr>
              <a:t>手抄报</a:t>
            </a:r>
            <a:r>
              <a:rPr lang="zh-CN" altLang="en-US" sz="1050" dirty="0">
                <a:latin typeface="+mn-ea"/>
                <a:cs typeface="Heiti SC Light" charset="-122"/>
              </a:rPr>
              <a:t>：</a:t>
            </a:r>
            <a:r>
              <a:rPr lang="ja-JP" altLang="en-US" sz="1050">
                <a:latin typeface="+mn-ea"/>
                <a:cs typeface="Heiti SC Light" charset="-122"/>
              </a:rPr>
              <a:t>我用画笔守护鸟</a:t>
            </a:r>
            <a:endParaRPr lang="en-GB" sz="1050" dirty="0">
              <a:latin typeface="+mn-ea"/>
              <a:cs typeface="Heiti SC Light" charset="-122"/>
            </a:endParaRPr>
          </a:p>
        </p:txBody>
      </p:sp>
      <p:sp>
        <p:nvSpPr>
          <p:cNvPr id="8" name="Rectangle 7">
            <a:extLst>
              <a:ext uri="{FF2B5EF4-FFF2-40B4-BE49-F238E27FC236}">
                <a16:creationId xmlns:a16="http://schemas.microsoft.com/office/drawing/2014/main" id="{54F0269F-C5B2-4E4A-BE99-372A1B43B72C}"/>
              </a:ext>
            </a:extLst>
          </p:cNvPr>
          <p:cNvSpPr/>
          <p:nvPr/>
        </p:nvSpPr>
        <p:spPr>
          <a:xfrm>
            <a:off x="4714183" y="5759250"/>
            <a:ext cx="2802236" cy="415498"/>
          </a:xfrm>
          <a:prstGeom prst="rect">
            <a:avLst/>
          </a:prstGeom>
          <a:noFill/>
        </p:spPr>
        <p:txBody>
          <a:bodyPr wrap="square" rtlCol="0">
            <a:spAutoFit/>
          </a:bodyPr>
          <a:lstStyle/>
          <a:p>
            <a:pPr>
              <a:buClr>
                <a:srgbClr val="2D97C8"/>
              </a:buClr>
            </a:pPr>
            <a:r>
              <a:rPr lang="ja-JP" altLang="en-US" sz="1050">
                <a:latin typeface="+mn-ea"/>
              </a:rPr>
              <a:t>当代青年，缺这一杠 </a:t>
            </a:r>
            <a:r>
              <a:rPr lang="en-US" altLang="ja-JP" sz="1050" dirty="0">
                <a:latin typeface="+mn-ea"/>
              </a:rPr>
              <a:t>| </a:t>
            </a:r>
            <a:r>
              <a:rPr lang="ja-JP" altLang="en-US" sz="1050">
                <a:latin typeface="+mn-ea"/>
              </a:rPr>
              <a:t>闲置才华益起杠</a:t>
            </a:r>
            <a:endParaRPr lang="en-GB" altLang="ja-JP" sz="1050" dirty="0">
              <a:latin typeface="+mn-ea"/>
            </a:endParaRPr>
          </a:p>
          <a:p>
            <a:pPr>
              <a:buClr>
                <a:srgbClr val="2D97C8"/>
              </a:buClr>
            </a:pPr>
            <a:r>
              <a:rPr lang="ja-JP" altLang="en-US" sz="1050">
                <a:latin typeface="+mn-ea"/>
              </a:rPr>
              <a:t>用才华来义卖</a:t>
            </a:r>
            <a:r>
              <a:rPr lang="zh-CN" altLang="en-US" sz="1050" dirty="0">
                <a:latin typeface="+mn-ea"/>
              </a:rPr>
              <a:t>，</a:t>
            </a:r>
            <a:r>
              <a:rPr lang="ja-JP" altLang="en-US" sz="1050">
                <a:latin typeface="+mn-ea"/>
              </a:rPr>
              <a:t>义卖所得将用于湿地保护</a:t>
            </a:r>
            <a:endParaRPr lang="en-GB" sz="1050" dirty="0">
              <a:latin typeface="+mn-ea"/>
            </a:endParaRPr>
          </a:p>
        </p:txBody>
      </p:sp>
      <p:pic>
        <p:nvPicPr>
          <p:cNvPr id="10" name="Picture 9" descr="A screenshot of a cell phone&#10;&#10;Description automatically generated">
            <a:extLst>
              <a:ext uri="{FF2B5EF4-FFF2-40B4-BE49-F238E27FC236}">
                <a16:creationId xmlns:a16="http://schemas.microsoft.com/office/drawing/2014/main" id="{2C3A2CDB-0002-0648-B180-2A85447B19D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261303" y="4006713"/>
            <a:ext cx="1899441" cy="2082136"/>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AC75B4BB-37B6-0148-B9CE-9EDFAD52039E}"/>
              </a:ext>
            </a:extLst>
          </p:cNvPr>
          <p:cNvSpPr txBox="1"/>
          <p:nvPr/>
        </p:nvSpPr>
        <p:spPr>
          <a:xfrm>
            <a:off x="10221394" y="2901106"/>
            <a:ext cx="905824" cy="577081"/>
          </a:xfrm>
          <a:prstGeom prst="rect">
            <a:avLst/>
          </a:prstGeom>
          <a:noFill/>
        </p:spPr>
        <p:txBody>
          <a:bodyPr wrap="square" rtlCol="0">
            <a:spAutoFit/>
          </a:bodyPr>
          <a:lstStyle/>
          <a:p>
            <a:pPr>
              <a:buClr>
                <a:srgbClr val="2D97C8"/>
              </a:buClr>
            </a:pPr>
            <a:r>
              <a:rPr lang="ja-JP" altLang="en-GB" sz="1050">
                <a:latin typeface="+mn-ea"/>
                <a:cs typeface="Heiti SC Light" charset="-122"/>
              </a:rPr>
              <a:t>对</a:t>
            </a:r>
            <a:r>
              <a:rPr lang="ja-JP" altLang="en-US" sz="1050">
                <a:latin typeface="+mn-ea"/>
                <a:cs typeface="Heiti SC Light" charset="-122"/>
              </a:rPr>
              <a:t>捐赠的爱心人士逐条回复</a:t>
            </a:r>
            <a:endParaRPr lang="en-GB" sz="1050" dirty="0">
              <a:latin typeface="+mn-ea"/>
              <a:cs typeface="Heiti SC Light" charset="-122"/>
            </a:endParaRPr>
          </a:p>
        </p:txBody>
      </p:sp>
      <p:sp>
        <p:nvSpPr>
          <p:cNvPr id="32" name="TextBox 31">
            <a:extLst>
              <a:ext uri="{FF2B5EF4-FFF2-40B4-BE49-F238E27FC236}">
                <a16:creationId xmlns:a16="http://schemas.microsoft.com/office/drawing/2014/main" id="{C8E514DA-DC8A-C041-A875-35C8C249F0D1}"/>
              </a:ext>
            </a:extLst>
          </p:cNvPr>
          <p:cNvSpPr txBox="1"/>
          <p:nvPr/>
        </p:nvSpPr>
        <p:spPr>
          <a:xfrm>
            <a:off x="8369752" y="4927619"/>
            <a:ext cx="905824" cy="415498"/>
          </a:xfrm>
          <a:prstGeom prst="rect">
            <a:avLst/>
          </a:prstGeom>
          <a:noFill/>
        </p:spPr>
        <p:txBody>
          <a:bodyPr wrap="square" rtlCol="0">
            <a:spAutoFit/>
          </a:bodyPr>
          <a:lstStyle/>
          <a:p>
            <a:pPr>
              <a:buClr>
                <a:srgbClr val="2D97C8"/>
              </a:buClr>
            </a:pPr>
            <a:r>
              <a:rPr lang="ja-JP" altLang="en-US" sz="1050">
                <a:latin typeface="+mn-ea"/>
                <a:cs typeface="Heiti SC Light" charset="-122"/>
              </a:rPr>
              <a:t>微博平台留言互动</a:t>
            </a:r>
            <a:endParaRPr lang="en-GB" sz="1050" dirty="0">
              <a:latin typeface="+mn-ea"/>
              <a:cs typeface="Heiti SC Light" charset="-122"/>
            </a:endParaRPr>
          </a:p>
        </p:txBody>
      </p:sp>
    </p:spTree>
    <p:extLst>
      <p:ext uri="{BB962C8B-B14F-4D97-AF65-F5344CB8AC3E}">
        <p14:creationId xmlns:p14="http://schemas.microsoft.com/office/powerpoint/2010/main" val="194777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ja-JP" altLang="en-US" dirty="0"/>
              <a:t>红树林</a:t>
            </a:r>
            <a:r>
              <a:rPr lang="zh-CN" altLang="en-US" dirty="0"/>
              <a:t>优势分析：专注于各种交互渠道的用户体验，提升</a:t>
            </a:r>
            <a:r>
              <a:rPr lang="ja-JP" altLang="en-US" dirty="0"/>
              <a:t>受众</a:t>
            </a:r>
            <a:r>
              <a:rPr lang="zh-CN" altLang="en-US" dirty="0"/>
              <a:t>对品牌的认同感</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93</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32" name="Rectangle 31">
            <a:extLst>
              <a:ext uri="{FF2B5EF4-FFF2-40B4-BE49-F238E27FC236}">
                <a16:creationId xmlns:a16="http://schemas.microsoft.com/office/drawing/2014/main" id="{97800567-6A69-394C-A379-32A0EBB837EC}"/>
              </a:ext>
            </a:extLst>
          </p:cNvPr>
          <p:cNvSpPr/>
          <p:nvPr/>
        </p:nvSpPr>
        <p:spPr>
          <a:xfrm>
            <a:off x="1176348" y="1429478"/>
            <a:ext cx="298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3">
            <a:extLst>
              <a:ext uri="{FF2B5EF4-FFF2-40B4-BE49-F238E27FC236}">
                <a16:creationId xmlns:a16="http://schemas.microsoft.com/office/drawing/2014/main" id="{5738FDFA-1EB0-7D4B-8DA2-5E82622E7A39}"/>
              </a:ext>
            </a:extLst>
          </p:cNvPr>
          <p:cNvSpPr txBox="1"/>
          <p:nvPr/>
        </p:nvSpPr>
        <p:spPr>
          <a:xfrm>
            <a:off x="2398479" y="1269770"/>
            <a:ext cx="543739"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反复</a:t>
            </a:r>
            <a:endParaRPr lang="ca-ES" sz="1400" dirty="0">
              <a:solidFill>
                <a:schemeClr val="bg1"/>
              </a:solidFill>
              <a:latin typeface="+mn-ea"/>
              <a:cs typeface="Heiti SC Light" charset="-122"/>
            </a:endParaRPr>
          </a:p>
        </p:txBody>
      </p:sp>
      <p:sp>
        <p:nvSpPr>
          <p:cNvPr id="33" name="Rectangle 32">
            <a:extLst>
              <a:ext uri="{FF2B5EF4-FFF2-40B4-BE49-F238E27FC236}">
                <a16:creationId xmlns:a16="http://schemas.microsoft.com/office/drawing/2014/main" id="{D64BF66B-A2C0-A649-8C92-ECB909505B0D}"/>
              </a:ext>
            </a:extLst>
          </p:cNvPr>
          <p:cNvSpPr/>
          <p:nvPr/>
        </p:nvSpPr>
        <p:spPr>
          <a:xfrm>
            <a:off x="4567626" y="1442509"/>
            <a:ext cx="298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E6D83B8C-5FEB-1248-BB71-5B4F11481AD0}"/>
              </a:ext>
            </a:extLst>
          </p:cNvPr>
          <p:cNvSpPr/>
          <p:nvPr/>
        </p:nvSpPr>
        <p:spPr>
          <a:xfrm>
            <a:off x="7958904" y="1442509"/>
            <a:ext cx="2988000" cy="47632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DAF85BB-1C66-D645-9650-D7C9C9D29DE7}"/>
              </a:ext>
            </a:extLst>
          </p:cNvPr>
          <p:cNvSpPr txBox="1"/>
          <p:nvPr/>
        </p:nvSpPr>
        <p:spPr>
          <a:xfrm>
            <a:off x="5789757" y="1281426"/>
            <a:ext cx="543739"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周全</a:t>
            </a:r>
            <a:endParaRPr lang="en-GB" dirty="0"/>
          </a:p>
        </p:txBody>
      </p:sp>
      <p:sp>
        <p:nvSpPr>
          <p:cNvPr id="36" name="TextBox 35">
            <a:extLst>
              <a:ext uri="{FF2B5EF4-FFF2-40B4-BE49-F238E27FC236}">
                <a16:creationId xmlns:a16="http://schemas.microsoft.com/office/drawing/2014/main" id="{89F23526-EB90-9E49-979F-39D58BA95EE2}"/>
              </a:ext>
            </a:extLst>
          </p:cNvPr>
          <p:cNvSpPr txBox="1"/>
          <p:nvPr/>
        </p:nvSpPr>
        <p:spPr>
          <a:xfrm>
            <a:off x="9181035" y="1275666"/>
            <a:ext cx="543739"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趣味</a:t>
            </a:r>
            <a:endParaRPr lang="en-GB" dirty="0"/>
          </a:p>
        </p:txBody>
      </p:sp>
      <p:sp>
        <p:nvSpPr>
          <p:cNvPr id="40" name="TextBox 39">
            <a:extLst>
              <a:ext uri="{FF2B5EF4-FFF2-40B4-BE49-F238E27FC236}">
                <a16:creationId xmlns:a16="http://schemas.microsoft.com/office/drawing/2014/main" id="{F25A8895-335A-314F-82CF-3ED5FA6C9B19}"/>
              </a:ext>
            </a:extLst>
          </p:cNvPr>
          <p:cNvSpPr txBox="1"/>
          <p:nvPr/>
        </p:nvSpPr>
        <p:spPr>
          <a:xfrm>
            <a:off x="1467692" y="1766897"/>
            <a:ext cx="2504442" cy="738664"/>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a:t>
            </a:r>
            <a:r>
              <a:rPr lang="ja-JP" altLang="en-US" sz="1400">
                <a:latin typeface="+mn-ea"/>
                <a:cs typeface="Heiti SC Light" charset="-122"/>
              </a:rPr>
              <a:t>在官网反复出现关键词</a:t>
            </a:r>
            <a:r>
              <a:rPr lang="zh-CN" altLang="en-US" sz="1400" dirty="0">
                <a:latin typeface="+mn-ea"/>
                <a:cs typeface="Heiti SC Light" charset="-122"/>
              </a:rPr>
              <a:t>（</a:t>
            </a:r>
            <a:r>
              <a:rPr lang="ja-JP" altLang="en-US" sz="1400">
                <a:latin typeface="+mn-ea"/>
                <a:cs typeface="Heiti SC Light" charset="-122"/>
              </a:rPr>
              <a:t>愿景</a:t>
            </a:r>
            <a:r>
              <a:rPr lang="zh-CN" altLang="en-US" sz="1400" dirty="0">
                <a:latin typeface="+mn-ea"/>
                <a:cs typeface="Heiti SC Light" charset="-122"/>
              </a:rPr>
              <a:t>），</a:t>
            </a:r>
            <a:r>
              <a:rPr lang="ja-JP" altLang="en-US" sz="1400">
                <a:latin typeface="+mn-ea"/>
                <a:cs typeface="Heiti SC Light" charset="-122"/>
              </a:rPr>
              <a:t>增加受众对品牌的认知</a:t>
            </a:r>
            <a:endParaRPr lang="en-GB" sz="1400" dirty="0">
              <a:latin typeface="+mn-ea"/>
              <a:cs typeface="Heiti SC Light" charset="-122"/>
            </a:endParaRPr>
          </a:p>
        </p:txBody>
      </p:sp>
      <p:sp>
        <p:nvSpPr>
          <p:cNvPr id="41" name="TextBox 40">
            <a:extLst>
              <a:ext uri="{FF2B5EF4-FFF2-40B4-BE49-F238E27FC236}">
                <a16:creationId xmlns:a16="http://schemas.microsoft.com/office/drawing/2014/main" id="{701365D1-9CE0-F845-9D02-4C726CCB03FB}"/>
              </a:ext>
            </a:extLst>
          </p:cNvPr>
          <p:cNvSpPr txBox="1"/>
          <p:nvPr/>
        </p:nvSpPr>
        <p:spPr>
          <a:xfrm>
            <a:off x="7980242" y="1736504"/>
            <a:ext cx="2966661"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通过有趣的</a:t>
            </a:r>
            <a:r>
              <a:rPr lang="zh-CN" altLang="en-US" sz="1400" dirty="0">
                <a:latin typeface="+mn-ea"/>
                <a:cs typeface="Heiti SC Light" charset="-122"/>
              </a:rPr>
              <a:t>，</a:t>
            </a:r>
            <a:r>
              <a:rPr lang="ja-JP" altLang="en-US" sz="1400">
                <a:latin typeface="+mn-ea"/>
                <a:cs typeface="Heiti SC Light" charset="-122"/>
              </a:rPr>
              <a:t>有象征意义的活动传播品牌概念</a:t>
            </a:r>
            <a:endParaRPr lang="en-GB" sz="1400" dirty="0">
              <a:latin typeface="+mn-ea"/>
              <a:cs typeface="Heiti SC Light" charset="-122"/>
            </a:endParaRPr>
          </a:p>
        </p:txBody>
      </p:sp>
      <p:sp>
        <p:nvSpPr>
          <p:cNvPr id="59" name="TextBox 58">
            <a:extLst>
              <a:ext uri="{FF2B5EF4-FFF2-40B4-BE49-F238E27FC236}">
                <a16:creationId xmlns:a16="http://schemas.microsoft.com/office/drawing/2014/main" id="{E2B38C78-46F9-284F-B55F-E39C2DD1E030}"/>
              </a:ext>
            </a:extLst>
          </p:cNvPr>
          <p:cNvSpPr txBox="1"/>
          <p:nvPr/>
        </p:nvSpPr>
        <p:spPr>
          <a:xfrm>
            <a:off x="4846133" y="2335203"/>
            <a:ext cx="2449309" cy="253916"/>
          </a:xfrm>
          <a:prstGeom prst="rect">
            <a:avLst/>
          </a:prstGeom>
          <a:noFill/>
        </p:spPr>
        <p:txBody>
          <a:bodyPr wrap="square" rtlCol="0">
            <a:spAutoFit/>
          </a:bodyPr>
          <a:lstStyle/>
          <a:p>
            <a:pPr algn="just">
              <a:buClr>
                <a:srgbClr val="2D97C8"/>
              </a:buClr>
            </a:pPr>
            <a:r>
              <a:rPr lang="ja-JP" altLang="en-US" sz="1050" b="1">
                <a:latin typeface="+mn-ea"/>
                <a:cs typeface="Heiti SC Light" charset="-122"/>
              </a:rPr>
              <a:t>微博</a:t>
            </a:r>
            <a:r>
              <a:rPr lang="en-US" altLang="zh-CN" sz="1050" dirty="0">
                <a:latin typeface="+mn-ea"/>
                <a:cs typeface="Heiti SC Light" charset="-122"/>
              </a:rPr>
              <a:t>-</a:t>
            </a:r>
            <a:r>
              <a:rPr lang="ja-JP" altLang="en-US" sz="1050">
                <a:latin typeface="+mn-ea"/>
                <a:cs typeface="Heiti SC Light" charset="-122"/>
              </a:rPr>
              <a:t>信息传播</a:t>
            </a:r>
            <a:r>
              <a:rPr lang="zh-CN" altLang="en-US" sz="1050" dirty="0">
                <a:latin typeface="+mn-ea"/>
                <a:cs typeface="Heiti SC Light" charset="-122"/>
              </a:rPr>
              <a:t>，</a:t>
            </a:r>
            <a:r>
              <a:rPr lang="ja-JP" altLang="en-US" sz="1050">
                <a:latin typeface="+mn-ea"/>
                <a:cs typeface="Heiti SC Light" charset="-122"/>
              </a:rPr>
              <a:t>资讯分享</a:t>
            </a:r>
            <a:endParaRPr lang="en-GB" altLang="ja-JP" sz="1050" dirty="0">
              <a:latin typeface="+mn-ea"/>
              <a:cs typeface="Heiti SC Light" charset="-122"/>
            </a:endParaRPr>
          </a:p>
        </p:txBody>
      </p:sp>
      <p:sp>
        <p:nvSpPr>
          <p:cNvPr id="60" name="TextBox 59">
            <a:extLst>
              <a:ext uri="{FF2B5EF4-FFF2-40B4-BE49-F238E27FC236}">
                <a16:creationId xmlns:a16="http://schemas.microsoft.com/office/drawing/2014/main" id="{7D666714-BF45-9641-9F22-1EF48C74A1CE}"/>
              </a:ext>
            </a:extLst>
          </p:cNvPr>
          <p:cNvSpPr txBox="1"/>
          <p:nvPr/>
        </p:nvSpPr>
        <p:spPr>
          <a:xfrm>
            <a:off x="9564131" y="6211504"/>
            <a:ext cx="2192952"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r>
              <a:rPr lang="zh-CN" altLang="en-US" sz="1000" dirty="0">
                <a:latin typeface="+mn-ea"/>
                <a:cs typeface="Heiti SC Light" charset="-122"/>
              </a:rPr>
              <a:t>，</a:t>
            </a:r>
            <a:r>
              <a:rPr lang="ja-JP" altLang="en-US" sz="1000">
                <a:latin typeface="+mn-ea"/>
                <a:cs typeface="Heiti SC Light" charset="-122"/>
              </a:rPr>
              <a:t>公开资料</a:t>
            </a:r>
            <a:endParaRPr lang="en-GB" sz="1000" dirty="0">
              <a:latin typeface="+mn-ea"/>
              <a:cs typeface="Heiti SC Light" charset="-122"/>
            </a:endParaRPr>
          </a:p>
        </p:txBody>
      </p:sp>
      <p:pic>
        <p:nvPicPr>
          <p:cNvPr id="38" name="图片 11">
            <a:extLst>
              <a:ext uri="{FF2B5EF4-FFF2-40B4-BE49-F238E27FC236}">
                <a16:creationId xmlns:a16="http://schemas.microsoft.com/office/drawing/2014/main" id="{5641DD2A-7B35-1049-8A08-AC844F1604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67692" y="3974907"/>
            <a:ext cx="2482118" cy="1709704"/>
          </a:xfrm>
          <a:prstGeom prst="rect">
            <a:avLst/>
          </a:prstGeom>
          <a:effectLst>
            <a:outerShdw blurRad="50800" dist="38100" dir="2700000" algn="tl" rotWithShape="0">
              <a:prstClr val="black">
                <a:alpha val="40000"/>
              </a:prstClr>
            </a:outerShdw>
          </a:effectLst>
        </p:spPr>
      </p:pic>
      <p:pic>
        <p:nvPicPr>
          <p:cNvPr id="5" name="Picture 4" descr="A close up of a piece of paper&#10;&#10;Description automatically generated">
            <a:extLst>
              <a:ext uri="{FF2B5EF4-FFF2-40B4-BE49-F238E27FC236}">
                <a16:creationId xmlns:a16="http://schemas.microsoft.com/office/drawing/2014/main" id="{048B1E71-82DC-0A46-8A16-B75A7C5D02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67692" y="2637024"/>
            <a:ext cx="2502353" cy="990976"/>
          </a:xfrm>
          <a:prstGeom prst="rect">
            <a:avLst/>
          </a:prstGeom>
          <a:effectLst>
            <a:outerShdw blurRad="50800" dist="38100" dir="2700000" algn="tl" rotWithShape="0">
              <a:prstClr val="black">
                <a:alpha val="40000"/>
              </a:prstClr>
            </a:outerShdw>
          </a:effectLst>
        </p:spPr>
      </p:pic>
      <p:pic>
        <p:nvPicPr>
          <p:cNvPr id="44" name="Picture 43" descr="A close up of a newspaper&#10;&#10;Description automatically generated">
            <a:extLst>
              <a:ext uri="{FF2B5EF4-FFF2-40B4-BE49-F238E27FC236}">
                <a16:creationId xmlns:a16="http://schemas.microsoft.com/office/drawing/2014/main" id="{CCB5B0C2-9950-D94D-A225-201093EFD3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90920" y="2412785"/>
            <a:ext cx="2123967" cy="1392693"/>
          </a:xfrm>
          <a:prstGeom prst="rect">
            <a:avLst/>
          </a:prstGeom>
          <a:effectLst>
            <a:outerShdw blurRad="50800" dist="38100" dir="2700000" algn="tl" rotWithShape="0">
              <a:prstClr val="black">
                <a:alpha val="40000"/>
              </a:prstClr>
            </a:outerShdw>
          </a:effectLst>
        </p:spPr>
      </p:pic>
      <p:sp>
        <p:nvSpPr>
          <p:cNvPr id="54" name="TextBox 53">
            <a:extLst>
              <a:ext uri="{FF2B5EF4-FFF2-40B4-BE49-F238E27FC236}">
                <a16:creationId xmlns:a16="http://schemas.microsoft.com/office/drawing/2014/main" id="{C40F7B92-BB9F-F34E-AD8B-3CE623FFF8C9}"/>
              </a:ext>
            </a:extLst>
          </p:cNvPr>
          <p:cNvSpPr txBox="1"/>
          <p:nvPr/>
        </p:nvSpPr>
        <p:spPr>
          <a:xfrm>
            <a:off x="8131572" y="3845893"/>
            <a:ext cx="2642661" cy="577081"/>
          </a:xfrm>
          <a:prstGeom prst="rect">
            <a:avLst/>
          </a:prstGeom>
          <a:noFill/>
        </p:spPr>
        <p:txBody>
          <a:bodyPr wrap="square" rtlCol="0">
            <a:spAutoFit/>
          </a:bodyPr>
          <a:lstStyle/>
          <a:p>
            <a:pPr algn="just">
              <a:buClr>
                <a:srgbClr val="2D97C8"/>
              </a:buClr>
            </a:pPr>
            <a:r>
              <a:rPr lang="ja-JP" altLang="en-GB" sz="1050" b="1">
                <a:latin typeface="+mn-ea"/>
                <a:cs typeface="Heiti SC Light" charset="-122"/>
              </a:rPr>
              <a:t>手抄报</a:t>
            </a:r>
            <a:r>
              <a:rPr lang="en-US" altLang="zh-CN" sz="1050" b="1" dirty="0">
                <a:latin typeface="+mn-ea"/>
                <a:cs typeface="Heiti SC Light" charset="-122"/>
              </a:rPr>
              <a:t>-</a:t>
            </a:r>
            <a:r>
              <a:rPr lang="ja-JP" altLang="en-US" sz="1050" b="1">
                <a:latin typeface="+mn-ea"/>
                <a:cs typeface="Heiti SC Light" charset="-122"/>
              </a:rPr>
              <a:t>我与画笔守护鸟</a:t>
            </a:r>
            <a:endParaRPr lang="en-GB" altLang="ja-JP" sz="1050" b="1" dirty="0">
              <a:latin typeface="+mn-ea"/>
              <a:cs typeface="Heiti SC Light" charset="-122"/>
            </a:endParaRPr>
          </a:p>
          <a:p>
            <a:pPr algn="just">
              <a:buClr>
                <a:srgbClr val="2D97C8"/>
              </a:buClr>
            </a:pPr>
            <a:r>
              <a:rPr lang="ja-JP" altLang="en-US" sz="1050">
                <a:latin typeface="+mn-ea"/>
                <a:cs typeface="Heiti SC Light" charset="-122"/>
              </a:rPr>
              <a:t>通过号召受众</a:t>
            </a:r>
            <a:r>
              <a:rPr lang="zh-CN" altLang="en-US" sz="1050" dirty="0">
                <a:latin typeface="+mn-ea"/>
                <a:cs typeface="Heiti SC Light" charset="-122"/>
              </a:rPr>
              <a:t>，</a:t>
            </a:r>
            <a:r>
              <a:rPr lang="ja-JP" altLang="en-US" sz="1050">
                <a:latin typeface="+mn-ea"/>
                <a:cs typeface="Heiti SC Light" charset="-122"/>
              </a:rPr>
              <a:t>举办手抄报比赛让受众更了解并且传播保护鸟的概念</a:t>
            </a:r>
            <a:r>
              <a:rPr lang="zh-CN" altLang="en-US" sz="1050" dirty="0">
                <a:latin typeface="+mn-ea"/>
                <a:cs typeface="Heiti SC Light" charset="-122"/>
              </a:rPr>
              <a:t>。</a:t>
            </a:r>
            <a:endParaRPr lang="en-GB" sz="1050" dirty="0">
              <a:latin typeface="+mn-ea"/>
              <a:cs typeface="Heiti SC Light" charset="-122"/>
            </a:endParaRPr>
          </a:p>
        </p:txBody>
      </p:sp>
      <p:pic>
        <p:nvPicPr>
          <p:cNvPr id="14" name="Picture 13">
            <a:extLst>
              <a:ext uri="{FF2B5EF4-FFF2-40B4-BE49-F238E27FC236}">
                <a16:creationId xmlns:a16="http://schemas.microsoft.com/office/drawing/2014/main" id="{6A47E60F-7307-7B4A-B8E5-A7D3CD991DA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390920" y="4442668"/>
            <a:ext cx="2123967" cy="1266725"/>
          </a:xfrm>
          <a:prstGeom prst="rect">
            <a:avLst/>
          </a:prstGeom>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D40A1DF2-5624-1143-8D15-0AB328623D00}"/>
              </a:ext>
            </a:extLst>
          </p:cNvPr>
          <p:cNvSpPr txBox="1"/>
          <p:nvPr/>
        </p:nvSpPr>
        <p:spPr>
          <a:xfrm>
            <a:off x="8142241" y="5764827"/>
            <a:ext cx="2642661" cy="415498"/>
          </a:xfrm>
          <a:prstGeom prst="rect">
            <a:avLst/>
          </a:prstGeom>
          <a:noFill/>
        </p:spPr>
        <p:txBody>
          <a:bodyPr wrap="square" rtlCol="0">
            <a:spAutoFit/>
          </a:bodyPr>
          <a:lstStyle/>
          <a:p>
            <a:pPr algn="just">
              <a:buClr>
                <a:srgbClr val="2D97C8"/>
              </a:buClr>
            </a:pPr>
            <a:r>
              <a:rPr lang="ja-JP" altLang="en-GB" sz="1050" b="1">
                <a:latin typeface="+mn-ea"/>
                <a:cs typeface="Heiti SC Light" charset="-122"/>
              </a:rPr>
              <a:t>与</a:t>
            </a:r>
            <a:r>
              <a:rPr lang="ja-JP" altLang="en-US" sz="1050" b="1">
                <a:latin typeface="+mn-ea"/>
                <a:cs typeface="Heiti SC Light" charset="-122"/>
              </a:rPr>
              <a:t>喜茶合作的</a:t>
            </a:r>
            <a:r>
              <a:rPr lang="zh-CN" altLang="en-US" sz="1050" b="1" dirty="0">
                <a:latin typeface="+mn-ea"/>
                <a:cs typeface="Heiti SC Light" charset="-122"/>
              </a:rPr>
              <a:t>“</a:t>
            </a:r>
            <a:r>
              <a:rPr lang="ja-JP" altLang="en-US" sz="1050" b="1">
                <a:latin typeface="+mn-ea"/>
                <a:cs typeface="Heiti SC Light" charset="-122"/>
              </a:rPr>
              <a:t>茶茶课堂</a:t>
            </a:r>
            <a:r>
              <a:rPr lang="zh-CN" altLang="en-US" sz="1050" b="1" dirty="0">
                <a:latin typeface="+mn-ea"/>
                <a:cs typeface="Heiti SC Light" charset="-122"/>
              </a:rPr>
              <a:t>”</a:t>
            </a:r>
            <a:endParaRPr lang="en-GB" altLang="ja-JP" sz="1050" b="1" dirty="0">
              <a:latin typeface="+mn-ea"/>
              <a:cs typeface="Heiti SC Light" charset="-122"/>
            </a:endParaRPr>
          </a:p>
          <a:p>
            <a:pPr algn="just">
              <a:buClr>
                <a:srgbClr val="2D97C8"/>
              </a:buClr>
            </a:pPr>
            <a:r>
              <a:rPr lang="ja-JP" altLang="en-GB" sz="1050">
                <a:latin typeface="+mn-ea"/>
                <a:cs typeface="Heiti SC Light" charset="-122"/>
              </a:rPr>
              <a:t>与</a:t>
            </a:r>
            <a:r>
              <a:rPr lang="ja-JP" altLang="en-US" sz="1050">
                <a:latin typeface="+mn-ea"/>
                <a:cs typeface="Heiti SC Light" charset="-122"/>
              </a:rPr>
              <a:t>企业合办创新活动</a:t>
            </a:r>
            <a:r>
              <a:rPr lang="zh-CN" altLang="en-US" sz="1050" dirty="0">
                <a:latin typeface="+mn-ea"/>
                <a:cs typeface="Heiti SC Light" charset="-122"/>
              </a:rPr>
              <a:t>，</a:t>
            </a:r>
            <a:r>
              <a:rPr lang="ja-JP" altLang="en-US" sz="1050">
                <a:latin typeface="+mn-ea"/>
                <a:cs typeface="Heiti SC Light" charset="-122"/>
              </a:rPr>
              <a:t>传播保护概念</a:t>
            </a:r>
            <a:endParaRPr lang="en-GB" sz="1050" dirty="0">
              <a:latin typeface="+mn-ea"/>
              <a:cs typeface="Heiti SC Light" charset="-122"/>
            </a:endParaRPr>
          </a:p>
        </p:txBody>
      </p:sp>
      <p:pic>
        <p:nvPicPr>
          <p:cNvPr id="16" name="Picture 15" descr="A picture containing monitor, clock, sitting, green&#10;&#10;Description automatically generated">
            <a:extLst>
              <a:ext uri="{FF2B5EF4-FFF2-40B4-BE49-F238E27FC236}">
                <a16:creationId xmlns:a16="http://schemas.microsoft.com/office/drawing/2014/main" id="{81DBF27E-CC1E-C64A-AB91-DD222322A5D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74135" y="2637024"/>
            <a:ext cx="2432534" cy="1144722"/>
          </a:xfrm>
          <a:prstGeom prst="rect">
            <a:avLst/>
          </a:prstGeom>
          <a:effectLst>
            <a:outerShdw blurRad="50800" dist="38100" dir="2700000" algn="tl" rotWithShape="0">
              <a:prstClr val="black">
                <a:alpha val="40000"/>
              </a:prstClr>
            </a:outerShdw>
          </a:effectLst>
        </p:spPr>
      </p:pic>
      <p:sp>
        <p:nvSpPr>
          <p:cNvPr id="61" name="TextBox 60">
            <a:extLst>
              <a:ext uri="{FF2B5EF4-FFF2-40B4-BE49-F238E27FC236}">
                <a16:creationId xmlns:a16="http://schemas.microsoft.com/office/drawing/2014/main" id="{8BA30E72-B3A5-2D44-B48E-A3A9797D3A44}"/>
              </a:ext>
            </a:extLst>
          </p:cNvPr>
          <p:cNvSpPr txBox="1"/>
          <p:nvPr/>
        </p:nvSpPr>
        <p:spPr>
          <a:xfrm>
            <a:off x="4826599" y="1777858"/>
            <a:ext cx="2544383" cy="523220"/>
          </a:xfrm>
          <a:prstGeom prst="rect">
            <a:avLst/>
          </a:prstGeom>
          <a:noFill/>
        </p:spPr>
        <p:txBody>
          <a:bodyPr wrap="square" rtlCol="0">
            <a:spAutoFit/>
          </a:bodyPr>
          <a:lstStyle/>
          <a:p>
            <a:pPr algn="just">
              <a:buClr>
                <a:srgbClr val="2D97C8"/>
              </a:buClr>
            </a:pPr>
            <a:r>
              <a:rPr lang="ja-JP" altLang="en-US" sz="1400">
                <a:latin typeface="+mn-ea"/>
                <a:cs typeface="Heiti SC Light" charset="-122"/>
              </a:rPr>
              <a:t>不同渠道的社交媒体触达不同需求的受众</a:t>
            </a:r>
            <a:endParaRPr lang="en-GB" sz="1400" dirty="0">
              <a:latin typeface="+mn-ea"/>
              <a:cs typeface="Heiti SC Light" charset="-122"/>
            </a:endParaRPr>
          </a:p>
        </p:txBody>
      </p:sp>
      <p:sp>
        <p:nvSpPr>
          <p:cNvPr id="62" name="TextBox 61">
            <a:extLst>
              <a:ext uri="{FF2B5EF4-FFF2-40B4-BE49-F238E27FC236}">
                <a16:creationId xmlns:a16="http://schemas.microsoft.com/office/drawing/2014/main" id="{01D2282D-F055-C44C-9423-7D935E6E8D86}"/>
              </a:ext>
            </a:extLst>
          </p:cNvPr>
          <p:cNvSpPr txBox="1"/>
          <p:nvPr/>
        </p:nvSpPr>
        <p:spPr>
          <a:xfrm>
            <a:off x="4874135" y="3865461"/>
            <a:ext cx="2449309" cy="253916"/>
          </a:xfrm>
          <a:prstGeom prst="rect">
            <a:avLst/>
          </a:prstGeom>
          <a:noFill/>
        </p:spPr>
        <p:txBody>
          <a:bodyPr wrap="square" rtlCol="0">
            <a:spAutoFit/>
          </a:bodyPr>
          <a:lstStyle/>
          <a:p>
            <a:pPr algn="just">
              <a:buClr>
                <a:srgbClr val="2D97C8"/>
              </a:buClr>
            </a:pPr>
            <a:r>
              <a:rPr lang="ja-JP" altLang="en-US" sz="1050" b="1">
                <a:latin typeface="+mn-ea"/>
                <a:cs typeface="Heiti SC Light" charset="-122"/>
              </a:rPr>
              <a:t>微信</a:t>
            </a:r>
            <a:r>
              <a:rPr lang="en-US" altLang="zh-CN" sz="1050" dirty="0">
                <a:latin typeface="+mn-ea"/>
                <a:cs typeface="Heiti SC Light" charset="-122"/>
              </a:rPr>
              <a:t>-</a:t>
            </a:r>
            <a:r>
              <a:rPr lang="ja-JP" altLang="en-US" sz="1050">
                <a:latin typeface="+mn-ea"/>
                <a:cs typeface="Heiti SC Light" charset="-122"/>
              </a:rPr>
              <a:t>科普知识</a:t>
            </a:r>
            <a:r>
              <a:rPr lang="zh-CN" altLang="en-US" sz="1050" dirty="0">
                <a:latin typeface="+mn-ea"/>
                <a:cs typeface="Heiti SC Light" charset="-122"/>
              </a:rPr>
              <a:t>，</a:t>
            </a:r>
            <a:r>
              <a:rPr lang="ja-JP" altLang="en-US" sz="1050">
                <a:latin typeface="+mn-ea"/>
                <a:cs typeface="Heiti SC Light" charset="-122"/>
              </a:rPr>
              <a:t>信息披露</a:t>
            </a:r>
            <a:endParaRPr lang="en-GB" altLang="ja-JP" sz="1050" dirty="0">
              <a:latin typeface="+mn-ea"/>
              <a:cs typeface="Heiti SC Light" charset="-122"/>
            </a:endParaRPr>
          </a:p>
        </p:txBody>
      </p:sp>
      <p:grpSp>
        <p:nvGrpSpPr>
          <p:cNvPr id="23" name="Group 22">
            <a:extLst>
              <a:ext uri="{FF2B5EF4-FFF2-40B4-BE49-F238E27FC236}">
                <a16:creationId xmlns:a16="http://schemas.microsoft.com/office/drawing/2014/main" id="{408A9290-15D6-0242-82F5-E9EF67AAB215}"/>
              </a:ext>
            </a:extLst>
          </p:cNvPr>
          <p:cNvGrpSpPr/>
          <p:nvPr/>
        </p:nvGrpSpPr>
        <p:grpSpPr>
          <a:xfrm>
            <a:off x="4847343" y="4228512"/>
            <a:ext cx="2428565" cy="1811386"/>
            <a:chOff x="4847343" y="4228512"/>
            <a:chExt cx="2428565" cy="1811386"/>
          </a:xfrm>
        </p:grpSpPr>
        <p:pic>
          <p:nvPicPr>
            <p:cNvPr id="21" name="Picture 20" descr="A screenshot of a cell phone&#10;&#10;Description automatically generated">
              <a:extLst>
                <a:ext uri="{FF2B5EF4-FFF2-40B4-BE49-F238E27FC236}">
                  <a16:creationId xmlns:a16="http://schemas.microsoft.com/office/drawing/2014/main" id="{6DFDED70-F66A-1A4A-B299-1E733FC463D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847343" y="4228512"/>
              <a:ext cx="2428565" cy="1811386"/>
            </a:xfrm>
            <a:prstGeom prst="rect">
              <a:avLst/>
            </a:prstGeom>
            <a:effectLst>
              <a:outerShdw blurRad="50800" dist="38100" dir="2700000" algn="tl" rotWithShape="0">
                <a:prstClr val="black">
                  <a:alpha val="40000"/>
                </a:prstClr>
              </a:outerShdw>
            </a:effectLst>
          </p:spPr>
        </p:pic>
        <p:sp>
          <p:nvSpPr>
            <p:cNvPr id="22" name="Rectangle 21">
              <a:extLst>
                <a:ext uri="{FF2B5EF4-FFF2-40B4-BE49-F238E27FC236}">
                  <a16:creationId xmlns:a16="http://schemas.microsoft.com/office/drawing/2014/main" id="{0C181A9F-4793-6D4A-9643-E0D2BBBA91F4}"/>
                </a:ext>
              </a:extLst>
            </p:cNvPr>
            <p:cNvSpPr/>
            <p:nvPr/>
          </p:nvSpPr>
          <p:spPr>
            <a:xfrm>
              <a:off x="5468150" y="4829759"/>
              <a:ext cx="1475232" cy="164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72092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致力于促进人与自然和谐相处的保护和教育机构</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94</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3" name="矩形 2">
            <a:extLst>
              <a:ext uri="{FF2B5EF4-FFF2-40B4-BE49-F238E27FC236}">
                <a16:creationId xmlns:a16="http://schemas.microsoft.com/office/drawing/2014/main" id="{4E535844-4248-44DA-A796-695A531A2EE4}"/>
              </a:ext>
            </a:extLst>
          </p:cNvPr>
          <p:cNvSpPr/>
          <p:nvPr/>
        </p:nvSpPr>
        <p:spPr>
          <a:xfrm>
            <a:off x="909028" y="1027585"/>
            <a:ext cx="1401682" cy="356192"/>
          </a:xfrm>
          <a:prstGeom prst="rect">
            <a:avLst/>
          </a:prstGeom>
          <a:noFill/>
        </p:spPr>
        <p:txBody>
          <a:bodyPr wrap="none" rtlCol="0">
            <a:spAutoFit/>
          </a:bodyPr>
          <a:lstStyle/>
          <a:p>
            <a:pPr>
              <a:buClr>
                <a:srgbClr val="2D97C8"/>
              </a:buClr>
            </a:pPr>
            <a:r>
              <a:rPr lang="zh-CN" altLang="en-US" b="1" dirty="0">
                <a:solidFill>
                  <a:srgbClr val="2898D8"/>
                </a:solidFill>
                <a:latin typeface="+mn-ea"/>
              </a:rPr>
              <a:t>愿景使命</a:t>
            </a:r>
            <a:endParaRPr lang="ca-ES" b="1" dirty="0">
              <a:solidFill>
                <a:srgbClr val="2898D8"/>
              </a:solidFill>
              <a:latin typeface="+mn-ea"/>
            </a:endParaRPr>
          </a:p>
        </p:txBody>
      </p:sp>
      <p:sp>
        <p:nvSpPr>
          <p:cNvPr id="7" name="矩形 6">
            <a:extLst>
              <a:ext uri="{FF2B5EF4-FFF2-40B4-BE49-F238E27FC236}">
                <a16:creationId xmlns:a16="http://schemas.microsoft.com/office/drawing/2014/main" id="{7BEC1331-0BA4-488A-A839-7A51FDA5D5F7}"/>
              </a:ext>
            </a:extLst>
          </p:cNvPr>
          <p:cNvSpPr/>
          <p:nvPr/>
        </p:nvSpPr>
        <p:spPr>
          <a:xfrm>
            <a:off x="908508" y="5898595"/>
            <a:ext cx="1107996" cy="369332"/>
          </a:xfrm>
          <a:prstGeom prst="rect">
            <a:avLst/>
          </a:prstGeom>
          <a:noFill/>
        </p:spPr>
        <p:txBody>
          <a:bodyPr wrap="none" rtlCol="0">
            <a:spAutoFit/>
          </a:bodyPr>
          <a:lstStyle/>
          <a:p>
            <a:pPr>
              <a:buClr>
                <a:srgbClr val="2D97C8"/>
              </a:buClr>
            </a:pPr>
            <a:r>
              <a:rPr lang="ja-JP" altLang="en-US" b="1">
                <a:solidFill>
                  <a:srgbClr val="2898D8"/>
                </a:solidFill>
                <a:latin typeface="+mn-ea"/>
              </a:rPr>
              <a:t>机构</a:t>
            </a:r>
            <a:r>
              <a:rPr lang="ja-JP" altLang="en-GB" b="1">
                <a:solidFill>
                  <a:srgbClr val="2898D8"/>
                </a:solidFill>
                <a:latin typeface="+mn-ea"/>
              </a:rPr>
              <a:t>项目</a:t>
            </a:r>
            <a:endParaRPr lang="ca-ES" b="1" dirty="0">
              <a:solidFill>
                <a:srgbClr val="2898D8"/>
              </a:solidFill>
              <a:latin typeface="+mn-ea"/>
            </a:endParaRPr>
          </a:p>
        </p:txBody>
      </p:sp>
      <p:sp>
        <p:nvSpPr>
          <p:cNvPr id="9" name="矩形 8">
            <a:extLst>
              <a:ext uri="{FF2B5EF4-FFF2-40B4-BE49-F238E27FC236}">
                <a16:creationId xmlns:a16="http://schemas.microsoft.com/office/drawing/2014/main" id="{13F27540-94B0-4F34-B119-BB849548EC8F}"/>
              </a:ext>
            </a:extLst>
          </p:cNvPr>
          <p:cNvSpPr/>
          <p:nvPr/>
        </p:nvSpPr>
        <p:spPr>
          <a:xfrm>
            <a:off x="10425192" y="1027585"/>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rPr>
              <a:t>品牌形象</a:t>
            </a:r>
          </a:p>
        </p:txBody>
      </p:sp>
      <p:sp>
        <p:nvSpPr>
          <p:cNvPr id="10" name="矩形 9">
            <a:extLst>
              <a:ext uri="{FF2B5EF4-FFF2-40B4-BE49-F238E27FC236}">
                <a16:creationId xmlns:a16="http://schemas.microsoft.com/office/drawing/2014/main" id="{92A43F07-E843-4E5D-B7C7-CCF4FE6AC0CC}"/>
              </a:ext>
            </a:extLst>
          </p:cNvPr>
          <p:cNvSpPr/>
          <p:nvPr/>
        </p:nvSpPr>
        <p:spPr>
          <a:xfrm>
            <a:off x="10465669" y="5901335"/>
            <a:ext cx="1107996" cy="369332"/>
          </a:xfrm>
          <a:prstGeom prst="rect">
            <a:avLst/>
          </a:prstGeom>
          <a:noFill/>
        </p:spPr>
        <p:txBody>
          <a:bodyPr wrap="none" rtlCol="0">
            <a:spAutoFit/>
          </a:bodyPr>
          <a:lstStyle/>
          <a:p>
            <a:pPr>
              <a:buClr>
                <a:srgbClr val="2D97C8"/>
              </a:buClr>
            </a:pPr>
            <a:r>
              <a:rPr lang="ja-JP" altLang="en-US" b="1">
                <a:solidFill>
                  <a:srgbClr val="2898D8"/>
                </a:solidFill>
                <a:latin typeface="+mn-ea"/>
              </a:rPr>
              <a:t>品牌传播</a:t>
            </a:r>
            <a:endParaRPr lang="en-US" altLang="zh-CN" b="1" dirty="0">
              <a:solidFill>
                <a:srgbClr val="2898D8"/>
              </a:solidFill>
              <a:latin typeface="+mn-ea"/>
            </a:endParaRPr>
          </a:p>
        </p:txBody>
      </p:sp>
      <p:sp>
        <p:nvSpPr>
          <p:cNvPr id="5" name="文本框 4">
            <a:extLst>
              <a:ext uri="{FF2B5EF4-FFF2-40B4-BE49-F238E27FC236}">
                <a16:creationId xmlns:a16="http://schemas.microsoft.com/office/drawing/2014/main" id="{1CD39DC8-354F-4E2A-BAAF-808167EE0402}"/>
              </a:ext>
            </a:extLst>
          </p:cNvPr>
          <p:cNvSpPr txBox="1"/>
          <p:nvPr/>
        </p:nvSpPr>
        <p:spPr>
          <a:xfrm>
            <a:off x="7919585" y="1394670"/>
            <a:ext cx="1441420" cy="307777"/>
          </a:xfrm>
          <a:prstGeom prst="rect">
            <a:avLst/>
          </a:prstGeom>
          <a:noFill/>
        </p:spPr>
        <p:txBody>
          <a:bodyPr wrap="none" rtlCol="0">
            <a:spAutoFit/>
          </a:bodyPr>
          <a:lstStyle/>
          <a:p>
            <a:pPr>
              <a:buClr>
                <a:srgbClr val="2D97C8"/>
              </a:buClr>
            </a:pPr>
            <a:r>
              <a:rPr lang="ja-JP" altLang="en-US" sz="1400">
                <a:latin typeface="+mn-ea"/>
                <a:cs typeface="Heiti SC Light" charset="-122"/>
              </a:rPr>
              <a:t>有许多专业研究</a:t>
            </a:r>
            <a:endParaRPr lang="en-GB" altLang="ja-JP" sz="1400" dirty="0">
              <a:latin typeface="+mn-ea"/>
              <a:cs typeface="Heiti SC Light" charset="-122"/>
            </a:endParaRPr>
          </a:p>
        </p:txBody>
      </p:sp>
      <p:sp>
        <p:nvSpPr>
          <p:cNvPr id="15" name="文本框 14">
            <a:extLst>
              <a:ext uri="{FF2B5EF4-FFF2-40B4-BE49-F238E27FC236}">
                <a16:creationId xmlns:a16="http://schemas.microsoft.com/office/drawing/2014/main" id="{A0B51D94-0D11-4F3A-AF8E-13946AE66A1A}"/>
              </a:ext>
            </a:extLst>
          </p:cNvPr>
          <p:cNvSpPr txBox="1"/>
          <p:nvPr/>
        </p:nvSpPr>
        <p:spPr>
          <a:xfrm>
            <a:off x="908508" y="4276528"/>
            <a:ext cx="3954929" cy="307777"/>
          </a:xfrm>
          <a:prstGeom prst="rect">
            <a:avLst/>
          </a:prstGeom>
          <a:noFill/>
        </p:spPr>
        <p:txBody>
          <a:bodyPr wrap="none" rtlCol="0">
            <a:spAutoFit/>
          </a:bodyPr>
          <a:lstStyle/>
          <a:p>
            <a:pPr>
              <a:buClr>
                <a:srgbClr val="2D97C8"/>
              </a:buClr>
            </a:pPr>
            <a:r>
              <a:rPr lang="zh-CN" altLang="en-US" sz="1400" dirty="0">
                <a:latin typeface="+mn-ea"/>
                <a:cs typeface="Heiti SC Light" charset="-122"/>
              </a:rPr>
              <a:t>致力于</a:t>
            </a:r>
            <a:r>
              <a:rPr lang="ja-JP" altLang="en-US" sz="1400">
                <a:latin typeface="+mn-ea"/>
                <a:cs typeface="Heiti SC Light" charset="-122"/>
              </a:rPr>
              <a:t>促进人与自然和谐相处的环境</a:t>
            </a:r>
            <a:r>
              <a:rPr lang="zh-CN" altLang="en-US" sz="1400" b="1" dirty="0">
                <a:latin typeface="+mn-ea"/>
                <a:cs typeface="Heiti SC Light" charset="-122"/>
              </a:rPr>
              <a:t>保护</a:t>
            </a:r>
            <a:r>
              <a:rPr lang="zh-CN" altLang="en-US" sz="1400" dirty="0">
                <a:latin typeface="+mn-ea"/>
                <a:cs typeface="Heiti SC Light" charset="-122"/>
              </a:rPr>
              <a:t>和</a:t>
            </a:r>
            <a:r>
              <a:rPr lang="zh-CN" altLang="en-US" sz="1400" b="1" dirty="0">
                <a:latin typeface="+mn-ea"/>
                <a:cs typeface="Heiti SC Light" charset="-122"/>
              </a:rPr>
              <a:t>教育</a:t>
            </a:r>
            <a:endParaRPr lang="ca-ES" sz="1400" b="1" dirty="0">
              <a:latin typeface="+mn-ea"/>
              <a:cs typeface="Heiti SC Light" charset="-122"/>
            </a:endParaRPr>
          </a:p>
        </p:txBody>
      </p:sp>
      <p:sp>
        <p:nvSpPr>
          <p:cNvPr id="14" name="矩形 13">
            <a:extLst>
              <a:ext uri="{FF2B5EF4-FFF2-40B4-BE49-F238E27FC236}">
                <a16:creationId xmlns:a16="http://schemas.microsoft.com/office/drawing/2014/main" id="{D363AA21-BEEE-4020-BF96-996034930FCE}"/>
              </a:ext>
            </a:extLst>
          </p:cNvPr>
          <p:cNvSpPr/>
          <p:nvPr/>
        </p:nvSpPr>
        <p:spPr>
          <a:xfrm>
            <a:off x="2158055" y="1609898"/>
            <a:ext cx="3562594" cy="1384995"/>
          </a:xfrm>
          <a:prstGeom prst="rect">
            <a:avLst/>
          </a:prstGeom>
          <a:noFill/>
        </p:spPr>
        <p:txBody>
          <a:bodyPr wrap="square" rtlCol="0">
            <a:spAutoFit/>
          </a:bodyPr>
          <a:lstStyle/>
          <a:p>
            <a:pPr>
              <a:buClr>
                <a:srgbClr val="2D97C8"/>
              </a:buClr>
            </a:pPr>
            <a:r>
              <a:rPr lang="zh-CN" altLang="en-US" sz="1400" dirty="0">
                <a:latin typeface="+mn-ea"/>
              </a:rPr>
              <a:t>遏止地球自然环境的恶化，创造人类与自然和谐相处的美好未来。</a:t>
            </a:r>
            <a:endParaRPr lang="en-GB" altLang="zh-CN" sz="1400" dirty="0">
              <a:latin typeface="+mn-ea"/>
            </a:endParaRPr>
          </a:p>
          <a:p>
            <a:pPr>
              <a:buClr>
                <a:srgbClr val="2D97C8"/>
              </a:buClr>
            </a:pPr>
            <a:r>
              <a:rPr lang="zh-CN" altLang="en-US" sz="1400" dirty="0">
                <a:latin typeface="+mn-ea"/>
              </a:rPr>
              <a:t>为此我们致力于： </a:t>
            </a:r>
          </a:p>
          <a:p>
            <a:pPr>
              <a:buClr>
                <a:srgbClr val="2D97C8"/>
              </a:buClr>
            </a:pPr>
            <a:r>
              <a:rPr lang="en-US" altLang="zh-CN" sz="1400" dirty="0">
                <a:latin typeface="+mn-ea"/>
              </a:rPr>
              <a:t>• </a:t>
            </a:r>
            <a:r>
              <a:rPr lang="zh-CN" altLang="en-US" sz="1400" dirty="0">
                <a:latin typeface="+mn-ea"/>
              </a:rPr>
              <a:t>保护世界生物多样性； </a:t>
            </a:r>
          </a:p>
          <a:p>
            <a:pPr>
              <a:buClr>
                <a:srgbClr val="2D97C8"/>
              </a:buClr>
            </a:pPr>
            <a:r>
              <a:rPr lang="en-US" altLang="zh-CN" sz="1400" dirty="0">
                <a:latin typeface="+mn-ea"/>
              </a:rPr>
              <a:t>• </a:t>
            </a:r>
            <a:r>
              <a:rPr lang="zh-CN" altLang="en-US" sz="1400" dirty="0">
                <a:latin typeface="+mn-ea"/>
              </a:rPr>
              <a:t>确保可再生自然资源的可持续利用；</a:t>
            </a:r>
          </a:p>
          <a:p>
            <a:pPr>
              <a:buClr>
                <a:srgbClr val="2D97C8"/>
              </a:buClr>
            </a:pPr>
            <a:r>
              <a:rPr lang="en-US" altLang="zh-CN" sz="1400" dirty="0">
                <a:latin typeface="+mn-ea"/>
              </a:rPr>
              <a:t>• </a:t>
            </a:r>
            <a:r>
              <a:rPr lang="zh-CN" altLang="en-US" sz="1400" dirty="0">
                <a:latin typeface="+mn-ea"/>
              </a:rPr>
              <a:t>推动降低污染和减少浪费性消费的行动。</a:t>
            </a:r>
            <a:endParaRPr lang="ca-ES" sz="1400" dirty="0">
              <a:latin typeface="+mn-ea"/>
            </a:endParaRPr>
          </a:p>
        </p:txBody>
      </p:sp>
      <p:sp>
        <p:nvSpPr>
          <p:cNvPr id="18" name="矩形 17">
            <a:extLst>
              <a:ext uri="{FF2B5EF4-FFF2-40B4-BE49-F238E27FC236}">
                <a16:creationId xmlns:a16="http://schemas.microsoft.com/office/drawing/2014/main" id="{0414A23B-8461-476D-B019-A42CAB05127B}"/>
              </a:ext>
            </a:extLst>
          </p:cNvPr>
          <p:cNvSpPr/>
          <p:nvPr/>
        </p:nvSpPr>
        <p:spPr>
          <a:xfrm>
            <a:off x="981704" y="4615469"/>
            <a:ext cx="2146742" cy="1169551"/>
          </a:xfrm>
          <a:prstGeom prst="rect">
            <a:avLst/>
          </a:prstGeom>
          <a:noFill/>
        </p:spPr>
        <p:txBody>
          <a:bodyPr wrap="none" rtlCol="0">
            <a:spAutoFit/>
          </a:bodyPr>
          <a:lstStyle/>
          <a:p>
            <a:pPr marL="342900" indent="-342900">
              <a:buClr>
                <a:srgbClr val="2D97C8"/>
              </a:buClr>
              <a:buFont typeface="Arial" panose="020B0604020202020204" pitchFamily="34" charset="0"/>
              <a:buChar char="•"/>
            </a:pPr>
            <a:r>
              <a:rPr lang="ja-JP" altLang="en-GB" sz="1400">
                <a:latin typeface="+mn-ea"/>
              </a:rPr>
              <a:t>长江</a:t>
            </a:r>
            <a:r>
              <a:rPr lang="ja-JP" altLang="en-US" sz="1400">
                <a:latin typeface="+mn-ea"/>
              </a:rPr>
              <a:t>生态区保护</a:t>
            </a:r>
            <a:endParaRPr lang="en-GB" altLang="ja-JP" sz="1400" dirty="0">
              <a:latin typeface="+mn-ea"/>
            </a:endParaRPr>
          </a:p>
          <a:p>
            <a:pPr marL="342900" indent="-342900">
              <a:buClr>
                <a:srgbClr val="2D97C8"/>
              </a:buClr>
              <a:buFont typeface="Arial" panose="020B0604020202020204" pitchFamily="34" charset="0"/>
              <a:buChar char="•"/>
            </a:pPr>
            <a:r>
              <a:rPr lang="ja-JP" altLang="en-US" sz="1400">
                <a:latin typeface="+mn-ea"/>
              </a:rPr>
              <a:t>野生虎</a:t>
            </a:r>
            <a:r>
              <a:rPr lang="zh-CN" altLang="en-US" sz="1400" dirty="0">
                <a:latin typeface="+mn-ea"/>
              </a:rPr>
              <a:t>、</a:t>
            </a:r>
            <a:r>
              <a:rPr lang="ja-JP" altLang="en-US" sz="1400">
                <a:latin typeface="+mn-ea"/>
              </a:rPr>
              <a:t>大熊猫保护</a:t>
            </a:r>
            <a:endParaRPr lang="en-GB" altLang="ja-JP" sz="1400" dirty="0">
              <a:latin typeface="+mn-ea"/>
            </a:endParaRPr>
          </a:p>
          <a:p>
            <a:pPr marL="342900" indent="-342900">
              <a:buClr>
                <a:srgbClr val="2D97C8"/>
              </a:buClr>
              <a:buFont typeface="Arial" panose="020B0604020202020204" pitchFamily="34" charset="0"/>
              <a:buChar char="•"/>
            </a:pPr>
            <a:r>
              <a:rPr lang="ja-JP" altLang="en-US" sz="1400">
                <a:latin typeface="+mn-ea"/>
              </a:rPr>
              <a:t>气候与能源</a:t>
            </a:r>
            <a:endParaRPr lang="en-GB" altLang="ja-JP" sz="1400" dirty="0">
              <a:latin typeface="+mn-ea"/>
            </a:endParaRPr>
          </a:p>
          <a:p>
            <a:pPr marL="342900" indent="-342900">
              <a:buClr>
                <a:srgbClr val="2D97C8"/>
              </a:buClr>
              <a:buFont typeface="Arial" panose="020B0604020202020204" pitchFamily="34" charset="0"/>
              <a:buChar char="•"/>
            </a:pPr>
            <a:r>
              <a:rPr lang="ja-JP" altLang="en-US" sz="1400">
                <a:latin typeface="+mn-ea"/>
              </a:rPr>
              <a:t>可持续经济体</a:t>
            </a:r>
            <a:endParaRPr lang="en-GB" altLang="ja-JP" sz="1400" dirty="0">
              <a:latin typeface="+mn-ea"/>
            </a:endParaRPr>
          </a:p>
          <a:p>
            <a:pPr marL="342900" indent="-342900">
              <a:buClr>
                <a:srgbClr val="2D97C8"/>
              </a:buClr>
              <a:buFont typeface="Arial" panose="020B0604020202020204" pitchFamily="34" charset="0"/>
              <a:buChar char="•"/>
            </a:pPr>
            <a:r>
              <a:rPr lang="ja-JP" altLang="en-US" sz="1400">
                <a:latin typeface="+mn-ea"/>
              </a:rPr>
              <a:t>环境教育等</a:t>
            </a:r>
            <a:endParaRPr lang="ca-ES" sz="1400" dirty="0">
              <a:latin typeface="+mn-ea"/>
            </a:endParaRPr>
          </a:p>
        </p:txBody>
      </p:sp>
      <p:sp>
        <p:nvSpPr>
          <p:cNvPr id="20" name="文本框 19">
            <a:extLst>
              <a:ext uri="{FF2B5EF4-FFF2-40B4-BE49-F238E27FC236}">
                <a16:creationId xmlns:a16="http://schemas.microsoft.com/office/drawing/2014/main" id="{08D3B5CA-C4FE-45FB-AA78-7DAD84593492}"/>
              </a:ext>
            </a:extLst>
          </p:cNvPr>
          <p:cNvSpPr txBox="1"/>
          <p:nvPr/>
        </p:nvSpPr>
        <p:spPr>
          <a:xfrm>
            <a:off x="6612016" y="4441405"/>
            <a:ext cx="4604800" cy="1169551"/>
          </a:xfrm>
          <a:prstGeom prst="rect">
            <a:avLst/>
          </a:prstGeom>
          <a:noFill/>
        </p:spPr>
        <p:txBody>
          <a:bodyPr wrap="square" rtlCol="0">
            <a:spAutoFit/>
          </a:bodyPr>
          <a:lstStyle/>
          <a:p>
            <a:pPr>
              <a:buClr>
                <a:srgbClr val="2D97C8"/>
              </a:buClr>
            </a:pPr>
            <a:r>
              <a:rPr lang="zh-CN" altLang="en-US" sz="1400" b="1" dirty="0">
                <a:latin typeface="+mn-ea"/>
                <a:cs typeface="Heiti SC Light" charset="-122"/>
              </a:rPr>
              <a:t>官网：</a:t>
            </a:r>
            <a:r>
              <a:rPr lang="ja-JP" altLang="ca-ES" sz="1400">
                <a:latin typeface="+mn-ea"/>
                <a:cs typeface="Heiti SC Light" charset="-122"/>
              </a:rPr>
              <a:t>官网</a:t>
            </a:r>
            <a:r>
              <a:rPr lang="ja-JP" altLang="en-US" sz="1400">
                <a:latin typeface="+mn-ea"/>
                <a:cs typeface="Heiti SC Light" charset="-122"/>
              </a:rPr>
              <a:t>有详细的项目介绍</a:t>
            </a:r>
            <a:r>
              <a:rPr lang="zh-CN" altLang="en-US" sz="1400" dirty="0">
                <a:latin typeface="+mn-ea"/>
                <a:cs typeface="Heiti SC Light" charset="-122"/>
              </a:rPr>
              <a:t>，</a:t>
            </a:r>
            <a:r>
              <a:rPr lang="ja-JP" altLang="en-US" sz="1400">
                <a:latin typeface="+mn-ea"/>
                <a:cs typeface="Heiti SC Light" charset="-122"/>
              </a:rPr>
              <a:t>联系方式</a:t>
            </a:r>
            <a:r>
              <a:rPr lang="zh-CN" altLang="en-US" sz="1400" dirty="0">
                <a:latin typeface="+mn-ea"/>
                <a:cs typeface="Heiti SC Light" charset="-122"/>
              </a:rPr>
              <a:t>，</a:t>
            </a:r>
            <a:r>
              <a:rPr lang="ja-JP" altLang="en-US" sz="1400">
                <a:latin typeface="+mn-ea"/>
                <a:cs typeface="Heiti SC Light" charset="-122"/>
              </a:rPr>
              <a:t>以及机构年报</a:t>
            </a:r>
            <a:endParaRPr lang="en-GB" altLang="ja-JP" sz="1400" dirty="0">
              <a:latin typeface="+mn-ea"/>
              <a:cs typeface="Heiti SC Light" charset="-122"/>
            </a:endParaRPr>
          </a:p>
          <a:p>
            <a:pPr>
              <a:buClr>
                <a:srgbClr val="2D97C8"/>
              </a:buClr>
            </a:pPr>
            <a:r>
              <a:rPr lang="ja-JP" altLang="en-GB" sz="1400" b="1">
                <a:latin typeface="+mn-ea"/>
                <a:cs typeface="Heiti SC Light" charset="-122"/>
              </a:rPr>
              <a:t>传统</a:t>
            </a:r>
            <a:r>
              <a:rPr lang="ja-JP" altLang="en-US" sz="1400" b="1">
                <a:latin typeface="+mn-ea"/>
                <a:cs typeface="Heiti SC Light" charset="-122"/>
              </a:rPr>
              <a:t>媒体</a:t>
            </a:r>
            <a:r>
              <a:rPr lang="zh-CN" altLang="en-US" sz="1400" b="1" dirty="0">
                <a:latin typeface="+mn-ea"/>
                <a:cs typeface="Heiti SC Light" charset="-122"/>
              </a:rPr>
              <a:t>：</a:t>
            </a:r>
            <a:r>
              <a:rPr lang="ja-JP" altLang="en-US" sz="1400">
                <a:latin typeface="+mn-ea"/>
                <a:cs typeface="Heiti SC Light" charset="-122"/>
              </a:rPr>
              <a:t>以电视广告或实体海报形式宣传</a:t>
            </a:r>
            <a:endParaRPr lang="en-GB" altLang="ja-JP" sz="1400" dirty="0">
              <a:latin typeface="+mn-ea"/>
              <a:cs typeface="Heiti SC Light" charset="-122"/>
            </a:endParaRPr>
          </a:p>
          <a:p>
            <a:pPr>
              <a:buClr>
                <a:srgbClr val="2D97C8"/>
              </a:buClr>
            </a:pPr>
            <a:r>
              <a:rPr lang="ja-JP" altLang="en-US" sz="1400" b="1">
                <a:latin typeface="+mn-ea"/>
                <a:cs typeface="Heiti SC Light" charset="-122"/>
              </a:rPr>
              <a:t>新媒体</a:t>
            </a:r>
            <a:r>
              <a:rPr lang="zh-CN" altLang="en-US" sz="1400" b="1" dirty="0">
                <a:latin typeface="+mn-ea"/>
                <a:cs typeface="Heiti SC Light" charset="-122"/>
              </a:rPr>
              <a:t>：</a:t>
            </a:r>
            <a:r>
              <a:rPr lang="ja-JP" altLang="en-US" sz="1400">
                <a:latin typeface="+mn-ea"/>
                <a:cs typeface="Heiti SC Light" charset="-122"/>
              </a:rPr>
              <a:t>不同项目有不同的</a:t>
            </a:r>
            <a:r>
              <a:rPr lang="zh-CN" altLang="en-US" sz="1400" dirty="0">
                <a:latin typeface="+mn-ea"/>
                <a:cs typeface="Heiti SC Light" charset="-122"/>
              </a:rPr>
              <a:t>微博、微信</a:t>
            </a:r>
            <a:r>
              <a:rPr lang="ja-JP" altLang="en-US" sz="1400">
                <a:latin typeface="+mn-ea"/>
                <a:cs typeface="Heiti SC Light" charset="-122"/>
              </a:rPr>
              <a:t>公众号</a:t>
            </a:r>
            <a:r>
              <a:rPr lang="zh-CN" altLang="en-US" sz="1400" dirty="0">
                <a:latin typeface="+mn-ea"/>
                <a:cs typeface="Heiti SC Light" charset="-122"/>
              </a:rPr>
              <a:t>，</a:t>
            </a:r>
            <a:r>
              <a:rPr lang="ja-JP" altLang="en-US" sz="1400">
                <a:latin typeface="+mn-ea"/>
                <a:cs typeface="Heiti SC Light" charset="-122"/>
              </a:rPr>
              <a:t>活跃度高</a:t>
            </a:r>
            <a:r>
              <a:rPr lang="zh-CN" altLang="en-US" sz="1400" dirty="0">
                <a:latin typeface="+mn-ea"/>
                <a:cs typeface="Heiti SC Light" charset="-122"/>
              </a:rPr>
              <a:t>，</a:t>
            </a:r>
            <a:r>
              <a:rPr lang="ja-JP" altLang="en-US" sz="1400">
                <a:latin typeface="+mn-ea"/>
                <a:cs typeface="Heiti SC Light" charset="-122"/>
              </a:rPr>
              <a:t>关注用户多</a:t>
            </a:r>
            <a:endParaRPr lang="en-GB" altLang="zh-CN" sz="1400" dirty="0">
              <a:latin typeface="+mn-ea"/>
              <a:cs typeface="Heiti SC Light" charset="-122"/>
            </a:endParaRPr>
          </a:p>
        </p:txBody>
      </p:sp>
      <p:cxnSp>
        <p:nvCxnSpPr>
          <p:cNvPr id="13" name="Straight Connector 12">
            <a:extLst>
              <a:ext uri="{FF2B5EF4-FFF2-40B4-BE49-F238E27FC236}">
                <a16:creationId xmlns:a16="http://schemas.microsoft.com/office/drawing/2014/main" id="{EB2D51BD-3071-3C4B-A2F9-DED0320006F8}"/>
              </a:ext>
            </a:extLst>
          </p:cNvPr>
          <p:cNvCxnSpPr/>
          <p:nvPr/>
        </p:nvCxnSpPr>
        <p:spPr>
          <a:xfrm flipH="1">
            <a:off x="726831" y="3630602"/>
            <a:ext cx="40327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6B88332-0451-AE46-91A4-01C181C470A6}"/>
              </a:ext>
            </a:extLst>
          </p:cNvPr>
          <p:cNvCxnSpPr/>
          <p:nvPr/>
        </p:nvCxnSpPr>
        <p:spPr>
          <a:xfrm flipH="1">
            <a:off x="7500450" y="3630602"/>
            <a:ext cx="40327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542DFA-C3FB-5143-92F8-26616457C5B6}"/>
              </a:ext>
            </a:extLst>
          </p:cNvPr>
          <p:cNvCxnSpPr>
            <a:cxnSpLocks/>
          </p:cNvCxnSpPr>
          <p:nvPr/>
        </p:nvCxnSpPr>
        <p:spPr>
          <a:xfrm>
            <a:off x="6234358" y="781175"/>
            <a:ext cx="0" cy="2176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EE6C9-8B93-4246-AFE4-05812B3E2801}"/>
              </a:ext>
            </a:extLst>
          </p:cNvPr>
          <p:cNvCxnSpPr>
            <a:cxnSpLocks/>
          </p:cNvCxnSpPr>
          <p:nvPr/>
        </p:nvCxnSpPr>
        <p:spPr>
          <a:xfrm>
            <a:off x="6234358" y="4187574"/>
            <a:ext cx="0" cy="2176940"/>
          </a:xfrm>
          <a:prstGeom prst="line">
            <a:avLst/>
          </a:prstGeom>
        </p:spPr>
        <p:style>
          <a:lnRef idx="1">
            <a:schemeClr val="accent1"/>
          </a:lnRef>
          <a:fillRef idx="0">
            <a:schemeClr val="accent1"/>
          </a:fillRef>
          <a:effectRef idx="0">
            <a:schemeClr val="accent1"/>
          </a:effectRef>
          <a:fontRef idx="minor">
            <a:schemeClr val="tx1"/>
          </a:fontRef>
        </p:style>
      </p:cxnSp>
      <p:sp>
        <p:nvSpPr>
          <p:cNvPr id="28" name="矩形: 圆角 7">
            <a:extLst>
              <a:ext uri="{FF2B5EF4-FFF2-40B4-BE49-F238E27FC236}">
                <a16:creationId xmlns:a16="http://schemas.microsoft.com/office/drawing/2014/main" id="{71EB7067-794E-6E4E-97E3-50C25D4DD936}"/>
              </a:ext>
            </a:extLst>
          </p:cNvPr>
          <p:cNvSpPr/>
          <p:nvPr/>
        </p:nvSpPr>
        <p:spPr>
          <a:xfrm>
            <a:off x="4703832" y="2981448"/>
            <a:ext cx="2852355" cy="11530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Big</a:t>
            </a:r>
            <a:r>
              <a:rPr lang="ca-ES" altLang="zh-CN" b="1" dirty="0">
                <a:solidFill>
                  <a:schemeClr val="bg1"/>
                </a:solidFill>
              </a:rPr>
              <a:t> idea</a:t>
            </a:r>
          </a:p>
          <a:p>
            <a:pPr algn="ctr"/>
            <a:endParaRPr lang="ca-ES" altLang="zh-CN" sz="1600" dirty="0">
              <a:solidFill>
                <a:schemeClr val="bg1"/>
              </a:solidFill>
            </a:endParaRPr>
          </a:p>
          <a:p>
            <a:pPr algn="ctr"/>
            <a:r>
              <a:rPr lang="ja-JP" altLang="en-US" sz="1400" b="1">
                <a:solidFill>
                  <a:schemeClr val="bg1"/>
                </a:solidFill>
                <a:latin typeface="+mn-ea"/>
                <a:cs typeface="Heiti SC Light" charset="-122"/>
              </a:rPr>
              <a:t>以生命之名，为地球发声</a:t>
            </a:r>
          </a:p>
        </p:txBody>
      </p:sp>
      <p:sp>
        <p:nvSpPr>
          <p:cNvPr id="29" name="矩形: 圆角 39">
            <a:extLst>
              <a:ext uri="{FF2B5EF4-FFF2-40B4-BE49-F238E27FC236}">
                <a16:creationId xmlns:a16="http://schemas.microsoft.com/office/drawing/2014/main" id="{A4C25572-F377-4545-A446-EC519CD54224}"/>
              </a:ext>
            </a:extLst>
          </p:cNvPr>
          <p:cNvSpPr/>
          <p:nvPr/>
        </p:nvSpPr>
        <p:spPr>
          <a:xfrm>
            <a:off x="6605491" y="1363892"/>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权威</a:t>
            </a:r>
            <a:endParaRPr lang="ca-ES" sz="1400" b="1" dirty="0">
              <a:solidFill>
                <a:srgbClr val="2898D8"/>
              </a:solidFill>
            </a:endParaRPr>
          </a:p>
        </p:txBody>
      </p:sp>
      <p:sp>
        <p:nvSpPr>
          <p:cNvPr id="30" name="矩形: 圆角 39">
            <a:extLst>
              <a:ext uri="{FF2B5EF4-FFF2-40B4-BE49-F238E27FC236}">
                <a16:creationId xmlns:a16="http://schemas.microsoft.com/office/drawing/2014/main" id="{2F5FD5BA-1CEF-6F4D-8D57-005C01B06B89}"/>
              </a:ext>
            </a:extLst>
          </p:cNvPr>
          <p:cNvSpPr/>
          <p:nvPr/>
        </p:nvSpPr>
        <p:spPr>
          <a:xfrm>
            <a:off x="932865" y="1626367"/>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使命</a:t>
            </a:r>
            <a:endParaRPr lang="ca-ES" sz="1400" b="1" dirty="0">
              <a:solidFill>
                <a:srgbClr val="2898D8"/>
              </a:solidFill>
            </a:endParaRPr>
          </a:p>
        </p:txBody>
      </p:sp>
      <p:sp>
        <p:nvSpPr>
          <p:cNvPr id="31" name="矩形: 圆角 39">
            <a:extLst>
              <a:ext uri="{FF2B5EF4-FFF2-40B4-BE49-F238E27FC236}">
                <a16:creationId xmlns:a16="http://schemas.microsoft.com/office/drawing/2014/main" id="{9398E3B2-6F0C-DE4A-8287-36C5D8D59555}"/>
              </a:ext>
            </a:extLst>
          </p:cNvPr>
          <p:cNvSpPr/>
          <p:nvPr/>
        </p:nvSpPr>
        <p:spPr>
          <a:xfrm>
            <a:off x="6614895" y="1865692"/>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亲民</a:t>
            </a:r>
            <a:endParaRPr lang="ca-ES" sz="1400" b="1" dirty="0">
              <a:solidFill>
                <a:srgbClr val="2898D8"/>
              </a:solidFill>
            </a:endParaRPr>
          </a:p>
        </p:txBody>
      </p:sp>
      <p:sp>
        <p:nvSpPr>
          <p:cNvPr id="32" name="矩形: 圆角 39">
            <a:extLst>
              <a:ext uri="{FF2B5EF4-FFF2-40B4-BE49-F238E27FC236}">
                <a16:creationId xmlns:a16="http://schemas.microsoft.com/office/drawing/2014/main" id="{7E7B87AD-0694-2640-997A-21F2B922AA13}"/>
              </a:ext>
            </a:extLst>
          </p:cNvPr>
          <p:cNvSpPr/>
          <p:nvPr/>
        </p:nvSpPr>
        <p:spPr>
          <a:xfrm>
            <a:off x="6614895" y="2355375"/>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可靠</a:t>
            </a:r>
            <a:endParaRPr lang="ca-ES" sz="1400" b="1" dirty="0">
              <a:solidFill>
                <a:srgbClr val="2898D8"/>
              </a:solidFill>
            </a:endParaRPr>
          </a:p>
        </p:txBody>
      </p:sp>
      <p:sp>
        <p:nvSpPr>
          <p:cNvPr id="33" name="文本框 4">
            <a:extLst>
              <a:ext uri="{FF2B5EF4-FFF2-40B4-BE49-F238E27FC236}">
                <a16:creationId xmlns:a16="http://schemas.microsoft.com/office/drawing/2014/main" id="{80987B50-3BB9-6240-8144-DFDDF334854A}"/>
              </a:ext>
            </a:extLst>
          </p:cNvPr>
          <p:cNvSpPr txBox="1"/>
          <p:nvPr/>
        </p:nvSpPr>
        <p:spPr>
          <a:xfrm>
            <a:off x="7922149" y="1896470"/>
            <a:ext cx="2877711" cy="307777"/>
          </a:xfrm>
          <a:prstGeom prst="rect">
            <a:avLst/>
          </a:prstGeom>
          <a:noFill/>
        </p:spPr>
        <p:txBody>
          <a:bodyPr wrap="none" rtlCol="0">
            <a:spAutoFit/>
          </a:bodyPr>
          <a:lstStyle/>
          <a:p>
            <a:pPr>
              <a:buClr>
                <a:srgbClr val="2D97C8"/>
              </a:buClr>
            </a:pPr>
            <a:r>
              <a:rPr lang="ja-JP" altLang="en-US" sz="1400">
                <a:latin typeface="+mn-ea"/>
                <a:cs typeface="Heiti SC Light" charset="-122"/>
              </a:rPr>
              <a:t>公众号亲民</a:t>
            </a:r>
            <a:r>
              <a:rPr lang="zh-CN" altLang="en-US" sz="1400" dirty="0">
                <a:latin typeface="+mn-ea"/>
                <a:cs typeface="Heiti SC Light" charset="-122"/>
              </a:rPr>
              <a:t>，</a:t>
            </a:r>
            <a:r>
              <a:rPr lang="ja-JP" altLang="en-US" sz="1400">
                <a:latin typeface="+mn-ea"/>
                <a:cs typeface="Heiti SC Light" charset="-122"/>
              </a:rPr>
              <a:t>以胖哒</a:t>
            </a:r>
            <a:r>
              <a:rPr lang="zh-CN" altLang="en-US" sz="1400" dirty="0">
                <a:latin typeface="+mn-ea"/>
                <a:cs typeface="Heiti SC Light" charset="-122"/>
              </a:rPr>
              <a:t>，</a:t>
            </a:r>
            <a:r>
              <a:rPr lang="ja-JP" altLang="en-US" sz="1400">
                <a:latin typeface="+mn-ea"/>
                <a:cs typeface="Heiti SC Light" charset="-122"/>
              </a:rPr>
              <a:t>熊猫君自称</a:t>
            </a:r>
            <a:endParaRPr lang="en-GB" altLang="ja-JP" sz="1400" dirty="0">
              <a:latin typeface="+mn-ea"/>
              <a:cs typeface="Heiti SC Light" charset="-122"/>
            </a:endParaRPr>
          </a:p>
        </p:txBody>
      </p:sp>
      <p:sp>
        <p:nvSpPr>
          <p:cNvPr id="34" name="文本框 4">
            <a:extLst>
              <a:ext uri="{FF2B5EF4-FFF2-40B4-BE49-F238E27FC236}">
                <a16:creationId xmlns:a16="http://schemas.microsoft.com/office/drawing/2014/main" id="{2B147538-D569-F74B-AA1B-F57096C15E9F}"/>
              </a:ext>
            </a:extLst>
          </p:cNvPr>
          <p:cNvSpPr txBox="1"/>
          <p:nvPr/>
        </p:nvSpPr>
        <p:spPr>
          <a:xfrm>
            <a:off x="7919585" y="2386153"/>
            <a:ext cx="1261884" cy="307777"/>
          </a:xfrm>
          <a:prstGeom prst="rect">
            <a:avLst/>
          </a:prstGeom>
          <a:noFill/>
        </p:spPr>
        <p:txBody>
          <a:bodyPr wrap="none" rtlCol="0">
            <a:spAutoFit/>
          </a:bodyPr>
          <a:lstStyle/>
          <a:p>
            <a:pPr>
              <a:buClr>
                <a:srgbClr val="2D97C8"/>
              </a:buClr>
            </a:pPr>
            <a:r>
              <a:rPr lang="ja-JP" altLang="en-US" sz="1400">
                <a:latin typeface="+mn-ea"/>
                <a:cs typeface="Heiti SC Light" charset="-122"/>
              </a:rPr>
              <a:t>民众信任度高</a:t>
            </a:r>
            <a:endParaRPr lang="ca-ES" sz="1400" dirty="0">
              <a:latin typeface="+mn-ea"/>
              <a:cs typeface="Heiti SC Light" charset="-122"/>
            </a:endParaRPr>
          </a:p>
        </p:txBody>
      </p:sp>
      <p:sp>
        <p:nvSpPr>
          <p:cNvPr id="4" name="Rectangle 3">
            <a:extLst>
              <a:ext uri="{FF2B5EF4-FFF2-40B4-BE49-F238E27FC236}">
                <a16:creationId xmlns:a16="http://schemas.microsoft.com/office/drawing/2014/main" id="{F5D7C9B4-A57A-3D47-886A-27A3FFDF094C}"/>
              </a:ext>
            </a:extLst>
          </p:cNvPr>
          <p:cNvSpPr/>
          <p:nvPr/>
        </p:nvSpPr>
        <p:spPr>
          <a:xfrm>
            <a:off x="6612016" y="5801038"/>
            <a:ext cx="3853648" cy="523220"/>
          </a:xfrm>
          <a:prstGeom prst="rect">
            <a:avLst/>
          </a:prstGeom>
          <a:noFill/>
        </p:spPr>
        <p:txBody>
          <a:bodyPr wrap="square" rtlCol="0">
            <a:spAutoFit/>
          </a:bodyPr>
          <a:lstStyle/>
          <a:p>
            <a:pPr>
              <a:buClr>
                <a:srgbClr val="2D97C8"/>
              </a:buClr>
            </a:pPr>
            <a:r>
              <a:rPr lang="zh-CN" altLang="en-US" sz="1400" b="1" dirty="0">
                <a:latin typeface="+mn-ea"/>
              </a:rPr>
              <a:t>特点：</a:t>
            </a:r>
            <a:r>
              <a:rPr lang="ja-JP" altLang="en-US" sz="1400">
                <a:latin typeface="+mn-ea"/>
              </a:rPr>
              <a:t>多维度多方式吸引受众</a:t>
            </a:r>
            <a:r>
              <a:rPr lang="zh-CN" altLang="en-US" sz="1400" dirty="0">
                <a:latin typeface="+mn-ea"/>
              </a:rPr>
              <a:t>；</a:t>
            </a:r>
            <a:r>
              <a:rPr lang="ja-JP" altLang="en-US" sz="1400">
                <a:latin typeface="+mn-ea"/>
              </a:rPr>
              <a:t>专业的形象深刻受众印象</a:t>
            </a:r>
            <a:r>
              <a:rPr lang="zh-CN" altLang="en-US" sz="1400" dirty="0">
                <a:latin typeface="+mn-ea"/>
              </a:rPr>
              <a:t>；</a:t>
            </a:r>
            <a:r>
              <a:rPr lang="ja-JP" altLang="en-GB" sz="1400">
                <a:latin typeface="+mn-ea"/>
              </a:rPr>
              <a:t>多种</a:t>
            </a:r>
            <a:r>
              <a:rPr lang="ja-JP" altLang="en-US" sz="1400">
                <a:latin typeface="+mn-ea"/>
              </a:rPr>
              <a:t>参与方式留住受众</a:t>
            </a:r>
            <a:endParaRPr lang="en-GB" altLang="zh-CN" sz="1400" dirty="0">
              <a:latin typeface="+mn-ea"/>
            </a:endParaRPr>
          </a:p>
        </p:txBody>
      </p:sp>
    </p:spTree>
    <p:extLst>
      <p:ext uri="{BB962C8B-B14F-4D97-AF65-F5344CB8AC3E}">
        <p14:creationId xmlns:p14="http://schemas.microsoft.com/office/powerpoint/2010/main" val="204777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优势分析：</a:t>
            </a:r>
            <a:r>
              <a:rPr lang="ja-JP" altLang="en-US" dirty="0"/>
              <a:t>多方式增加</a:t>
            </a:r>
            <a:r>
              <a:rPr lang="ja-JP" altLang="en-GB" dirty="0"/>
              <a:t>影响</a:t>
            </a:r>
            <a:r>
              <a:rPr lang="ja-JP" altLang="en-US" dirty="0"/>
              <a:t>力</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95</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pic>
        <p:nvPicPr>
          <p:cNvPr id="7" name="Picture 6" descr="A person with collar shirt&#10;&#10;Description automatically generated">
            <a:extLst>
              <a:ext uri="{FF2B5EF4-FFF2-40B4-BE49-F238E27FC236}">
                <a16:creationId xmlns:a16="http://schemas.microsoft.com/office/drawing/2014/main" id="{9CE9699C-8416-2244-BA86-53B4A5E956A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0" b="90023" l="10000" r="90556">
                        <a14:foregroundMark x1="62500" y1="58503" x2="77778" y2="57370"/>
                        <a14:foregroundMark x1="77778" y1="57370" x2="65278" y2="65079"/>
                        <a14:foregroundMark x1="65278" y1="65079" x2="61944" y2="65533"/>
                        <a14:foregroundMark x1="59444" y1="56689" x2="93889" y2="55782"/>
                        <a14:foregroundMark x1="93889" y1="55782" x2="91111" y2="68707"/>
                        <a14:foregroundMark x1="91111" y1="68707" x2="66667" y2="68934"/>
                        <a14:foregroundMark x1="63056" y1="75283" x2="80556" y2="75057"/>
                        <a14:foregroundMark x1="80556" y1="75057" x2="93056" y2="82540"/>
                        <a14:foregroundMark x1="93056" y1="82540" x2="79444" y2="88435"/>
                        <a14:foregroundMark x1="79444" y1="88435" x2="66944" y2="88662"/>
                        <a14:foregroundMark x1="67778" y1="89342" x2="84167" y2="90023"/>
                        <a14:foregroundMark x1="84167" y1="90023" x2="69722" y2="87755"/>
                      </a14:backgroundRemoval>
                    </a14:imgEffect>
                  </a14:imgLayer>
                </a14:imgProps>
              </a:ext>
              <a:ext uri="{28A0092B-C50C-407E-A947-70E740481C1C}">
                <a14:useLocalDpi xmlns:a14="http://schemas.microsoft.com/office/drawing/2010/main"/>
              </a:ext>
            </a:extLst>
          </a:blip>
          <a:srcRect/>
          <a:stretch/>
        </p:blipFill>
        <p:spPr>
          <a:xfrm>
            <a:off x="446041" y="2438343"/>
            <a:ext cx="1211805" cy="1483951"/>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B7550131-E38A-3D47-A80F-185CD688840F}"/>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5226" b="96318" l="10000" r="90000">
                        <a14:foregroundMark x1="53474" y1="9501" x2="45158" y2="5226"/>
                        <a14:foregroundMark x1="45158" y1="5226" x2="40316" y2="8195"/>
                        <a14:foregroundMark x1="40526" y1="89192" x2="54947" y2="89311"/>
                        <a14:foregroundMark x1="54947" y1="89311" x2="62211" y2="84086"/>
                        <a14:foregroundMark x1="62211" y1="84086" x2="64737" y2="78147"/>
                        <a14:foregroundMark x1="67684" y1="67221" x2="75158" y2="85748"/>
                        <a14:foregroundMark x1="75158" y1="85748" x2="76000" y2="92162"/>
                        <a14:foregroundMark x1="19263" y1="82542" x2="15368" y2="91805"/>
                        <a14:foregroundMark x1="15368" y1="91805" x2="28211" y2="90499"/>
                        <a14:foregroundMark x1="9789" y1="93705" x2="19368" y2="98337"/>
                        <a14:foregroundMark x1="19368" y1="98337" x2="28000" y2="96200"/>
                        <a14:foregroundMark x1="28000" y1="96200" x2="36316" y2="96556"/>
                        <a14:foregroundMark x1="36316" y1="96556" x2="55158" y2="95249"/>
                        <a14:foregroundMark x1="55158" y1="95249" x2="80105" y2="96318"/>
                        <a14:foregroundMark x1="29158" y1="86461" x2="31158" y2="83848"/>
                      </a14:backgroundRemoval>
                    </a14:imgEffect>
                  </a14:imgLayer>
                </a14:imgProps>
              </a:ext>
              <a:ext uri="{28A0092B-C50C-407E-A947-70E740481C1C}">
                <a14:useLocalDpi xmlns:a14="http://schemas.microsoft.com/office/drawing/2010/main"/>
              </a:ext>
            </a:extLst>
          </a:blip>
          <a:stretch>
            <a:fillRect/>
          </a:stretch>
        </p:blipFill>
        <p:spPr>
          <a:xfrm>
            <a:off x="1805595" y="4328035"/>
            <a:ext cx="1323389" cy="1172941"/>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EEE2F739-1676-8445-898C-B6BE6584D6EA}"/>
              </a:ext>
            </a:extLst>
          </p:cNvPr>
          <p:cNvSpPr txBox="1"/>
          <p:nvPr/>
        </p:nvSpPr>
        <p:spPr>
          <a:xfrm>
            <a:off x="1624507" y="2363815"/>
            <a:ext cx="1211805" cy="415498"/>
          </a:xfrm>
          <a:prstGeom prst="rect">
            <a:avLst/>
          </a:prstGeom>
          <a:noFill/>
        </p:spPr>
        <p:txBody>
          <a:bodyPr wrap="square" rtlCol="0">
            <a:spAutoFit/>
          </a:bodyPr>
          <a:lstStyle/>
          <a:p>
            <a:pPr>
              <a:buClr>
                <a:srgbClr val="2D97C8"/>
              </a:buClr>
            </a:pPr>
            <a:r>
              <a:rPr lang="ja-JP" altLang="en-GB" sz="1050" b="1">
                <a:latin typeface="+mn-ea"/>
                <a:cs typeface="Heiti SC Light" charset="-122"/>
              </a:rPr>
              <a:t>朱一龙</a:t>
            </a:r>
            <a:endParaRPr lang="en-GB" altLang="ja-JP" sz="1050" b="1" dirty="0">
              <a:latin typeface="+mn-ea"/>
              <a:cs typeface="Heiti SC Light" charset="-122"/>
            </a:endParaRPr>
          </a:p>
          <a:p>
            <a:pPr>
              <a:buClr>
                <a:srgbClr val="2D97C8"/>
              </a:buClr>
            </a:pPr>
            <a:r>
              <a:rPr lang="en-US" altLang="zh-CN" sz="1050" b="1" dirty="0">
                <a:latin typeface="+mn-ea"/>
                <a:cs typeface="Heiti SC Light" charset="-122"/>
              </a:rPr>
              <a:t>WWF</a:t>
            </a:r>
            <a:r>
              <a:rPr lang="ja-JP" altLang="en-US" sz="1050" b="1">
                <a:latin typeface="+mn-ea"/>
                <a:cs typeface="Heiti SC Light" charset="-122"/>
              </a:rPr>
              <a:t>全球大使</a:t>
            </a:r>
            <a:endParaRPr lang="en-GB" sz="1050" b="1" dirty="0">
              <a:latin typeface="+mn-ea"/>
              <a:cs typeface="Heiti SC Light" charset="-122"/>
            </a:endParaRPr>
          </a:p>
        </p:txBody>
      </p:sp>
      <p:sp>
        <p:nvSpPr>
          <p:cNvPr id="31" name="TextBox 30">
            <a:extLst>
              <a:ext uri="{FF2B5EF4-FFF2-40B4-BE49-F238E27FC236}">
                <a16:creationId xmlns:a16="http://schemas.microsoft.com/office/drawing/2014/main" id="{1D3B6CE2-8FA9-8D4D-AEC1-F880B36FCF07}"/>
              </a:ext>
            </a:extLst>
          </p:cNvPr>
          <p:cNvSpPr txBox="1"/>
          <p:nvPr/>
        </p:nvSpPr>
        <p:spPr>
          <a:xfrm>
            <a:off x="407838" y="4060425"/>
            <a:ext cx="1569078" cy="1708160"/>
          </a:xfrm>
          <a:prstGeom prst="rect">
            <a:avLst/>
          </a:prstGeom>
          <a:noFill/>
        </p:spPr>
        <p:txBody>
          <a:bodyPr wrap="square" rtlCol="0">
            <a:spAutoFit/>
          </a:bodyPr>
          <a:lstStyle/>
          <a:p>
            <a:pPr>
              <a:buClr>
                <a:srgbClr val="2D97C8"/>
              </a:buClr>
            </a:pPr>
            <a:r>
              <a:rPr lang="en-US" altLang="zh-CN" sz="1050" b="1" dirty="0" err="1">
                <a:latin typeface="+mn-ea"/>
                <a:cs typeface="Heiti SC Light" charset="-122"/>
              </a:rPr>
              <a:t>Papi</a:t>
            </a:r>
            <a:endParaRPr lang="en-GB" altLang="zh-CN" sz="1050" b="1" dirty="0">
              <a:latin typeface="+mn-ea"/>
              <a:cs typeface="Heiti SC Light" charset="-122"/>
            </a:endParaRPr>
          </a:p>
          <a:p>
            <a:pPr>
              <a:buClr>
                <a:srgbClr val="2D97C8"/>
              </a:buClr>
            </a:pPr>
            <a:r>
              <a:rPr lang="ja-JP" altLang="en-US" sz="1050" b="1">
                <a:latin typeface="+mn-ea"/>
                <a:cs typeface="Heiti SC Light" charset="-122"/>
              </a:rPr>
              <a:t>中国互联网推广大使</a:t>
            </a:r>
            <a:endParaRPr lang="en-GB" altLang="ja-JP" sz="1050" b="1" dirty="0">
              <a:latin typeface="+mn-ea"/>
              <a:cs typeface="Heiti SC Light" charset="-122"/>
            </a:endParaRPr>
          </a:p>
          <a:p>
            <a:pPr>
              <a:buClr>
                <a:srgbClr val="2D97C8"/>
              </a:buClr>
            </a:pPr>
            <a:endParaRPr lang="en-GB" sz="1050" dirty="0">
              <a:latin typeface="+mn-ea"/>
              <a:cs typeface="Heiti SC Light" charset="-122"/>
            </a:endParaRPr>
          </a:p>
          <a:p>
            <a:pPr>
              <a:buClr>
                <a:srgbClr val="2D97C8"/>
              </a:buClr>
            </a:pPr>
            <a:r>
              <a:rPr lang="ja-JP" altLang="en-US" sz="1050" b="1">
                <a:latin typeface="+mn-ea"/>
                <a:cs typeface="Heiti SC Light" charset="-122"/>
              </a:rPr>
              <a:t>影响力大</a:t>
            </a:r>
            <a:r>
              <a:rPr lang="zh-CN" altLang="en-US" sz="1050" b="1" dirty="0">
                <a:latin typeface="+mn-ea"/>
                <a:cs typeface="Heiti SC Light" charset="-122"/>
              </a:rPr>
              <a:t>：</a:t>
            </a:r>
            <a:r>
              <a:rPr lang="ja-JP" altLang="en-US" sz="1050">
                <a:latin typeface="+mn-ea"/>
                <a:cs typeface="Heiti SC Light" charset="-122"/>
              </a:rPr>
              <a:t>作为从网络崛起的网络红人</a:t>
            </a:r>
            <a:r>
              <a:rPr lang="zh-CN" altLang="en-US" sz="1050" dirty="0">
                <a:latin typeface="+mn-ea"/>
                <a:cs typeface="Heiti SC Light" charset="-122"/>
              </a:rPr>
              <a:t>，</a:t>
            </a:r>
            <a:r>
              <a:rPr lang="ja-JP" altLang="en-US" sz="1050">
                <a:latin typeface="+mn-ea"/>
                <a:cs typeface="Heiti SC Light" charset="-122"/>
              </a:rPr>
              <a:t>在互联网有突出的影响力</a:t>
            </a:r>
            <a:r>
              <a:rPr lang="zh-CN" altLang="en-US" sz="1050" dirty="0">
                <a:latin typeface="+mn-ea"/>
                <a:cs typeface="Heiti SC Light" charset="-122"/>
              </a:rPr>
              <a:t>。</a:t>
            </a:r>
            <a:endParaRPr lang="en-GB" sz="1050" dirty="0">
              <a:latin typeface="+mn-ea"/>
              <a:cs typeface="Heiti SC Light" charset="-122"/>
            </a:endParaRPr>
          </a:p>
          <a:p>
            <a:pPr>
              <a:buClr>
                <a:srgbClr val="2D97C8"/>
              </a:buClr>
            </a:pPr>
            <a:r>
              <a:rPr lang="ja-JP" altLang="en-US" sz="1050" b="1">
                <a:latin typeface="+mn-ea"/>
                <a:cs typeface="Heiti SC Light" charset="-122"/>
              </a:rPr>
              <a:t>正能量</a:t>
            </a:r>
            <a:r>
              <a:rPr lang="zh-CN" altLang="en-US" sz="1050" b="1" dirty="0">
                <a:latin typeface="+mn-ea"/>
                <a:cs typeface="Heiti SC Light" charset="-122"/>
              </a:rPr>
              <a:t>：</a:t>
            </a:r>
            <a:r>
              <a:rPr lang="ja-JP" altLang="en-US" sz="1050">
                <a:latin typeface="+mn-ea"/>
                <a:cs typeface="Heiti SC Light" charset="-122"/>
              </a:rPr>
              <a:t>擅长在网络传递正能量</a:t>
            </a:r>
            <a:r>
              <a:rPr lang="zh-CN" altLang="en-US" sz="1050" dirty="0">
                <a:latin typeface="+mn-ea"/>
                <a:cs typeface="Heiti SC Light" charset="-122"/>
              </a:rPr>
              <a:t>。</a:t>
            </a:r>
            <a:r>
              <a:rPr lang="ja-JP" altLang="en-US" sz="1050">
                <a:latin typeface="+mn-ea"/>
                <a:cs typeface="Heiti SC Light" charset="-122"/>
              </a:rPr>
              <a:t>将在巅峰时期大部分酬劳捐给了母校</a:t>
            </a:r>
            <a:r>
              <a:rPr lang="zh-CN" altLang="en-US" sz="1050" dirty="0">
                <a:latin typeface="+mn-ea"/>
                <a:cs typeface="Heiti SC Light" charset="-122"/>
              </a:rPr>
              <a:t>。</a:t>
            </a:r>
            <a:endParaRPr lang="en-GB" sz="1050" dirty="0">
              <a:latin typeface="+mn-ea"/>
              <a:cs typeface="Heiti SC Light" charset="-122"/>
            </a:endParaRPr>
          </a:p>
        </p:txBody>
      </p:sp>
      <p:sp>
        <p:nvSpPr>
          <p:cNvPr id="32" name="Rectangle 31">
            <a:extLst>
              <a:ext uri="{FF2B5EF4-FFF2-40B4-BE49-F238E27FC236}">
                <a16:creationId xmlns:a16="http://schemas.microsoft.com/office/drawing/2014/main" id="{97800567-6A69-394C-A379-32A0EBB837EC}"/>
              </a:ext>
            </a:extLst>
          </p:cNvPr>
          <p:cNvSpPr/>
          <p:nvPr/>
        </p:nvSpPr>
        <p:spPr>
          <a:xfrm>
            <a:off x="391368" y="1431298"/>
            <a:ext cx="2664000" cy="47519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3">
            <a:extLst>
              <a:ext uri="{FF2B5EF4-FFF2-40B4-BE49-F238E27FC236}">
                <a16:creationId xmlns:a16="http://schemas.microsoft.com/office/drawing/2014/main" id="{5738FDFA-1EB0-7D4B-8DA2-5E82622E7A39}"/>
              </a:ext>
            </a:extLst>
          </p:cNvPr>
          <p:cNvSpPr txBox="1"/>
          <p:nvPr/>
        </p:nvSpPr>
        <p:spPr>
          <a:xfrm>
            <a:off x="1271798" y="1259828"/>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名人合作</a:t>
            </a:r>
            <a:endParaRPr lang="ca-ES" sz="1400" dirty="0">
              <a:solidFill>
                <a:schemeClr val="bg1"/>
              </a:solidFill>
              <a:latin typeface="+mn-ea"/>
              <a:cs typeface="Heiti SC Light" charset="-122"/>
            </a:endParaRPr>
          </a:p>
        </p:txBody>
      </p:sp>
      <p:sp>
        <p:nvSpPr>
          <p:cNvPr id="33" name="Rectangle 32">
            <a:extLst>
              <a:ext uri="{FF2B5EF4-FFF2-40B4-BE49-F238E27FC236}">
                <a16:creationId xmlns:a16="http://schemas.microsoft.com/office/drawing/2014/main" id="{D64BF66B-A2C0-A649-8C92-ECB909505B0D}"/>
              </a:ext>
            </a:extLst>
          </p:cNvPr>
          <p:cNvSpPr/>
          <p:nvPr/>
        </p:nvSpPr>
        <p:spPr>
          <a:xfrm>
            <a:off x="3342147" y="1442509"/>
            <a:ext cx="2664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E6D83B8C-5FEB-1248-BB71-5B4F11481AD0}"/>
              </a:ext>
            </a:extLst>
          </p:cNvPr>
          <p:cNvSpPr/>
          <p:nvPr/>
        </p:nvSpPr>
        <p:spPr>
          <a:xfrm>
            <a:off x="6215448" y="1431297"/>
            <a:ext cx="2664000" cy="47632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5AD0EA95-6F98-7247-B3D2-4823D55EEFBD}"/>
              </a:ext>
            </a:extLst>
          </p:cNvPr>
          <p:cNvSpPr/>
          <p:nvPr/>
        </p:nvSpPr>
        <p:spPr>
          <a:xfrm>
            <a:off x="9088748" y="1431297"/>
            <a:ext cx="2664000" cy="47632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DAF85BB-1C66-D645-9650-D7C9C9D29DE7}"/>
              </a:ext>
            </a:extLst>
          </p:cNvPr>
          <p:cNvSpPr txBox="1"/>
          <p:nvPr/>
        </p:nvSpPr>
        <p:spPr>
          <a:xfrm>
            <a:off x="4004301" y="1259828"/>
            <a:ext cx="1261884"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举办</a:t>
            </a:r>
            <a:r>
              <a:rPr lang="ja-JP" altLang="en-GB"/>
              <a:t>爆款活动</a:t>
            </a:r>
            <a:endParaRPr lang="en-GB" dirty="0"/>
          </a:p>
        </p:txBody>
      </p:sp>
      <p:sp>
        <p:nvSpPr>
          <p:cNvPr id="36" name="TextBox 35">
            <a:extLst>
              <a:ext uri="{FF2B5EF4-FFF2-40B4-BE49-F238E27FC236}">
                <a16:creationId xmlns:a16="http://schemas.microsoft.com/office/drawing/2014/main" id="{89F23526-EB90-9E49-979F-39D58BA95EE2}"/>
              </a:ext>
            </a:extLst>
          </p:cNvPr>
          <p:cNvSpPr txBox="1"/>
          <p:nvPr/>
        </p:nvSpPr>
        <p:spPr>
          <a:xfrm>
            <a:off x="6877602" y="1267552"/>
            <a:ext cx="1261884"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创造热点话题</a:t>
            </a:r>
            <a:endParaRPr lang="en-GB" dirty="0"/>
          </a:p>
        </p:txBody>
      </p:sp>
      <p:sp>
        <p:nvSpPr>
          <p:cNvPr id="37" name="TextBox 36">
            <a:extLst>
              <a:ext uri="{FF2B5EF4-FFF2-40B4-BE49-F238E27FC236}">
                <a16:creationId xmlns:a16="http://schemas.microsoft.com/office/drawing/2014/main" id="{C55A9B4D-D93F-EB47-A720-4DA8C2AAAB0E}"/>
              </a:ext>
            </a:extLst>
          </p:cNvPr>
          <p:cNvSpPr txBox="1"/>
          <p:nvPr/>
        </p:nvSpPr>
        <p:spPr>
          <a:xfrm>
            <a:off x="9750902" y="1277409"/>
            <a:ext cx="1261884"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打入日常生活</a:t>
            </a:r>
            <a:endParaRPr lang="en-GB" dirty="0"/>
          </a:p>
        </p:txBody>
      </p:sp>
      <p:pic>
        <p:nvPicPr>
          <p:cNvPr id="39" name="Picture 38" descr="A close up of a logo&#10;&#10;Description automatically generated">
            <a:extLst>
              <a:ext uri="{FF2B5EF4-FFF2-40B4-BE49-F238E27FC236}">
                <a16:creationId xmlns:a16="http://schemas.microsoft.com/office/drawing/2014/main" id="{3CBD9DEE-9589-1345-82D8-2A5922259E4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22779" y="2390564"/>
            <a:ext cx="1553195" cy="1177805"/>
          </a:xfrm>
          <a:prstGeom prst="rect">
            <a:avLst/>
          </a:prstGeom>
          <a:effectLst>
            <a:outerShdw blurRad="50800" dist="38100" dir="2700000" algn="tl" rotWithShape="0">
              <a:prstClr val="black">
                <a:alpha val="40000"/>
              </a:prstClr>
            </a:outerShdw>
          </a:effectLst>
        </p:spPr>
      </p:pic>
      <p:sp>
        <p:nvSpPr>
          <p:cNvPr id="40" name="TextBox 39">
            <a:extLst>
              <a:ext uri="{FF2B5EF4-FFF2-40B4-BE49-F238E27FC236}">
                <a16:creationId xmlns:a16="http://schemas.microsoft.com/office/drawing/2014/main" id="{F25A8895-335A-314F-82CF-3ED5FA6C9B19}"/>
              </a:ext>
            </a:extLst>
          </p:cNvPr>
          <p:cNvSpPr txBox="1"/>
          <p:nvPr/>
        </p:nvSpPr>
        <p:spPr>
          <a:xfrm>
            <a:off x="451011" y="1708733"/>
            <a:ext cx="2544383"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a:t>
            </a:r>
            <a:r>
              <a:rPr lang="ja-JP" altLang="en-US" sz="1400">
                <a:latin typeface="+mn-ea"/>
                <a:cs typeface="Heiti SC Light" charset="-122"/>
              </a:rPr>
              <a:t>邀请年轻</a:t>
            </a:r>
            <a:r>
              <a:rPr lang="zh-CN" altLang="en-US" sz="1400" dirty="0">
                <a:latin typeface="+mn-ea"/>
                <a:cs typeface="Heiti SC Light" charset="-122"/>
              </a:rPr>
              <a:t>，</a:t>
            </a:r>
            <a:r>
              <a:rPr lang="ja-JP" altLang="en-US" sz="1400">
                <a:latin typeface="+mn-ea"/>
                <a:cs typeface="Heiti SC Light" charset="-122"/>
              </a:rPr>
              <a:t>有活力影响力大的明星</a:t>
            </a:r>
            <a:r>
              <a:rPr lang="zh-CN" altLang="en-US" sz="1400" dirty="0">
                <a:latin typeface="+mn-ea"/>
                <a:cs typeface="Heiti SC Light" charset="-122"/>
              </a:rPr>
              <a:t>，</a:t>
            </a:r>
            <a:r>
              <a:rPr lang="ja-JP" altLang="en-US" sz="1400">
                <a:latin typeface="+mn-ea"/>
                <a:cs typeface="Heiti SC Light" charset="-122"/>
              </a:rPr>
              <a:t>网红等作为传播者</a:t>
            </a:r>
            <a:endParaRPr lang="en-GB" sz="1400" dirty="0">
              <a:latin typeface="+mn-ea"/>
              <a:cs typeface="Heiti SC Light" charset="-122"/>
            </a:endParaRPr>
          </a:p>
        </p:txBody>
      </p:sp>
      <p:sp>
        <p:nvSpPr>
          <p:cNvPr id="41" name="TextBox 40">
            <a:extLst>
              <a:ext uri="{FF2B5EF4-FFF2-40B4-BE49-F238E27FC236}">
                <a16:creationId xmlns:a16="http://schemas.microsoft.com/office/drawing/2014/main" id="{701365D1-9CE0-F845-9D02-4C726CCB03FB}"/>
              </a:ext>
            </a:extLst>
          </p:cNvPr>
          <p:cNvSpPr txBox="1"/>
          <p:nvPr/>
        </p:nvSpPr>
        <p:spPr>
          <a:xfrm>
            <a:off x="3342147" y="1717474"/>
            <a:ext cx="2586192"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通过有趣的</a:t>
            </a:r>
            <a:r>
              <a:rPr lang="zh-CN" altLang="en-US" sz="1400" dirty="0">
                <a:latin typeface="+mn-ea"/>
                <a:cs typeface="Heiti SC Light" charset="-122"/>
              </a:rPr>
              <a:t>，</a:t>
            </a:r>
            <a:r>
              <a:rPr lang="ja-JP" altLang="en-US" sz="1400">
                <a:latin typeface="+mn-ea"/>
                <a:cs typeface="Heiti SC Light" charset="-122"/>
              </a:rPr>
              <a:t>有象征意义的活动传播环保概念</a:t>
            </a:r>
            <a:endParaRPr lang="en-GB" sz="1400" dirty="0">
              <a:latin typeface="+mn-ea"/>
              <a:cs typeface="Heiti SC Light" charset="-122"/>
            </a:endParaRPr>
          </a:p>
        </p:txBody>
      </p:sp>
      <p:pic>
        <p:nvPicPr>
          <p:cNvPr id="42" name="Picture 41">
            <a:extLst>
              <a:ext uri="{FF2B5EF4-FFF2-40B4-BE49-F238E27FC236}">
                <a16:creationId xmlns:a16="http://schemas.microsoft.com/office/drawing/2014/main" id="{7F7423C8-DBAD-9F41-BA0B-C7A8D058705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469249" y="4018439"/>
            <a:ext cx="1654629" cy="1892366"/>
          </a:xfrm>
          <a:prstGeom prst="rect">
            <a:avLst/>
          </a:prstGeom>
          <a:effectLst>
            <a:outerShdw blurRad="50800" dist="38100" dir="2700000" algn="tl" rotWithShape="0">
              <a:prstClr val="black">
                <a:alpha val="40000"/>
              </a:prstClr>
            </a:outerShdw>
          </a:effectLst>
        </p:spPr>
      </p:pic>
      <p:sp>
        <p:nvSpPr>
          <p:cNvPr id="43" name="TextBox 42">
            <a:extLst>
              <a:ext uri="{FF2B5EF4-FFF2-40B4-BE49-F238E27FC236}">
                <a16:creationId xmlns:a16="http://schemas.microsoft.com/office/drawing/2014/main" id="{E3A0260B-33DA-5B4E-BB69-54CE4FDB7E70}"/>
              </a:ext>
            </a:extLst>
          </p:cNvPr>
          <p:cNvSpPr txBox="1"/>
          <p:nvPr/>
        </p:nvSpPr>
        <p:spPr>
          <a:xfrm>
            <a:off x="6258128" y="1708733"/>
            <a:ext cx="2543512"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抓住</a:t>
            </a:r>
            <a:r>
              <a:rPr lang="ja-JP" altLang="en-US" sz="1400">
                <a:latin typeface="+mn-ea"/>
                <a:cs typeface="Heiti SC Light" charset="-122"/>
              </a:rPr>
              <a:t>阶段性热点话题</a:t>
            </a:r>
            <a:r>
              <a:rPr lang="zh-CN" altLang="en-US" sz="1400" dirty="0">
                <a:latin typeface="+mn-ea"/>
                <a:cs typeface="Heiti SC Light" charset="-122"/>
              </a:rPr>
              <a:t>，</a:t>
            </a:r>
            <a:r>
              <a:rPr lang="ja-JP" altLang="en-US" sz="1400">
                <a:latin typeface="+mn-ea"/>
                <a:cs typeface="Heiti SC Light" charset="-122"/>
              </a:rPr>
              <a:t>提升公众号关注度</a:t>
            </a:r>
            <a:endParaRPr lang="en-GB" sz="1400" dirty="0">
              <a:solidFill>
                <a:srgbClr val="FF0000"/>
              </a:solidFill>
              <a:latin typeface="+mn-ea"/>
              <a:cs typeface="Heiti SC Light" charset="-122"/>
            </a:endParaRPr>
          </a:p>
        </p:txBody>
      </p:sp>
      <p:pic>
        <p:nvPicPr>
          <p:cNvPr id="45" name="Picture 44" descr="A screenshot of a social media post&#10;&#10;Description automatically generated">
            <a:extLst>
              <a:ext uri="{FF2B5EF4-FFF2-40B4-BE49-F238E27FC236}">
                <a16:creationId xmlns:a16="http://schemas.microsoft.com/office/drawing/2014/main" id="{CEE565B2-4E04-FE48-9641-3EB248D6E11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301814" y="3568369"/>
            <a:ext cx="2456139" cy="2485292"/>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1C3F8E84-A2AA-374A-AFD1-1B5B6D6B462F}"/>
              </a:ext>
            </a:extLst>
          </p:cNvPr>
          <p:cNvGrpSpPr/>
          <p:nvPr/>
        </p:nvGrpSpPr>
        <p:grpSpPr>
          <a:xfrm>
            <a:off x="6067606" y="2425568"/>
            <a:ext cx="2814778" cy="577081"/>
            <a:chOff x="6277691" y="2592141"/>
            <a:chExt cx="2814778" cy="577081"/>
          </a:xfrm>
        </p:grpSpPr>
        <p:sp>
          <p:nvSpPr>
            <p:cNvPr id="46" name="TextBox 45">
              <a:extLst>
                <a:ext uri="{FF2B5EF4-FFF2-40B4-BE49-F238E27FC236}">
                  <a16:creationId xmlns:a16="http://schemas.microsoft.com/office/drawing/2014/main" id="{513F30C6-C2FC-F649-AD4D-2A4721F71393}"/>
                </a:ext>
              </a:extLst>
            </p:cNvPr>
            <p:cNvSpPr txBox="1"/>
            <p:nvPr/>
          </p:nvSpPr>
          <p:spPr>
            <a:xfrm>
              <a:off x="6277691" y="2592141"/>
              <a:ext cx="1421310" cy="577081"/>
            </a:xfrm>
            <a:prstGeom prst="rect">
              <a:avLst/>
            </a:prstGeom>
            <a:noFill/>
          </p:spPr>
          <p:txBody>
            <a:bodyPr wrap="square" rtlCol="0">
              <a:spAutoFit/>
            </a:bodyPr>
            <a:lstStyle/>
            <a:p>
              <a:pPr algn="ctr">
                <a:buClr>
                  <a:srgbClr val="2D97C8"/>
                </a:buClr>
              </a:pPr>
              <a:r>
                <a:rPr lang="ja-JP" altLang="en-GB" sz="1050">
                  <a:latin typeface="+mn-ea"/>
                  <a:cs typeface="Heiti SC Light" charset="-122"/>
                </a:rPr>
                <a:t>热点话题</a:t>
              </a:r>
              <a:r>
                <a:rPr lang="zh-CN" altLang="en-US" sz="1050" dirty="0">
                  <a:latin typeface="+mn-ea"/>
                  <a:cs typeface="Heiti SC Light" charset="-122"/>
                </a:rPr>
                <a:t>：</a:t>
              </a:r>
              <a:endParaRPr lang="en-GB" altLang="zh-CN" sz="1050" dirty="0">
                <a:latin typeface="+mn-ea"/>
                <a:cs typeface="Heiti SC Light" charset="-122"/>
              </a:endParaRPr>
            </a:p>
            <a:p>
              <a:pPr algn="ctr">
                <a:buClr>
                  <a:srgbClr val="2D97C8"/>
                </a:buClr>
              </a:pPr>
              <a:r>
                <a:rPr lang="ja-JP" altLang="en-US" sz="1050">
                  <a:latin typeface="+mn-ea"/>
                  <a:cs typeface="Heiti SC Light" charset="-122"/>
                </a:rPr>
                <a:t>动物之森友会</a:t>
              </a:r>
              <a:endParaRPr lang="en-GB" altLang="ja-JP" sz="1050" dirty="0">
                <a:latin typeface="+mn-ea"/>
                <a:cs typeface="Heiti SC Light" charset="-122"/>
              </a:endParaRPr>
            </a:p>
            <a:p>
              <a:pPr algn="ctr">
                <a:buClr>
                  <a:srgbClr val="2D97C8"/>
                </a:buClr>
              </a:pPr>
              <a:r>
                <a:rPr lang="zh-CN" altLang="en-US" sz="1050" dirty="0">
                  <a:latin typeface="+mn-ea"/>
                  <a:cs typeface="Heiti SC Light" charset="-122"/>
                </a:rPr>
                <a:t>“武大云赏樱”直播</a:t>
              </a:r>
              <a:endParaRPr lang="en-GB" sz="1050" dirty="0">
                <a:latin typeface="+mn-ea"/>
                <a:cs typeface="Heiti SC Light" charset="-122"/>
              </a:endParaRPr>
            </a:p>
          </p:txBody>
        </p:sp>
        <p:sp>
          <p:nvSpPr>
            <p:cNvPr id="47" name="TextBox 46">
              <a:extLst>
                <a:ext uri="{FF2B5EF4-FFF2-40B4-BE49-F238E27FC236}">
                  <a16:creationId xmlns:a16="http://schemas.microsoft.com/office/drawing/2014/main" id="{40606B6E-2EDC-3A4F-949D-5240C3AED49E}"/>
                </a:ext>
              </a:extLst>
            </p:cNvPr>
            <p:cNvSpPr txBox="1"/>
            <p:nvPr/>
          </p:nvSpPr>
          <p:spPr>
            <a:xfrm>
              <a:off x="7651479" y="2672932"/>
              <a:ext cx="466533" cy="415498"/>
            </a:xfrm>
            <a:prstGeom prst="rect">
              <a:avLst/>
            </a:prstGeom>
            <a:noFill/>
          </p:spPr>
          <p:txBody>
            <a:bodyPr wrap="square" rtlCol="0">
              <a:spAutoFit/>
            </a:bodyPr>
            <a:lstStyle/>
            <a:p>
              <a:pPr>
                <a:buClr>
                  <a:srgbClr val="2D97C8"/>
                </a:buClr>
              </a:pPr>
              <a:r>
                <a:rPr lang="ja-JP" altLang="en-GB" sz="1050">
                  <a:latin typeface="+mn-ea"/>
                  <a:cs typeface="Heiti SC Light" charset="-122"/>
                </a:rPr>
                <a:t>樱花</a:t>
              </a:r>
              <a:r>
                <a:rPr lang="ja-JP" altLang="en-US" sz="1050">
                  <a:latin typeface="+mn-ea"/>
                  <a:cs typeface="Heiti SC Light" charset="-122"/>
                </a:rPr>
                <a:t>科普</a:t>
              </a:r>
              <a:endParaRPr lang="en-GB" sz="1050" dirty="0">
                <a:latin typeface="+mn-ea"/>
                <a:cs typeface="Heiti SC Light" charset="-122"/>
              </a:endParaRPr>
            </a:p>
          </p:txBody>
        </p:sp>
        <p:sp>
          <p:nvSpPr>
            <p:cNvPr id="48" name="TextBox 47">
              <a:extLst>
                <a:ext uri="{FF2B5EF4-FFF2-40B4-BE49-F238E27FC236}">
                  <a16:creationId xmlns:a16="http://schemas.microsoft.com/office/drawing/2014/main" id="{9B7DAC56-B671-9744-A2BB-25EE882F853C}"/>
                </a:ext>
              </a:extLst>
            </p:cNvPr>
            <p:cNvSpPr txBox="1"/>
            <p:nvPr/>
          </p:nvSpPr>
          <p:spPr>
            <a:xfrm>
              <a:off x="8265905" y="2672932"/>
              <a:ext cx="826564" cy="415498"/>
            </a:xfrm>
            <a:prstGeom prst="rect">
              <a:avLst/>
            </a:prstGeom>
            <a:noFill/>
          </p:spPr>
          <p:txBody>
            <a:bodyPr wrap="square" rtlCol="0">
              <a:spAutoFit/>
            </a:bodyPr>
            <a:lstStyle/>
            <a:p>
              <a:pPr>
                <a:buClr>
                  <a:srgbClr val="2D97C8"/>
                </a:buClr>
              </a:pPr>
              <a:r>
                <a:rPr lang="ja-JP" altLang="en-US" sz="1050">
                  <a:latin typeface="+mn-ea"/>
                  <a:cs typeface="Heiti SC Light" charset="-122"/>
                </a:rPr>
                <a:t>呼吁关注气候变化</a:t>
              </a:r>
              <a:endParaRPr lang="en-GB" sz="1050" dirty="0">
                <a:latin typeface="+mn-ea"/>
                <a:cs typeface="Heiti SC Light" charset="-122"/>
              </a:endParaRPr>
            </a:p>
          </p:txBody>
        </p:sp>
        <p:cxnSp>
          <p:nvCxnSpPr>
            <p:cNvPr id="50" name="Straight Arrow Connector 49">
              <a:extLst>
                <a:ext uri="{FF2B5EF4-FFF2-40B4-BE49-F238E27FC236}">
                  <a16:creationId xmlns:a16="http://schemas.microsoft.com/office/drawing/2014/main" id="{8E944428-4CEF-154C-AB7E-60712B96F3A6}"/>
                </a:ext>
              </a:extLst>
            </p:cNvPr>
            <p:cNvCxnSpPr>
              <a:cxnSpLocks/>
              <a:endCxn id="47" idx="1"/>
            </p:cNvCxnSpPr>
            <p:nvPr/>
          </p:nvCxnSpPr>
          <p:spPr>
            <a:xfrm>
              <a:off x="7463501" y="2880681"/>
              <a:ext cx="187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53B0D0-6959-2D4B-BD57-7425A634FD59}"/>
                </a:ext>
              </a:extLst>
            </p:cNvPr>
            <p:cNvCxnSpPr/>
            <p:nvPr/>
          </p:nvCxnSpPr>
          <p:spPr>
            <a:xfrm>
              <a:off x="8083562" y="2880681"/>
              <a:ext cx="18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E77EDC2C-1BF4-0049-8D92-762859875A61}"/>
              </a:ext>
            </a:extLst>
          </p:cNvPr>
          <p:cNvSpPr txBox="1"/>
          <p:nvPr/>
        </p:nvSpPr>
        <p:spPr>
          <a:xfrm>
            <a:off x="9200815" y="1725292"/>
            <a:ext cx="2362057"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渗透</a:t>
            </a:r>
            <a:r>
              <a:rPr lang="ja-JP" altLang="en-US" sz="1400">
                <a:latin typeface="+mn-ea"/>
                <a:cs typeface="Heiti SC Light" charset="-122"/>
              </a:rPr>
              <a:t>日常的点点滴滴</a:t>
            </a:r>
            <a:r>
              <a:rPr lang="zh-CN" altLang="en-US" sz="1400" dirty="0">
                <a:latin typeface="+mn-ea"/>
                <a:cs typeface="Heiti SC Light" charset="-122"/>
              </a:rPr>
              <a:t>，</a:t>
            </a:r>
            <a:r>
              <a:rPr lang="ja-JP" altLang="en-US" sz="1400">
                <a:latin typeface="+mn-ea"/>
                <a:cs typeface="Heiti SC Light" charset="-122"/>
              </a:rPr>
              <a:t>高频的出现生活中</a:t>
            </a:r>
            <a:endParaRPr lang="en-GB" sz="1400" dirty="0">
              <a:solidFill>
                <a:srgbClr val="FF0000"/>
              </a:solidFill>
              <a:latin typeface="+mn-ea"/>
              <a:cs typeface="Heiti SC Light" charset="-122"/>
            </a:endParaRPr>
          </a:p>
        </p:txBody>
      </p:sp>
      <p:sp>
        <p:nvSpPr>
          <p:cNvPr id="55" name="TextBox 54">
            <a:extLst>
              <a:ext uri="{FF2B5EF4-FFF2-40B4-BE49-F238E27FC236}">
                <a16:creationId xmlns:a16="http://schemas.microsoft.com/office/drawing/2014/main" id="{0B308CFF-A1CC-BC46-88BD-FD5BE5D9C96E}"/>
              </a:ext>
            </a:extLst>
          </p:cNvPr>
          <p:cNvSpPr txBox="1"/>
          <p:nvPr/>
        </p:nvSpPr>
        <p:spPr>
          <a:xfrm>
            <a:off x="9279593" y="5703056"/>
            <a:ext cx="2283279" cy="415498"/>
          </a:xfrm>
          <a:prstGeom prst="rect">
            <a:avLst/>
          </a:prstGeom>
          <a:noFill/>
        </p:spPr>
        <p:txBody>
          <a:bodyPr wrap="square" rtlCol="0">
            <a:spAutoFit/>
          </a:bodyPr>
          <a:lstStyle/>
          <a:p>
            <a:pPr>
              <a:buClr>
                <a:srgbClr val="2D97C8"/>
              </a:buClr>
            </a:pPr>
            <a:r>
              <a:rPr lang="ja-JP" altLang="en-US" sz="1050">
                <a:latin typeface="+mn-ea"/>
                <a:cs typeface="Heiti SC Light" charset="-122"/>
              </a:rPr>
              <a:t>通过微信表情包宣传东北虎的保护工作</a:t>
            </a:r>
            <a:endParaRPr lang="en-GB" sz="1050" dirty="0">
              <a:latin typeface="+mn-ea"/>
              <a:cs typeface="Heiti SC Light" charset="-122"/>
            </a:endParaRPr>
          </a:p>
        </p:txBody>
      </p:sp>
      <p:pic>
        <p:nvPicPr>
          <p:cNvPr id="4" name="Picture 3" descr="A screenshot of a cell phone&#10;&#10;Description automatically generated">
            <a:extLst>
              <a:ext uri="{FF2B5EF4-FFF2-40B4-BE49-F238E27FC236}">
                <a16:creationId xmlns:a16="http://schemas.microsoft.com/office/drawing/2014/main" id="{5B9A2D5F-CD9C-594E-8E78-A37B1955EC5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346296" y="2364403"/>
            <a:ext cx="2071093" cy="3304038"/>
          </a:xfrm>
          <a:prstGeom prst="rect">
            <a:avLst/>
          </a:prstGeom>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35E231FB-0DBD-2F49-9A9D-056FCC066DA4}"/>
              </a:ext>
            </a:extLst>
          </p:cNvPr>
          <p:cNvSpPr txBox="1"/>
          <p:nvPr/>
        </p:nvSpPr>
        <p:spPr>
          <a:xfrm>
            <a:off x="1644964" y="2758028"/>
            <a:ext cx="1282876" cy="1384995"/>
          </a:xfrm>
          <a:prstGeom prst="rect">
            <a:avLst/>
          </a:prstGeom>
          <a:noFill/>
        </p:spPr>
        <p:txBody>
          <a:bodyPr wrap="square" rtlCol="0">
            <a:spAutoFit/>
          </a:bodyPr>
          <a:lstStyle/>
          <a:p>
            <a:pPr algn="just">
              <a:buClr>
                <a:srgbClr val="2D97C8"/>
              </a:buClr>
            </a:pPr>
            <a:r>
              <a:rPr lang="ja-JP" altLang="en-US" sz="1050" b="1">
                <a:latin typeface="+mn-ea"/>
                <a:cs typeface="Heiti SC Light" charset="-122"/>
              </a:rPr>
              <a:t>影响力大</a:t>
            </a:r>
            <a:r>
              <a:rPr lang="zh-CN" altLang="en-US" sz="1050" b="1" dirty="0">
                <a:latin typeface="+mn-ea"/>
                <a:cs typeface="Heiti SC Light" charset="-122"/>
              </a:rPr>
              <a:t>：</a:t>
            </a:r>
            <a:r>
              <a:rPr lang="ja-JP" altLang="en-US" sz="1050">
                <a:latin typeface="+mn-ea"/>
                <a:cs typeface="Heiti SC Light" charset="-122"/>
              </a:rPr>
              <a:t>微博粉丝数增长快</a:t>
            </a:r>
            <a:r>
              <a:rPr lang="zh-CN" altLang="en-US" sz="1050" dirty="0">
                <a:latin typeface="+mn-ea"/>
                <a:cs typeface="Heiti SC Light" charset="-122"/>
              </a:rPr>
              <a:t>，</a:t>
            </a:r>
            <a:r>
              <a:rPr lang="ja-JP" altLang="en-US" sz="1050">
                <a:latin typeface="+mn-ea"/>
                <a:cs typeface="Heiti SC Light" charset="-122"/>
              </a:rPr>
              <a:t>短时间突破</a:t>
            </a:r>
            <a:r>
              <a:rPr lang="en-US" altLang="zh-CN" sz="1050" dirty="0">
                <a:latin typeface="+mn-ea"/>
                <a:cs typeface="Heiti SC Light" charset="-122"/>
              </a:rPr>
              <a:t>2000</a:t>
            </a:r>
            <a:r>
              <a:rPr lang="ja-JP" altLang="en-US" sz="1050">
                <a:latin typeface="+mn-ea"/>
                <a:cs typeface="Heiti SC Light" charset="-122"/>
              </a:rPr>
              <a:t>万</a:t>
            </a:r>
            <a:r>
              <a:rPr lang="zh-CN" altLang="en-US" sz="1050" dirty="0">
                <a:latin typeface="+mn-ea"/>
                <a:cs typeface="Heiti SC Light" charset="-122"/>
              </a:rPr>
              <a:t>；</a:t>
            </a:r>
            <a:endParaRPr lang="en-GB" altLang="zh-CN" sz="1050" dirty="0">
              <a:latin typeface="+mn-ea"/>
              <a:cs typeface="Heiti SC Light" charset="-122"/>
            </a:endParaRPr>
          </a:p>
          <a:p>
            <a:pPr algn="just">
              <a:buClr>
                <a:srgbClr val="2D97C8"/>
              </a:buClr>
            </a:pPr>
            <a:r>
              <a:rPr lang="ja-JP" altLang="en-US" sz="1050" b="1">
                <a:latin typeface="+mn-ea"/>
                <a:cs typeface="Heiti SC Light" charset="-122"/>
              </a:rPr>
              <a:t>正能量</a:t>
            </a:r>
            <a:r>
              <a:rPr lang="zh-CN" altLang="en-US" sz="1050" b="1" dirty="0">
                <a:latin typeface="+mn-ea"/>
                <a:cs typeface="Heiti SC Light" charset="-122"/>
              </a:rPr>
              <a:t>：</a:t>
            </a:r>
            <a:r>
              <a:rPr lang="ja-JP" altLang="en-US" sz="1050">
                <a:latin typeface="+mn-ea"/>
                <a:cs typeface="Heiti SC Light" charset="-122"/>
              </a:rPr>
              <a:t>经常参加公益活动</a:t>
            </a:r>
            <a:r>
              <a:rPr lang="zh-CN" altLang="en-US" sz="1050" dirty="0">
                <a:latin typeface="+mn-ea"/>
                <a:cs typeface="Heiti SC Light" charset="-122"/>
              </a:rPr>
              <a:t>。</a:t>
            </a:r>
            <a:r>
              <a:rPr lang="ja-JP" altLang="en-US" sz="1050">
                <a:latin typeface="+mn-ea"/>
                <a:cs typeface="Heiti SC Light" charset="-122"/>
              </a:rPr>
              <a:t>第一本个人写真就捐出了</a:t>
            </a:r>
            <a:r>
              <a:rPr lang="en-US" altLang="zh-CN" sz="1050" dirty="0">
                <a:latin typeface="+mn-ea"/>
                <a:cs typeface="Heiti SC Light" charset="-122"/>
              </a:rPr>
              <a:t>5%</a:t>
            </a:r>
            <a:r>
              <a:rPr lang="ja-JP" altLang="en-US" sz="1050">
                <a:latin typeface="+mn-ea"/>
                <a:cs typeface="Heiti SC Light" charset="-122"/>
              </a:rPr>
              <a:t>的收益给青少年基金会</a:t>
            </a:r>
            <a:r>
              <a:rPr lang="zh-CN" altLang="en-US" sz="1050" dirty="0">
                <a:latin typeface="+mn-ea"/>
                <a:cs typeface="Heiti SC Light" charset="-122"/>
              </a:rPr>
              <a:t>。</a:t>
            </a:r>
            <a:endParaRPr lang="en-GB" sz="1050" dirty="0">
              <a:latin typeface="+mn-ea"/>
              <a:cs typeface="Heiti SC Light" charset="-122"/>
            </a:endParaRPr>
          </a:p>
        </p:txBody>
      </p:sp>
      <p:sp>
        <p:nvSpPr>
          <p:cNvPr id="57" name="TextBox 56">
            <a:extLst>
              <a:ext uri="{FF2B5EF4-FFF2-40B4-BE49-F238E27FC236}">
                <a16:creationId xmlns:a16="http://schemas.microsoft.com/office/drawing/2014/main" id="{C31B54A6-50F9-3045-9373-A45858FFAABE}"/>
              </a:ext>
            </a:extLst>
          </p:cNvPr>
          <p:cNvSpPr txBox="1"/>
          <p:nvPr/>
        </p:nvSpPr>
        <p:spPr>
          <a:xfrm>
            <a:off x="446041" y="5767799"/>
            <a:ext cx="2549353" cy="415498"/>
          </a:xfrm>
          <a:prstGeom prst="rect">
            <a:avLst/>
          </a:prstGeom>
          <a:noFill/>
        </p:spPr>
        <p:txBody>
          <a:bodyPr wrap="square" rtlCol="0">
            <a:spAutoFit/>
          </a:bodyPr>
          <a:lstStyle/>
          <a:p>
            <a:pPr>
              <a:buClr>
                <a:srgbClr val="2D97C8"/>
              </a:buClr>
            </a:pPr>
            <a:r>
              <a:rPr lang="ja-JP" altLang="en-GB" sz="1050" b="1">
                <a:latin typeface="+mn-ea"/>
                <a:cs typeface="Heiti SC Light" charset="-122"/>
              </a:rPr>
              <a:t>同时</a:t>
            </a:r>
            <a:r>
              <a:rPr lang="en-US" altLang="zh-CN" sz="1050" b="1" dirty="0">
                <a:latin typeface="+mn-ea"/>
                <a:cs typeface="Heiti SC Light" charset="-122"/>
              </a:rPr>
              <a:t>WWF</a:t>
            </a:r>
            <a:r>
              <a:rPr lang="ja-JP" altLang="en-US" sz="1050" b="1">
                <a:latin typeface="+mn-ea"/>
                <a:cs typeface="Heiti SC Light" charset="-122"/>
              </a:rPr>
              <a:t>也有众多明星志愿者如宋祖儿</a:t>
            </a:r>
            <a:r>
              <a:rPr lang="zh-CN" altLang="en-US" sz="1050" b="1" dirty="0">
                <a:latin typeface="+mn-ea"/>
                <a:cs typeface="Heiti SC Light" charset="-122"/>
              </a:rPr>
              <a:t>，</a:t>
            </a:r>
            <a:r>
              <a:rPr lang="ja-JP" altLang="en-US" sz="1050" b="1">
                <a:latin typeface="+mn-ea"/>
                <a:cs typeface="Heiti SC Light" charset="-122"/>
              </a:rPr>
              <a:t>杨超越等</a:t>
            </a:r>
            <a:r>
              <a:rPr lang="zh-CN" altLang="en-US" sz="1050" b="1" dirty="0">
                <a:latin typeface="+mn-ea"/>
                <a:cs typeface="Heiti SC Light" charset="-122"/>
              </a:rPr>
              <a:t>。</a:t>
            </a:r>
            <a:endParaRPr lang="en-GB" sz="1050" b="1" dirty="0">
              <a:latin typeface="+mn-ea"/>
              <a:cs typeface="Heiti SC Light" charset="-122"/>
            </a:endParaRPr>
          </a:p>
        </p:txBody>
      </p:sp>
      <p:sp>
        <p:nvSpPr>
          <p:cNvPr id="58" name="TextBox 57">
            <a:extLst>
              <a:ext uri="{FF2B5EF4-FFF2-40B4-BE49-F238E27FC236}">
                <a16:creationId xmlns:a16="http://schemas.microsoft.com/office/drawing/2014/main" id="{CAE80FE9-8014-F849-B30E-ADF6795863AB}"/>
              </a:ext>
            </a:extLst>
          </p:cNvPr>
          <p:cNvSpPr txBox="1"/>
          <p:nvPr/>
        </p:nvSpPr>
        <p:spPr>
          <a:xfrm>
            <a:off x="3385091" y="2422302"/>
            <a:ext cx="837688" cy="1384995"/>
          </a:xfrm>
          <a:prstGeom prst="rect">
            <a:avLst/>
          </a:prstGeom>
          <a:noFill/>
        </p:spPr>
        <p:txBody>
          <a:bodyPr wrap="square" rtlCol="0">
            <a:spAutoFit/>
          </a:bodyPr>
          <a:lstStyle/>
          <a:p>
            <a:pPr algn="just">
              <a:buClr>
                <a:srgbClr val="2D97C8"/>
              </a:buClr>
            </a:pPr>
            <a:r>
              <a:rPr lang="ja-JP" altLang="en-GB" sz="1050" b="1">
                <a:latin typeface="+mn-ea"/>
                <a:cs typeface="Heiti SC Light" charset="-122"/>
              </a:rPr>
              <a:t>地球一小时</a:t>
            </a:r>
            <a:endParaRPr lang="en-GB" altLang="ja-JP" sz="1050" b="1" dirty="0">
              <a:latin typeface="+mn-ea"/>
              <a:cs typeface="Heiti SC Light" charset="-122"/>
            </a:endParaRPr>
          </a:p>
          <a:p>
            <a:pPr algn="just">
              <a:buClr>
                <a:srgbClr val="2D97C8"/>
              </a:buClr>
            </a:pPr>
            <a:r>
              <a:rPr lang="ja-JP" altLang="en-US" sz="1050">
                <a:latin typeface="+mn-ea"/>
                <a:cs typeface="Heiti SC Light" charset="-122"/>
              </a:rPr>
              <a:t>通过关闭电器</a:t>
            </a:r>
            <a:r>
              <a:rPr lang="en-US" altLang="zh-CN" sz="1050" dirty="0">
                <a:latin typeface="+mn-ea"/>
                <a:cs typeface="Heiti SC Light" charset="-122"/>
              </a:rPr>
              <a:t>1</a:t>
            </a:r>
            <a:r>
              <a:rPr lang="ja-JP" altLang="en-US" sz="1050">
                <a:latin typeface="+mn-ea"/>
                <a:cs typeface="Heiti SC Light" charset="-122"/>
              </a:rPr>
              <a:t>小时表明他们对应对气候变化行动的支持</a:t>
            </a:r>
            <a:endParaRPr lang="en-GB" sz="1050" dirty="0">
              <a:latin typeface="+mn-ea"/>
              <a:cs typeface="Heiti SC Light" charset="-122"/>
            </a:endParaRPr>
          </a:p>
        </p:txBody>
      </p:sp>
      <p:sp>
        <p:nvSpPr>
          <p:cNvPr id="59" name="TextBox 58">
            <a:extLst>
              <a:ext uri="{FF2B5EF4-FFF2-40B4-BE49-F238E27FC236}">
                <a16:creationId xmlns:a16="http://schemas.microsoft.com/office/drawing/2014/main" id="{E2B38C78-46F9-284F-B55F-E39C2DD1E030}"/>
              </a:ext>
            </a:extLst>
          </p:cNvPr>
          <p:cNvSpPr txBox="1"/>
          <p:nvPr/>
        </p:nvSpPr>
        <p:spPr>
          <a:xfrm>
            <a:off x="5086816" y="4587740"/>
            <a:ext cx="881895" cy="900246"/>
          </a:xfrm>
          <a:prstGeom prst="rect">
            <a:avLst/>
          </a:prstGeom>
          <a:noFill/>
        </p:spPr>
        <p:txBody>
          <a:bodyPr wrap="square" rtlCol="0">
            <a:spAutoFit/>
          </a:bodyPr>
          <a:lstStyle/>
          <a:p>
            <a:pPr algn="just">
              <a:buClr>
                <a:srgbClr val="2D97C8"/>
              </a:buClr>
            </a:pPr>
            <a:r>
              <a:rPr lang="ja-JP" altLang="en-GB" sz="1050" b="1">
                <a:latin typeface="+mn-ea"/>
                <a:cs typeface="Heiti SC Light" charset="-122"/>
              </a:rPr>
              <a:t>虎</a:t>
            </a:r>
            <a:r>
              <a:rPr lang="en-US" altLang="zh-CN" sz="1050" b="1" dirty="0">
                <a:latin typeface="+mn-ea"/>
                <a:cs typeface="Heiti SC Light" charset="-122"/>
              </a:rPr>
              <a:t>X2</a:t>
            </a:r>
            <a:r>
              <a:rPr lang="ja-JP" altLang="en-GB" sz="1050" b="1">
                <a:latin typeface="+mn-ea"/>
                <a:cs typeface="Heiti SC Light" charset="-122"/>
              </a:rPr>
              <a:t>生威</a:t>
            </a:r>
            <a:endParaRPr lang="en-GB" altLang="ja-JP" sz="1050" b="1" dirty="0">
              <a:latin typeface="+mn-ea"/>
              <a:cs typeface="Heiti SC Light" charset="-122"/>
            </a:endParaRPr>
          </a:p>
          <a:p>
            <a:pPr algn="just">
              <a:buClr>
                <a:srgbClr val="2D97C8"/>
              </a:buClr>
            </a:pPr>
            <a:r>
              <a:rPr lang="ja-JP" altLang="en-US" sz="1050">
                <a:latin typeface="+mn-ea"/>
                <a:cs typeface="Heiti SC Light" charset="-122"/>
              </a:rPr>
              <a:t>通过分享手势或小视频宣传保护东北虎的愿景</a:t>
            </a:r>
            <a:endParaRPr lang="en-GB" sz="1050" dirty="0">
              <a:latin typeface="+mn-ea"/>
              <a:cs typeface="Heiti SC Light" charset="-122"/>
            </a:endParaRPr>
          </a:p>
        </p:txBody>
      </p:sp>
      <p:sp>
        <p:nvSpPr>
          <p:cNvPr id="60" name="TextBox 59">
            <a:extLst>
              <a:ext uri="{FF2B5EF4-FFF2-40B4-BE49-F238E27FC236}">
                <a16:creationId xmlns:a16="http://schemas.microsoft.com/office/drawing/2014/main" id="{7D666714-BF45-9641-9F22-1EF48C74A1CE}"/>
              </a:ext>
            </a:extLst>
          </p:cNvPr>
          <p:cNvSpPr txBox="1"/>
          <p:nvPr/>
        </p:nvSpPr>
        <p:spPr>
          <a:xfrm>
            <a:off x="9564131" y="6211504"/>
            <a:ext cx="2192952"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r>
              <a:rPr lang="zh-CN" altLang="en-US" sz="1000" dirty="0">
                <a:latin typeface="+mn-ea"/>
                <a:cs typeface="Heiti SC Light" charset="-122"/>
              </a:rPr>
              <a:t>，</a:t>
            </a:r>
            <a:r>
              <a:rPr lang="ja-JP" altLang="en-US" sz="1000">
                <a:latin typeface="+mn-ea"/>
                <a:cs typeface="Heiti SC Light" charset="-122"/>
              </a:rPr>
              <a:t>公开资料</a:t>
            </a:r>
            <a:endParaRPr lang="en-GB" sz="1000" dirty="0">
              <a:latin typeface="+mn-ea"/>
              <a:cs typeface="Heiti SC Light" charset="-122"/>
            </a:endParaRPr>
          </a:p>
        </p:txBody>
      </p:sp>
    </p:spTree>
    <p:extLst>
      <p:ext uri="{BB962C8B-B14F-4D97-AF65-F5344CB8AC3E}">
        <p14:creationId xmlns:p14="http://schemas.microsoft.com/office/powerpoint/2010/main" val="179136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优势分析：</a:t>
            </a:r>
            <a:r>
              <a:rPr lang="ja-JP" altLang="en-US" dirty="0"/>
              <a:t>多维度精准投放</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96</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98C64858-048D-E04F-BAFC-190CAE383F53}"/>
              </a:ext>
            </a:extLst>
          </p:cNvPr>
          <p:cNvSpPr/>
          <p:nvPr/>
        </p:nvSpPr>
        <p:spPr>
          <a:xfrm>
            <a:off x="1074947"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3FA9BEA7-6ED7-F44A-B215-50D71CAA5933}"/>
              </a:ext>
            </a:extLst>
          </p:cNvPr>
          <p:cNvSpPr txBox="1"/>
          <p:nvPr/>
        </p:nvSpPr>
        <p:spPr>
          <a:xfrm>
            <a:off x="2157716" y="1304733"/>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日常科普</a:t>
            </a:r>
            <a:endParaRPr lang="ca-ES" sz="1400" dirty="0">
              <a:solidFill>
                <a:schemeClr val="bg1"/>
              </a:solidFill>
              <a:latin typeface="+mn-ea"/>
              <a:cs typeface="Heiti SC Light" charset="-122"/>
            </a:endParaRPr>
          </a:p>
        </p:txBody>
      </p:sp>
      <p:sp>
        <p:nvSpPr>
          <p:cNvPr id="20" name="TextBox 19">
            <a:extLst>
              <a:ext uri="{FF2B5EF4-FFF2-40B4-BE49-F238E27FC236}">
                <a16:creationId xmlns:a16="http://schemas.microsoft.com/office/drawing/2014/main" id="{68745B19-01D2-6C47-8DA8-2871C4BCE972}"/>
              </a:ext>
            </a:extLst>
          </p:cNvPr>
          <p:cNvSpPr txBox="1"/>
          <p:nvPr/>
        </p:nvSpPr>
        <p:spPr>
          <a:xfrm>
            <a:off x="1134589" y="1753638"/>
            <a:ext cx="2890708" cy="523220"/>
          </a:xfrm>
          <a:prstGeom prst="rect">
            <a:avLst/>
          </a:prstGeom>
          <a:noFill/>
        </p:spPr>
        <p:txBody>
          <a:bodyPr wrap="square" rtlCol="0">
            <a:spAutoFit/>
          </a:bodyPr>
          <a:lstStyle/>
          <a:p>
            <a:pPr algn="just">
              <a:buClr>
                <a:srgbClr val="2D97C8"/>
              </a:buClr>
            </a:pPr>
            <a:r>
              <a:rPr lang="ja-JP" altLang="en-US" sz="1400" b="1">
                <a:latin typeface="+mn-ea"/>
                <a:cs typeface="Heiti SC Light" charset="-122"/>
              </a:rPr>
              <a:t>针对大众</a:t>
            </a:r>
            <a:r>
              <a:rPr lang="zh-CN" altLang="en-US" sz="1400" b="1" dirty="0">
                <a:latin typeface="+mn-ea"/>
                <a:cs typeface="Heiti SC Light" charset="-122"/>
              </a:rPr>
              <a:t>：</a:t>
            </a:r>
            <a:r>
              <a:rPr lang="ja-JP" altLang="en-US" sz="1400">
                <a:latin typeface="+mn-ea"/>
                <a:cs typeface="Heiti SC Light" charset="-122"/>
              </a:rPr>
              <a:t>进行日常科普的同时传播保护概念</a:t>
            </a:r>
            <a:r>
              <a:rPr lang="zh-CN" altLang="en-US" sz="1400" dirty="0">
                <a:latin typeface="+mn-ea"/>
                <a:cs typeface="Heiti SC Light" charset="-122"/>
              </a:rPr>
              <a:t>，</a:t>
            </a:r>
            <a:r>
              <a:rPr lang="ja-JP" altLang="en-US" sz="1400">
                <a:latin typeface="+mn-ea"/>
                <a:cs typeface="Heiti SC Light" charset="-122"/>
              </a:rPr>
              <a:t>为大众提供社交货币</a:t>
            </a:r>
            <a:endParaRPr lang="en-GB" sz="1400" dirty="0">
              <a:latin typeface="+mn-ea"/>
              <a:cs typeface="Heiti SC Light" charset="-122"/>
            </a:endParaRPr>
          </a:p>
        </p:txBody>
      </p:sp>
      <p:sp>
        <p:nvSpPr>
          <p:cNvPr id="21" name="Rectangle 20">
            <a:extLst>
              <a:ext uri="{FF2B5EF4-FFF2-40B4-BE49-F238E27FC236}">
                <a16:creationId xmlns:a16="http://schemas.microsoft.com/office/drawing/2014/main" id="{E05F312B-66B2-8544-A408-13B6A59DB740}"/>
              </a:ext>
            </a:extLst>
          </p:cNvPr>
          <p:cNvSpPr/>
          <p:nvPr/>
        </p:nvSpPr>
        <p:spPr>
          <a:xfrm>
            <a:off x="4606782"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725449" y="1322315"/>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熊猫维基</a:t>
            </a:r>
            <a:endParaRPr lang="ca-ES" sz="1400" dirty="0">
              <a:solidFill>
                <a:schemeClr val="bg1"/>
              </a:solidFill>
              <a:latin typeface="+mn-ea"/>
              <a:cs typeface="Heiti SC Light" charset="-122"/>
            </a:endParaRPr>
          </a:p>
        </p:txBody>
      </p:sp>
      <p:sp>
        <p:nvSpPr>
          <p:cNvPr id="23" name="TextBox 22">
            <a:extLst>
              <a:ext uri="{FF2B5EF4-FFF2-40B4-BE49-F238E27FC236}">
                <a16:creationId xmlns:a16="http://schemas.microsoft.com/office/drawing/2014/main" id="{29E039A8-831E-8244-9A26-F071F41524DC}"/>
              </a:ext>
            </a:extLst>
          </p:cNvPr>
          <p:cNvSpPr txBox="1"/>
          <p:nvPr/>
        </p:nvSpPr>
        <p:spPr>
          <a:xfrm>
            <a:off x="4722603" y="1782039"/>
            <a:ext cx="2908501" cy="738664"/>
          </a:xfrm>
          <a:prstGeom prst="rect">
            <a:avLst/>
          </a:prstGeom>
          <a:noFill/>
        </p:spPr>
        <p:txBody>
          <a:bodyPr wrap="square" rtlCol="0">
            <a:spAutoFit/>
          </a:bodyPr>
          <a:lstStyle/>
          <a:p>
            <a:pPr algn="just">
              <a:buClr>
                <a:srgbClr val="2D97C8"/>
              </a:buClr>
            </a:pPr>
            <a:r>
              <a:rPr lang="ja-JP" altLang="en-US" sz="1400" b="1">
                <a:latin typeface="+mn-ea"/>
                <a:cs typeface="Heiti SC Light" charset="-122"/>
              </a:rPr>
              <a:t>针对环保者</a:t>
            </a:r>
            <a:r>
              <a:rPr lang="zh-CN" altLang="en-US" sz="1400" b="1" dirty="0">
                <a:latin typeface="+mn-ea"/>
                <a:cs typeface="Heiti SC Light" charset="-122"/>
              </a:rPr>
              <a:t>：</a:t>
            </a:r>
            <a:r>
              <a:rPr lang="ja-JP" altLang="en-US" sz="1400">
                <a:latin typeface="+mn-ea"/>
                <a:cs typeface="Heiti SC Light" charset="-122"/>
              </a:rPr>
              <a:t>官网上针对已经有环境保护概念的受众系统性的知识科普</a:t>
            </a:r>
            <a:endParaRPr lang="en-GB" sz="1400" dirty="0">
              <a:latin typeface="+mn-ea"/>
              <a:cs typeface="Heiti SC Light" charset="-122"/>
            </a:endParaRPr>
          </a:p>
        </p:txBody>
      </p:sp>
      <p:sp>
        <p:nvSpPr>
          <p:cNvPr id="24" name="Rectangle 23">
            <a:extLst>
              <a:ext uri="{FF2B5EF4-FFF2-40B4-BE49-F238E27FC236}">
                <a16:creationId xmlns:a16="http://schemas.microsoft.com/office/drawing/2014/main" id="{94DBA0CA-3FCF-2147-8DAD-64D3734C556B}"/>
              </a:ext>
            </a:extLst>
          </p:cNvPr>
          <p:cNvSpPr/>
          <p:nvPr/>
        </p:nvSpPr>
        <p:spPr>
          <a:xfrm>
            <a:off x="8210411"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9212327" y="1345764"/>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专业研究</a:t>
            </a:r>
            <a:endParaRPr lang="ca-ES" sz="1400" dirty="0">
              <a:solidFill>
                <a:schemeClr val="bg1"/>
              </a:solidFill>
              <a:latin typeface="+mn-ea"/>
              <a:cs typeface="Heiti SC Light" charset="-122"/>
            </a:endParaRPr>
          </a:p>
        </p:txBody>
      </p:sp>
      <p:sp>
        <p:nvSpPr>
          <p:cNvPr id="26" name="TextBox 25">
            <a:extLst>
              <a:ext uri="{FF2B5EF4-FFF2-40B4-BE49-F238E27FC236}">
                <a16:creationId xmlns:a16="http://schemas.microsoft.com/office/drawing/2014/main" id="{FFB7E81C-2671-3447-89BF-4534C318C160}"/>
              </a:ext>
            </a:extLst>
          </p:cNvPr>
          <p:cNvSpPr txBox="1"/>
          <p:nvPr/>
        </p:nvSpPr>
        <p:spPr>
          <a:xfrm>
            <a:off x="8270054" y="1812251"/>
            <a:ext cx="3036357" cy="523220"/>
          </a:xfrm>
          <a:prstGeom prst="rect">
            <a:avLst/>
          </a:prstGeom>
          <a:noFill/>
        </p:spPr>
        <p:txBody>
          <a:bodyPr wrap="square" rtlCol="0">
            <a:spAutoFit/>
          </a:bodyPr>
          <a:lstStyle/>
          <a:p>
            <a:pPr algn="just">
              <a:buClr>
                <a:srgbClr val="2D97C8"/>
              </a:buClr>
            </a:pPr>
            <a:r>
              <a:rPr lang="ja-JP" altLang="en-GB" sz="1400" b="1">
                <a:latin typeface="+mn-ea"/>
                <a:cs typeface="Heiti SC Light" charset="-122"/>
              </a:rPr>
              <a:t>针对</a:t>
            </a:r>
            <a:r>
              <a:rPr lang="ja-JP" altLang="en-US" sz="1400" b="1">
                <a:latin typeface="+mn-ea"/>
                <a:cs typeface="Heiti SC Light" charset="-122"/>
              </a:rPr>
              <a:t>专业人士</a:t>
            </a:r>
            <a:r>
              <a:rPr lang="zh-CN" altLang="en-US" sz="1400" b="1" dirty="0">
                <a:latin typeface="+mn-ea"/>
                <a:cs typeface="Heiti SC Light" charset="-122"/>
              </a:rPr>
              <a:t>：</a:t>
            </a:r>
            <a:r>
              <a:rPr lang="ja-JP" altLang="en-US" sz="1400">
                <a:latin typeface="+mn-ea"/>
                <a:cs typeface="Heiti SC Light" charset="-122"/>
              </a:rPr>
              <a:t>举办论坛研讨</a:t>
            </a:r>
            <a:r>
              <a:rPr lang="zh-CN" altLang="en-US" sz="1400" dirty="0">
                <a:latin typeface="+mn-ea"/>
                <a:cs typeface="Heiti SC Light" charset="-122"/>
              </a:rPr>
              <a:t>，</a:t>
            </a:r>
            <a:r>
              <a:rPr lang="ja-JP" altLang="en-US" sz="1400">
                <a:latin typeface="+mn-ea"/>
                <a:cs typeface="Heiti SC Light" charset="-122"/>
              </a:rPr>
              <a:t>发布专业研究与恢复方案</a:t>
            </a:r>
            <a:endParaRPr lang="en-GB" sz="1400" dirty="0">
              <a:latin typeface="+mn-ea"/>
              <a:cs typeface="Heiti SC Light" charset="-122"/>
            </a:endParaRPr>
          </a:p>
        </p:txBody>
      </p:sp>
      <p:sp>
        <p:nvSpPr>
          <p:cNvPr id="29" name="TextBox 28">
            <a:extLst>
              <a:ext uri="{FF2B5EF4-FFF2-40B4-BE49-F238E27FC236}">
                <a16:creationId xmlns:a16="http://schemas.microsoft.com/office/drawing/2014/main" id="{D9496A98-281F-0846-8CCE-E7BE104CFA50}"/>
              </a:ext>
            </a:extLst>
          </p:cNvPr>
          <p:cNvSpPr txBox="1"/>
          <p:nvPr/>
        </p:nvSpPr>
        <p:spPr>
          <a:xfrm>
            <a:off x="1147490" y="2687409"/>
            <a:ext cx="889930" cy="900246"/>
          </a:xfrm>
          <a:prstGeom prst="rect">
            <a:avLst/>
          </a:prstGeom>
          <a:noFill/>
        </p:spPr>
        <p:txBody>
          <a:bodyPr wrap="square" rtlCol="0">
            <a:spAutoFit/>
          </a:bodyPr>
          <a:lstStyle/>
          <a:p>
            <a:pPr>
              <a:buClr>
                <a:srgbClr val="2D97C8"/>
              </a:buClr>
            </a:pPr>
            <a:r>
              <a:rPr lang="ja-JP" altLang="en-GB" sz="1050">
                <a:latin typeface="+mn-ea"/>
                <a:cs typeface="Heiti SC Light" charset="-122"/>
              </a:rPr>
              <a:t>从对</a:t>
            </a:r>
            <a:r>
              <a:rPr lang="zh-CN" altLang="en-US" sz="1050" dirty="0">
                <a:latin typeface="+mn-ea"/>
                <a:cs typeface="Heiti SC Light" charset="-122"/>
              </a:rPr>
              <a:t>“</a:t>
            </a:r>
            <a:r>
              <a:rPr lang="ja-JP" altLang="en-US" sz="1050">
                <a:latin typeface="+mn-ea"/>
                <a:cs typeface="Heiti SC Light" charset="-122"/>
              </a:rPr>
              <a:t>吃货</a:t>
            </a:r>
            <a:r>
              <a:rPr lang="zh-CN" altLang="en-US" sz="1050" dirty="0">
                <a:latin typeface="+mn-ea"/>
                <a:cs typeface="Heiti SC Light" charset="-122"/>
              </a:rPr>
              <a:t>”</a:t>
            </a:r>
            <a:r>
              <a:rPr lang="ja-JP" altLang="en-US" sz="1050">
                <a:latin typeface="+mn-ea"/>
                <a:cs typeface="Heiti SC Light" charset="-122"/>
              </a:rPr>
              <a:t>科普粽子和黄酒</a:t>
            </a:r>
            <a:r>
              <a:rPr lang="zh-CN" altLang="en-US" sz="1050" dirty="0">
                <a:latin typeface="+mn-ea"/>
                <a:cs typeface="Heiti SC Light" charset="-122"/>
              </a:rPr>
              <a:t>，</a:t>
            </a:r>
            <a:r>
              <a:rPr lang="ja-JP" altLang="en-US" sz="1050">
                <a:latin typeface="+mn-ea"/>
                <a:cs typeface="Heiti SC Light" charset="-122"/>
              </a:rPr>
              <a:t>引出长江生态保护的概念</a:t>
            </a:r>
            <a:endParaRPr lang="en-GB" sz="1050" dirty="0">
              <a:latin typeface="+mn-ea"/>
              <a:cs typeface="Heiti SC Light" charset="-122"/>
            </a:endParaRPr>
          </a:p>
        </p:txBody>
      </p:sp>
      <p:sp>
        <p:nvSpPr>
          <p:cNvPr id="30" name="TextBox 29">
            <a:extLst>
              <a:ext uri="{FF2B5EF4-FFF2-40B4-BE49-F238E27FC236}">
                <a16:creationId xmlns:a16="http://schemas.microsoft.com/office/drawing/2014/main" id="{133B1E15-90D4-9648-9DDB-6F667F98EF07}"/>
              </a:ext>
            </a:extLst>
          </p:cNvPr>
          <p:cNvSpPr txBox="1"/>
          <p:nvPr/>
        </p:nvSpPr>
        <p:spPr>
          <a:xfrm>
            <a:off x="3068802" y="4703691"/>
            <a:ext cx="956495" cy="900246"/>
          </a:xfrm>
          <a:prstGeom prst="rect">
            <a:avLst/>
          </a:prstGeom>
          <a:noFill/>
        </p:spPr>
        <p:txBody>
          <a:bodyPr wrap="square" rtlCol="0">
            <a:spAutoFit/>
          </a:bodyPr>
          <a:lstStyle/>
          <a:p>
            <a:pPr>
              <a:buClr>
                <a:srgbClr val="2D97C8"/>
              </a:buClr>
            </a:pPr>
            <a:r>
              <a:rPr lang="ja-JP" altLang="en-GB" sz="1050">
                <a:latin typeface="+mn-ea"/>
                <a:cs typeface="Heiti SC Light" charset="-122"/>
              </a:rPr>
              <a:t>从对</a:t>
            </a:r>
            <a:r>
              <a:rPr lang="ja-JP" altLang="en-US" sz="1050">
                <a:latin typeface="+mn-ea"/>
                <a:cs typeface="Heiti SC Light" charset="-122"/>
              </a:rPr>
              <a:t>海龟性别的科普</a:t>
            </a:r>
            <a:r>
              <a:rPr lang="zh-CN" altLang="en-US" sz="1050" dirty="0">
                <a:latin typeface="+mn-ea"/>
                <a:cs typeface="Heiti SC Light" charset="-122"/>
              </a:rPr>
              <a:t>，</a:t>
            </a:r>
            <a:r>
              <a:rPr lang="ja-JP" altLang="en-US" sz="1050">
                <a:latin typeface="+mn-ea"/>
                <a:cs typeface="Heiti SC Light" charset="-122"/>
              </a:rPr>
              <a:t>引出对全球气候变化的关注</a:t>
            </a:r>
            <a:endParaRPr lang="en-GB" sz="1050" dirty="0">
              <a:latin typeface="+mn-ea"/>
              <a:cs typeface="Heiti SC Light" charset="-122"/>
            </a:endParaRPr>
          </a:p>
        </p:txBody>
      </p:sp>
      <p:pic>
        <p:nvPicPr>
          <p:cNvPr id="32" name="Picture 31" descr="A picture containing sitting, clock&#10;&#10;Description automatically generated">
            <a:extLst>
              <a:ext uri="{FF2B5EF4-FFF2-40B4-BE49-F238E27FC236}">
                <a16:creationId xmlns:a16="http://schemas.microsoft.com/office/drawing/2014/main" id="{3C4784D5-AA66-3A41-BDFA-F2B82B969E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7736" y="2473204"/>
            <a:ext cx="1958368" cy="2499954"/>
          </a:xfrm>
          <a:prstGeom prst="rect">
            <a:avLst/>
          </a:prstGeom>
          <a:effectLst>
            <a:outerShdw blurRad="50800" dist="38100" dir="2700000" algn="tl" rotWithShape="0">
              <a:prstClr val="black">
                <a:alpha val="40000"/>
              </a:prstClr>
            </a:outerShdw>
          </a:effectLst>
        </p:spPr>
      </p:pic>
      <p:pic>
        <p:nvPicPr>
          <p:cNvPr id="34" name="Picture 33" descr="A picture containing bear, animal, mammal, water&#10;&#10;Description automatically generated">
            <a:extLst>
              <a:ext uri="{FF2B5EF4-FFF2-40B4-BE49-F238E27FC236}">
                <a16:creationId xmlns:a16="http://schemas.microsoft.com/office/drawing/2014/main" id="{8A553455-95C7-1148-887A-93ADD27CAC4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26387" y="3784268"/>
            <a:ext cx="2003746" cy="2377780"/>
          </a:xfrm>
          <a:prstGeom prst="rect">
            <a:avLst/>
          </a:prstGeom>
          <a:effectLst>
            <a:outerShdw blurRad="50800" dist="38100" dir="2700000" algn="tl" rotWithShape="0">
              <a:prstClr val="black">
                <a:alpha val="40000"/>
              </a:prstClr>
            </a:outerShdw>
          </a:effectLst>
        </p:spPr>
      </p:pic>
      <p:pic>
        <p:nvPicPr>
          <p:cNvPr id="36" name="Picture 35" descr="A close up of a piece of paper&#10;&#10;Description automatically generated">
            <a:extLst>
              <a:ext uri="{FF2B5EF4-FFF2-40B4-BE49-F238E27FC236}">
                <a16:creationId xmlns:a16="http://schemas.microsoft.com/office/drawing/2014/main" id="{4EAB8361-B890-3B46-A130-85F8325BF9B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32132" y="2644936"/>
            <a:ext cx="2474953" cy="1101386"/>
          </a:xfrm>
          <a:prstGeom prst="rect">
            <a:avLst/>
          </a:prstGeom>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713560D8-DA15-9447-8339-CA8BF03E9DD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332131" y="3988704"/>
            <a:ext cx="2474954" cy="1035551"/>
          </a:xfrm>
          <a:prstGeom prst="rect">
            <a:avLst/>
          </a:prstGeom>
          <a:effectLst>
            <a:outerShdw blurRad="50800" dist="38100" dir="2700000" algn="tl" rotWithShape="0">
              <a:prstClr val="black">
                <a:alpha val="40000"/>
              </a:prstClr>
            </a:outerShdw>
          </a:effectLst>
        </p:spPr>
      </p:pic>
      <p:pic>
        <p:nvPicPr>
          <p:cNvPr id="40" name="Picture 39" descr="A screenshot of a cell phone&#10;&#10;Description automatically generated">
            <a:extLst>
              <a:ext uri="{FF2B5EF4-FFF2-40B4-BE49-F238E27FC236}">
                <a16:creationId xmlns:a16="http://schemas.microsoft.com/office/drawing/2014/main" id="{087F4BC2-0A33-B04C-BB65-4FF8351B3F3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63012" y="5234606"/>
            <a:ext cx="2613192" cy="869600"/>
          </a:xfrm>
          <a:prstGeom prst="rect">
            <a:avLst/>
          </a:prstGeom>
          <a:effectLst>
            <a:outerShdw blurRad="50800" dist="38100" dir="2700000" algn="tl" rotWithShape="0">
              <a:prstClr val="black">
                <a:alpha val="40000"/>
              </a:prstClr>
            </a:outerShdw>
          </a:effectLst>
        </p:spPr>
      </p:pic>
      <p:sp>
        <p:nvSpPr>
          <p:cNvPr id="41" name="TextBox 40">
            <a:extLst>
              <a:ext uri="{FF2B5EF4-FFF2-40B4-BE49-F238E27FC236}">
                <a16:creationId xmlns:a16="http://schemas.microsoft.com/office/drawing/2014/main" id="{8B96BE38-7B8B-8C45-8184-D0FA7BB1C890}"/>
              </a:ext>
            </a:extLst>
          </p:cNvPr>
          <p:cNvSpPr txBox="1"/>
          <p:nvPr/>
        </p:nvSpPr>
        <p:spPr>
          <a:xfrm>
            <a:off x="9895304" y="6235531"/>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pic>
        <p:nvPicPr>
          <p:cNvPr id="4" name="Picture 3" descr="A screenshot of a cell phone&#10;&#10;Description automatically generated">
            <a:extLst>
              <a:ext uri="{FF2B5EF4-FFF2-40B4-BE49-F238E27FC236}">
                <a16:creationId xmlns:a16="http://schemas.microsoft.com/office/drawing/2014/main" id="{3AD4D66E-0432-7D4E-9551-52963B4BA96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249"/>
          <a:stretch/>
        </p:blipFill>
        <p:spPr>
          <a:xfrm>
            <a:off x="1132580" y="4142544"/>
            <a:ext cx="1958368" cy="1739272"/>
          </a:xfrm>
          <a:prstGeom prst="rect">
            <a:avLst/>
          </a:prstGeom>
          <a:effectLst>
            <a:outerShdw blurRad="50800" dist="38100" dir="2700000" algn="tl" rotWithShape="0">
              <a:prstClr val="black">
                <a:alpha val="40000"/>
              </a:prstClr>
            </a:outerShdw>
          </a:effectLst>
        </p:spPr>
      </p:pic>
      <p:pic>
        <p:nvPicPr>
          <p:cNvPr id="9" name="Picture 8" descr="A screenshot of a cell phone&#10;&#10;Description automatically generated">
            <a:extLst>
              <a:ext uri="{FF2B5EF4-FFF2-40B4-BE49-F238E27FC236}">
                <a16:creationId xmlns:a16="http://schemas.microsoft.com/office/drawing/2014/main" id="{DF8D4B46-BCFE-9A41-9306-4EA8C450EA9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r="-184"/>
          <a:stretch/>
        </p:blipFill>
        <p:spPr>
          <a:xfrm>
            <a:off x="2022510" y="2473204"/>
            <a:ext cx="2053415" cy="1515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0815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优势分析：</a:t>
            </a:r>
            <a:r>
              <a:rPr lang="ja-JP" altLang="en-US" dirty="0"/>
              <a:t>多角度唤醒大众情绪</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97</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42F219E1-8D79-2349-8575-342ADB9EBD83}"/>
              </a:ext>
            </a:extLst>
          </p:cNvPr>
          <p:cNvSpPr/>
          <p:nvPr/>
        </p:nvSpPr>
        <p:spPr>
          <a:xfrm>
            <a:off x="863812" y="1456397"/>
            <a:ext cx="334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D0CFED9E-74FD-7444-A356-6091700494D2}"/>
              </a:ext>
            </a:extLst>
          </p:cNvPr>
          <p:cNvSpPr txBox="1"/>
          <p:nvPr/>
        </p:nvSpPr>
        <p:spPr>
          <a:xfrm>
            <a:off x="2086407" y="1345762"/>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GB" sz="1400">
                <a:solidFill>
                  <a:schemeClr val="bg1"/>
                </a:solidFill>
                <a:latin typeface="+mn-ea"/>
                <a:cs typeface="Heiti SC Light" charset="-122"/>
              </a:rPr>
              <a:t>数据</a:t>
            </a:r>
            <a:r>
              <a:rPr lang="ja-JP" altLang="en-US" sz="1400">
                <a:solidFill>
                  <a:schemeClr val="bg1"/>
                </a:solidFill>
                <a:latin typeface="+mn-ea"/>
                <a:cs typeface="Heiti SC Light" charset="-122"/>
              </a:rPr>
              <a:t>冲击</a:t>
            </a:r>
            <a:endParaRPr lang="en-GB" sz="1400" dirty="0">
              <a:solidFill>
                <a:schemeClr val="bg1"/>
              </a:solidFill>
              <a:latin typeface="+mn-ea"/>
              <a:cs typeface="Heiti SC Light" charset="-122"/>
            </a:endParaRPr>
          </a:p>
        </p:txBody>
      </p:sp>
      <p:sp>
        <p:nvSpPr>
          <p:cNvPr id="22" name="Rectangle 21">
            <a:extLst>
              <a:ext uri="{FF2B5EF4-FFF2-40B4-BE49-F238E27FC236}">
                <a16:creationId xmlns:a16="http://schemas.microsoft.com/office/drawing/2014/main" id="{4070F470-D5C8-854C-B958-85614095C7AC}"/>
              </a:ext>
            </a:extLst>
          </p:cNvPr>
          <p:cNvSpPr/>
          <p:nvPr/>
        </p:nvSpPr>
        <p:spPr>
          <a:xfrm>
            <a:off x="4459470" y="1440027"/>
            <a:ext cx="334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文本框 3">
            <a:extLst>
              <a:ext uri="{FF2B5EF4-FFF2-40B4-BE49-F238E27FC236}">
                <a16:creationId xmlns:a16="http://schemas.microsoft.com/office/drawing/2014/main" id="{1827704D-D037-C242-A48F-2C7C7600453F}"/>
              </a:ext>
            </a:extLst>
          </p:cNvPr>
          <p:cNvSpPr txBox="1"/>
          <p:nvPr/>
        </p:nvSpPr>
        <p:spPr>
          <a:xfrm>
            <a:off x="5682065" y="1332936"/>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图片对比</a:t>
            </a:r>
            <a:endParaRPr lang="en-GB" sz="1400" dirty="0">
              <a:solidFill>
                <a:schemeClr val="bg1"/>
              </a:solidFill>
              <a:latin typeface="+mn-ea"/>
              <a:cs typeface="Heiti SC Light" charset="-122"/>
            </a:endParaRPr>
          </a:p>
        </p:txBody>
      </p:sp>
      <p:sp>
        <p:nvSpPr>
          <p:cNvPr id="24" name="Rectangle 23">
            <a:extLst>
              <a:ext uri="{FF2B5EF4-FFF2-40B4-BE49-F238E27FC236}">
                <a16:creationId xmlns:a16="http://schemas.microsoft.com/office/drawing/2014/main" id="{22232995-4457-EB48-938F-A28BFA586A40}"/>
              </a:ext>
            </a:extLst>
          </p:cNvPr>
          <p:cNvSpPr/>
          <p:nvPr/>
        </p:nvSpPr>
        <p:spPr>
          <a:xfrm>
            <a:off x="8055128" y="1440027"/>
            <a:ext cx="334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203C3EA7-04AB-9545-9537-4A5B755A27B9}"/>
              </a:ext>
            </a:extLst>
          </p:cNvPr>
          <p:cNvSpPr txBox="1"/>
          <p:nvPr/>
        </p:nvSpPr>
        <p:spPr>
          <a:xfrm>
            <a:off x="9277723" y="1286139"/>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故事触动</a:t>
            </a:r>
            <a:endParaRPr lang="en-GB" sz="1400" dirty="0">
              <a:solidFill>
                <a:schemeClr val="bg1"/>
              </a:solidFill>
              <a:latin typeface="+mn-ea"/>
              <a:cs typeface="Heiti SC Light" charset="-122"/>
            </a:endParaRPr>
          </a:p>
        </p:txBody>
      </p:sp>
      <p:sp>
        <p:nvSpPr>
          <p:cNvPr id="26" name="TextBox 25">
            <a:extLst>
              <a:ext uri="{FF2B5EF4-FFF2-40B4-BE49-F238E27FC236}">
                <a16:creationId xmlns:a16="http://schemas.microsoft.com/office/drawing/2014/main" id="{9070868A-7275-B142-AA46-64C19F322454}"/>
              </a:ext>
            </a:extLst>
          </p:cNvPr>
          <p:cNvSpPr txBox="1"/>
          <p:nvPr/>
        </p:nvSpPr>
        <p:spPr>
          <a:xfrm>
            <a:off x="1095125" y="1757116"/>
            <a:ext cx="2799741"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a:t>
            </a:r>
            <a:r>
              <a:rPr lang="ja-JP" altLang="en-US" sz="1400">
                <a:latin typeface="+mn-ea"/>
                <a:cs typeface="Heiti SC Light" charset="-122"/>
              </a:rPr>
              <a:t>具体数据展现形势严峻</a:t>
            </a:r>
            <a:r>
              <a:rPr lang="zh-CN" altLang="en-US" sz="1400" dirty="0">
                <a:latin typeface="+mn-ea"/>
                <a:cs typeface="Heiti SC Light" charset="-122"/>
              </a:rPr>
              <a:t>，</a:t>
            </a:r>
            <a:r>
              <a:rPr lang="ja-JP" altLang="en-US" sz="1400">
                <a:latin typeface="+mn-ea"/>
                <a:cs typeface="Heiti SC Light" charset="-122"/>
              </a:rPr>
              <a:t>唤醒人们的危机感</a:t>
            </a:r>
            <a:endParaRPr lang="en-GB" sz="1400" dirty="0">
              <a:latin typeface="+mn-ea"/>
              <a:cs typeface="Heiti SC Light" charset="-122"/>
            </a:endParaRPr>
          </a:p>
        </p:txBody>
      </p:sp>
      <p:sp>
        <p:nvSpPr>
          <p:cNvPr id="27" name="TextBox 26">
            <a:extLst>
              <a:ext uri="{FF2B5EF4-FFF2-40B4-BE49-F238E27FC236}">
                <a16:creationId xmlns:a16="http://schemas.microsoft.com/office/drawing/2014/main" id="{606D178F-8DF9-2646-87AB-42E3C8287D0F}"/>
              </a:ext>
            </a:extLst>
          </p:cNvPr>
          <p:cNvSpPr txBox="1"/>
          <p:nvPr/>
        </p:nvSpPr>
        <p:spPr>
          <a:xfrm>
            <a:off x="4632763" y="1757804"/>
            <a:ext cx="309675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a:t>
            </a:r>
            <a:r>
              <a:rPr lang="ja-JP" altLang="en-US" sz="1400">
                <a:latin typeface="+mn-ea"/>
                <a:cs typeface="Heiti SC Light" charset="-122"/>
              </a:rPr>
              <a:t>视觉上的直观对比唤起人们的情绪</a:t>
            </a:r>
            <a:r>
              <a:rPr lang="zh-CN" altLang="en-US" sz="1400" dirty="0">
                <a:latin typeface="+mn-ea"/>
                <a:cs typeface="Heiti SC Light" charset="-122"/>
              </a:rPr>
              <a:t>，</a:t>
            </a:r>
            <a:r>
              <a:rPr lang="ja-JP" altLang="en-US" sz="1400">
                <a:latin typeface="+mn-ea"/>
                <a:cs typeface="Heiti SC Light" charset="-122"/>
              </a:rPr>
              <a:t>从而关注到环境保护</a:t>
            </a:r>
            <a:endParaRPr lang="en-GB" sz="1400" dirty="0">
              <a:latin typeface="+mn-ea"/>
              <a:cs typeface="Heiti SC Light" charset="-122"/>
            </a:endParaRPr>
          </a:p>
        </p:txBody>
      </p:sp>
      <p:sp>
        <p:nvSpPr>
          <p:cNvPr id="28" name="TextBox 27">
            <a:extLst>
              <a:ext uri="{FF2B5EF4-FFF2-40B4-BE49-F238E27FC236}">
                <a16:creationId xmlns:a16="http://schemas.microsoft.com/office/drawing/2014/main" id="{39F6F795-236B-B94B-B87B-0494A331064A}"/>
              </a:ext>
            </a:extLst>
          </p:cNvPr>
          <p:cNvSpPr txBox="1"/>
          <p:nvPr/>
        </p:nvSpPr>
        <p:spPr>
          <a:xfrm>
            <a:off x="8198264" y="1776539"/>
            <a:ext cx="3010261"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从人</a:t>
            </a:r>
            <a:r>
              <a:rPr lang="ja-JP" altLang="en-US" sz="1400">
                <a:latin typeface="+mn-ea"/>
                <a:cs typeface="Heiti SC Light" charset="-122"/>
              </a:rPr>
              <a:t>出发</a:t>
            </a:r>
            <a:r>
              <a:rPr lang="zh-CN" altLang="en-US" sz="1400" dirty="0">
                <a:latin typeface="+mn-ea"/>
                <a:cs typeface="Heiti SC Light" charset="-122"/>
              </a:rPr>
              <a:t>，</a:t>
            </a:r>
            <a:r>
              <a:rPr lang="ja-JP" altLang="en-US" sz="1400">
                <a:latin typeface="+mn-ea"/>
                <a:cs typeface="Heiti SC Light" charset="-122"/>
              </a:rPr>
              <a:t>通过具体的故事唤醒人们的共情</a:t>
            </a:r>
            <a:endParaRPr lang="en-GB" sz="1400" dirty="0">
              <a:latin typeface="+mn-ea"/>
              <a:cs typeface="Heiti SC Light" charset="-122"/>
            </a:endParaRPr>
          </a:p>
        </p:txBody>
      </p:sp>
      <p:pic>
        <p:nvPicPr>
          <p:cNvPr id="4" name="Picture 3">
            <a:extLst>
              <a:ext uri="{FF2B5EF4-FFF2-40B4-BE49-F238E27FC236}">
                <a16:creationId xmlns:a16="http://schemas.microsoft.com/office/drawing/2014/main" id="{64A46FA8-F00E-2546-91ED-A8A3C780BE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125" y="2328207"/>
            <a:ext cx="2936039" cy="2527120"/>
          </a:xfrm>
          <a:prstGeom prst="rect">
            <a:avLst/>
          </a:prstGeom>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8C9C666A-C44E-D74B-95D6-EE5C41A3F82A}"/>
              </a:ext>
            </a:extLst>
          </p:cNvPr>
          <p:cNvSpPr txBox="1"/>
          <p:nvPr/>
        </p:nvSpPr>
        <p:spPr>
          <a:xfrm>
            <a:off x="1056787" y="4938635"/>
            <a:ext cx="2952270" cy="1154162"/>
          </a:xfrm>
          <a:prstGeom prst="rect">
            <a:avLst/>
          </a:prstGeom>
          <a:noFill/>
        </p:spPr>
        <p:txBody>
          <a:bodyPr wrap="square" rtlCol="0">
            <a:spAutoFit/>
          </a:bodyPr>
          <a:lstStyle/>
          <a:p>
            <a:pPr algn="just">
              <a:buClr>
                <a:srgbClr val="2D97C8"/>
              </a:buClr>
            </a:pPr>
            <a:r>
              <a:rPr lang="ja-JP" altLang="en-US" sz="1050">
                <a:latin typeface="+mn-ea"/>
              </a:rPr>
              <a:t>在过去</a:t>
            </a:r>
            <a:r>
              <a:rPr lang="en-US" altLang="ja-JP" sz="1600" dirty="0">
                <a:latin typeface="+mn-ea"/>
              </a:rPr>
              <a:t>38</a:t>
            </a:r>
            <a:r>
              <a:rPr lang="ja-JP" altLang="en-US" sz="1050">
                <a:latin typeface="+mn-ea"/>
              </a:rPr>
              <a:t>亿年的生命历史中曾经发生了</a:t>
            </a:r>
            <a:r>
              <a:rPr lang="en-US" altLang="ja-JP" sz="1600" dirty="0">
                <a:latin typeface="+mn-ea"/>
              </a:rPr>
              <a:t>5</a:t>
            </a:r>
            <a:r>
              <a:rPr lang="ja-JP" altLang="en-US" sz="1050">
                <a:latin typeface="+mn-ea"/>
              </a:rPr>
              <a:t>次大的灭绝。其原因是大规模的地质运动和陨石撞击等原因。但现在，地球正在进入第</a:t>
            </a:r>
            <a:r>
              <a:rPr lang="en-US" altLang="ja-JP" sz="1600" dirty="0">
                <a:latin typeface="+mn-ea"/>
              </a:rPr>
              <a:t>6</a:t>
            </a:r>
            <a:r>
              <a:rPr lang="ja-JP" altLang="en-US" sz="1050">
                <a:latin typeface="+mn-ea"/>
              </a:rPr>
              <a:t>次物种大灭绝。这是由于人类活动所引起的灭绝，且速度是这之前</a:t>
            </a:r>
            <a:r>
              <a:rPr lang="en-US" altLang="ja-JP" sz="1600" dirty="0">
                <a:latin typeface="+mn-ea"/>
              </a:rPr>
              <a:t>5</a:t>
            </a:r>
            <a:r>
              <a:rPr lang="ja-JP" altLang="en-US" sz="1050">
                <a:latin typeface="+mn-ea"/>
              </a:rPr>
              <a:t>次的</a:t>
            </a:r>
            <a:r>
              <a:rPr lang="en-US" altLang="ja-JP" sz="1600" dirty="0">
                <a:latin typeface="+mn-ea"/>
              </a:rPr>
              <a:t>10</a:t>
            </a:r>
            <a:r>
              <a:rPr lang="ja-JP" altLang="en-US" sz="1050">
                <a:latin typeface="+mn-ea"/>
              </a:rPr>
              <a:t>倍甚至</a:t>
            </a:r>
            <a:r>
              <a:rPr lang="en-US" altLang="ja-JP" sz="1600" dirty="0">
                <a:latin typeface="+mn-ea"/>
              </a:rPr>
              <a:t>100</a:t>
            </a:r>
            <a:r>
              <a:rPr lang="ja-JP" altLang="en-US" sz="1050">
                <a:latin typeface="+mn-ea"/>
              </a:rPr>
              <a:t>倍。</a:t>
            </a:r>
            <a:endParaRPr lang="en-GB" sz="1050" dirty="0">
              <a:latin typeface="+mn-ea"/>
              <a:cs typeface="Heiti SC Light" charset="-122"/>
            </a:endParaRPr>
          </a:p>
        </p:txBody>
      </p:sp>
      <p:pic>
        <p:nvPicPr>
          <p:cNvPr id="9" name="Picture 8">
            <a:extLst>
              <a:ext uri="{FF2B5EF4-FFF2-40B4-BE49-F238E27FC236}">
                <a16:creationId xmlns:a16="http://schemas.microsoft.com/office/drawing/2014/main" id="{E69A387B-F946-744C-A059-9EB59550B3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30796" y="2388018"/>
            <a:ext cx="1352599" cy="1810956"/>
          </a:xfrm>
          <a:prstGeom prst="rect">
            <a:avLst/>
          </a:prstGeom>
          <a:effectLst>
            <a:outerShdw blurRad="50800" dist="38100" dir="2700000" algn="tl" rotWithShape="0">
              <a:prstClr val="black">
                <a:alpha val="40000"/>
              </a:prstClr>
            </a:outerShdw>
          </a:effectLst>
        </p:spPr>
      </p:pic>
      <p:pic>
        <p:nvPicPr>
          <p:cNvPr id="31" name="Picture 30" descr="A picture containing food&#10;&#10;Description automatically generated">
            <a:extLst>
              <a:ext uri="{FF2B5EF4-FFF2-40B4-BE49-F238E27FC236}">
                <a16:creationId xmlns:a16="http://schemas.microsoft.com/office/drawing/2014/main" id="{2B851F16-BE92-934C-8B04-B3D7D249DC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83385" y="2388116"/>
            <a:ext cx="1357116" cy="1810957"/>
          </a:xfrm>
          <a:prstGeom prst="rect">
            <a:avLst/>
          </a:prstGeom>
          <a:effectLst>
            <a:outerShdw blurRad="50800" dist="38100" dir="2700000" algn="tl" rotWithShape="0">
              <a:prstClr val="black">
                <a:alpha val="40000"/>
              </a:prstClr>
            </a:outerShdw>
          </a:effectLst>
        </p:spPr>
      </p:pic>
      <p:pic>
        <p:nvPicPr>
          <p:cNvPr id="33" name="Picture 32" descr="A picture containing animal, turtle, water, photo&#10;&#10;Description automatically generated">
            <a:extLst>
              <a:ext uri="{FF2B5EF4-FFF2-40B4-BE49-F238E27FC236}">
                <a16:creationId xmlns:a16="http://schemas.microsoft.com/office/drawing/2014/main" id="{94E50A27-72E1-B94D-A751-5671D391E8F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30751" y="4295824"/>
            <a:ext cx="1359283" cy="1803493"/>
          </a:xfrm>
          <a:prstGeom prst="rect">
            <a:avLst/>
          </a:prstGeom>
          <a:effectLst>
            <a:outerShdw blurRad="50800" dist="38100" dir="2700000" algn="tl" rotWithShape="0">
              <a:prstClr val="black">
                <a:alpha val="40000"/>
              </a:prstClr>
            </a:outerShdw>
          </a:effectLst>
        </p:spPr>
      </p:pic>
      <p:pic>
        <p:nvPicPr>
          <p:cNvPr id="35" name="Picture 34" descr="A picture containing photo, bird, sitting, small&#10;&#10;Description automatically generated">
            <a:extLst>
              <a:ext uri="{FF2B5EF4-FFF2-40B4-BE49-F238E27FC236}">
                <a16:creationId xmlns:a16="http://schemas.microsoft.com/office/drawing/2014/main" id="{AE5D74ED-12B3-8B41-A60C-809C58FCF55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83386" y="4306165"/>
            <a:ext cx="1357115" cy="1800616"/>
          </a:xfrm>
          <a:prstGeom prst="rect">
            <a:avLst/>
          </a:prstGeom>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FD752637-4BBC-9E44-B54D-78427005CAE1}"/>
              </a:ext>
            </a:extLst>
          </p:cNvPr>
          <p:cNvSpPr txBox="1"/>
          <p:nvPr/>
        </p:nvSpPr>
        <p:spPr>
          <a:xfrm>
            <a:off x="10004619" y="6193190"/>
            <a:ext cx="1694309"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pic>
        <p:nvPicPr>
          <p:cNvPr id="38" name="Picture 37">
            <a:extLst>
              <a:ext uri="{FF2B5EF4-FFF2-40B4-BE49-F238E27FC236}">
                <a16:creationId xmlns:a16="http://schemas.microsoft.com/office/drawing/2014/main" id="{138F1214-B12B-B94E-A0C8-C62B5AEF7AB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98264" y="3883621"/>
            <a:ext cx="3100620" cy="1058174"/>
          </a:xfrm>
          <a:prstGeom prst="rect">
            <a:avLst/>
          </a:prstGeom>
          <a:effectLst>
            <a:outerShdw blurRad="50800" dist="38100" dir="2700000" algn="tl" rotWithShape="0">
              <a:prstClr val="black">
                <a:alpha val="40000"/>
              </a:prstClr>
            </a:outerShdw>
          </a:effectLst>
        </p:spPr>
      </p:pic>
      <p:pic>
        <p:nvPicPr>
          <p:cNvPr id="40" name="Picture 39">
            <a:extLst>
              <a:ext uri="{FF2B5EF4-FFF2-40B4-BE49-F238E27FC236}">
                <a16:creationId xmlns:a16="http://schemas.microsoft.com/office/drawing/2014/main" id="{72E75AC7-0063-BC4E-B712-C357D63B7D2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98264" y="5098053"/>
            <a:ext cx="3148300" cy="911351"/>
          </a:xfrm>
          <a:prstGeom prst="rect">
            <a:avLst/>
          </a:prstGeom>
          <a:effectLst>
            <a:outerShdw blurRad="50800" dist="38100" dir="2700000" algn="tl" rotWithShape="0">
              <a:prstClr val="black">
                <a:alpha val="40000"/>
              </a:prstClr>
            </a:outerShdw>
          </a:effectLst>
        </p:spPr>
      </p:pic>
      <p:pic>
        <p:nvPicPr>
          <p:cNvPr id="42" name="Picture 41" descr="A close up of a logo&#10;&#10;Description automatically generated">
            <a:extLst>
              <a:ext uri="{FF2B5EF4-FFF2-40B4-BE49-F238E27FC236}">
                <a16:creationId xmlns:a16="http://schemas.microsoft.com/office/drawing/2014/main" id="{97837502-5C74-C843-9B24-A7E81E62F50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98264" y="2545722"/>
            <a:ext cx="3156277" cy="10581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766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Arrow Slight curve">
            <a:extLst>
              <a:ext uri="{FF2B5EF4-FFF2-40B4-BE49-F238E27FC236}">
                <a16:creationId xmlns:a16="http://schemas.microsoft.com/office/drawing/2014/main" id="{B5D85C83-508C-FC45-8070-7FEC3E1F5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593191">
            <a:off x="1012005" y="1928876"/>
            <a:ext cx="9090372" cy="1657648"/>
          </a:xfrm>
          <a:prstGeom prst="rect">
            <a:avLst/>
          </a:prstGeom>
        </p:spPr>
      </p:pic>
      <p:grpSp>
        <p:nvGrpSpPr>
          <p:cNvPr id="5" name="Group 4">
            <a:extLst>
              <a:ext uri="{FF2B5EF4-FFF2-40B4-BE49-F238E27FC236}">
                <a16:creationId xmlns:a16="http://schemas.microsoft.com/office/drawing/2014/main" id="{BB2DE149-3C69-124B-84CD-B9425C47AAE1}"/>
              </a:ext>
            </a:extLst>
          </p:cNvPr>
          <p:cNvGrpSpPr/>
          <p:nvPr/>
        </p:nvGrpSpPr>
        <p:grpSpPr>
          <a:xfrm>
            <a:off x="662028" y="2344866"/>
            <a:ext cx="10805330" cy="3910230"/>
            <a:chOff x="662028" y="2458850"/>
            <a:chExt cx="10805330" cy="3796245"/>
          </a:xfrm>
          <a:solidFill>
            <a:schemeClr val="bg2"/>
          </a:solidFill>
        </p:grpSpPr>
        <p:sp>
          <p:nvSpPr>
            <p:cNvPr id="4" name="Rectangle 3">
              <a:extLst>
                <a:ext uri="{FF2B5EF4-FFF2-40B4-BE49-F238E27FC236}">
                  <a16:creationId xmlns:a16="http://schemas.microsoft.com/office/drawing/2014/main" id="{DCF3DA37-06ED-AF4E-89BA-6DBEB373C6F8}"/>
                </a:ext>
              </a:extLst>
            </p:cNvPr>
            <p:cNvSpPr/>
            <p:nvPr/>
          </p:nvSpPr>
          <p:spPr>
            <a:xfrm>
              <a:off x="662028" y="5548184"/>
              <a:ext cx="2088000" cy="6881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EBBB6583-73A9-B446-B60B-14734A8268C2}"/>
                </a:ext>
              </a:extLst>
            </p:cNvPr>
            <p:cNvSpPr/>
            <p:nvPr/>
          </p:nvSpPr>
          <p:spPr>
            <a:xfrm>
              <a:off x="2839640" y="5102018"/>
              <a:ext cx="2088000" cy="11530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49311CD-5C41-D54A-A783-D513721846E2}"/>
                </a:ext>
              </a:extLst>
            </p:cNvPr>
            <p:cNvSpPr/>
            <p:nvPr/>
          </p:nvSpPr>
          <p:spPr>
            <a:xfrm>
              <a:off x="5014823" y="4462479"/>
              <a:ext cx="2088000" cy="17738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31EEADDC-C641-4049-9DD6-D5B33224B145}"/>
                </a:ext>
              </a:extLst>
            </p:cNvPr>
            <p:cNvSpPr/>
            <p:nvPr/>
          </p:nvSpPr>
          <p:spPr>
            <a:xfrm>
              <a:off x="7182417" y="3429001"/>
              <a:ext cx="2088000" cy="27989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36B012F-C54F-8548-8F15-3E2378486875}"/>
                </a:ext>
              </a:extLst>
            </p:cNvPr>
            <p:cNvSpPr/>
            <p:nvPr/>
          </p:nvSpPr>
          <p:spPr>
            <a:xfrm>
              <a:off x="9379358" y="2458850"/>
              <a:ext cx="2088000" cy="37693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solidFill>
                  <a:schemeClr val="accent1"/>
                </a:solidFill>
              </a:rPr>
              <a:t>WWF</a:t>
            </a:r>
            <a:r>
              <a:rPr lang="zh-CN" altLang="en-US" dirty="0">
                <a:solidFill>
                  <a:schemeClr val="accent1"/>
                </a:solidFill>
              </a:rPr>
              <a:t>优势分析：</a:t>
            </a:r>
            <a:r>
              <a:rPr lang="ja-JP" altLang="en-US" dirty="0">
                <a:solidFill>
                  <a:schemeClr val="accent1"/>
                </a:solidFill>
              </a:rPr>
              <a:t>以人人皆可参与的方式</a:t>
            </a:r>
            <a:r>
              <a:rPr lang="zh-CN" altLang="en-US" dirty="0">
                <a:solidFill>
                  <a:schemeClr val="accent1"/>
                </a:solidFill>
              </a:rPr>
              <a:t>，</a:t>
            </a:r>
            <a:r>
              <a:rPr lang="ja-JP" altLang="en-US" dirty="0">
                <a:solidFill>
                  <a:schemeClr val="accent1"/>
                </a:solidFill>
              </a:rPr>
              <a:t>强化亲民的品牌形象</a:t>
            </a:r>
            <a:endParaRPr lang="zh-CN" altLang="en-US" dirty="0">
              <a:solidFill>
                <a:schemeClr val="accent1"/>
              </a:solidFill>
            </a:endParaRP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98</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8" name="TextBox 7">
            <a:extLst>
              <a:ext uri="{FF2B5EF4-FFF2-40B4-BE49-F238E27FC236}">
                <a16:creationId xmlns:a16="http://schemas.microsoft.com/office/drawing/2014/main" id="{E2A579E4-83A9-8243-B638-11B4F54401F2}"/>
              </a:ext>
            </a:extLst>
          </p:cNvPr>
          <p:cNvSpPr txBox="1"/>
          <p:nvPr/>
        </p:nvSpPr>
        <p:spPr>
          <a:xfrm>
            <a:off x="9472667" y="1864377"/>
            <a:ext cx="1983266"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注册</a:t>
            </a:r>
            <a:r>
              <a:rPr lang="ja-JP" altLang="en-US" sz="1400">
                <a:latin typeface="+mn-ea"/>
                <a:cs typeface="Heiti SC Light" charset="-122"/>
              </a:rPr>
              <a:t>成为熊猫客</a:t>
            </a:r>
            <a:r>
              <a:rPr lang="zh-CN" altLang="en-US" sz="1400" dirty="0">
                <a:latin typeface="+mn-ea"/>
                <a:cs typeface="Heiti SC Light" charset="-122"/>
              </a:rPr>
              <a:t>，</a:t>
            </a:r>
            <a:r>
              <a:rPr lang="ja-JP" altLang="en-US" sz="1400">
                <a:latin typeface="+mn-ea"/>
                <a:cs typeface="Heiti SC Light" charset="-122"/>
              </a:rPr>
              <a:t>长期作为环保行动的一员</a:t>
            </a:r>
            <a:endParaRPr lang="en-GB" sz="1400" dirty="0">
              <a:latin typeface="+mn-ea"/>
              <a:cs typeface="Heiti SC Light" charset="-122"/>
            </a:endParaRPr>
          </a:p>
        </p:txBody>
      </p:sp>
      <p:sp>
        <p:nvSpPr>
          <p:cNvPr id="10" name="TextBox 9">
            <a:extLst>
              <a:ext uri="{FF2B5EF4-FFF2-40B4-BE49-F238E27FC236}">
                <a16:creationId xmlns:a16="http://schemas.microsoft.com/office/drawing/2014/main" id="{1468653A-F8A2-4B4D-947E-D742AB37146F}"/>
              </a:ext>
            </a:extLst>
          </p:cNvPr>
          <p:cNvSpPr txBox="1"/>
          <p:nvPr/>
        </p:nvSpPr>
        <p:spPr>
          <a:xfrm>
            <a:off x="2926737" y="5830241"/>
            <a:ext cx="1929110" cy="415498"/>
          </a:xfrm>
          <a:prstGeom prst="rect">
            <a:avLst/>
          </a:prstGeom>
        </p:spPr>
        <p:txBody>
          <a:bodyPr wrap="square">
            <a:spAutoFit/>
          </a:bodyPr>
          <a:lstStyle>
            <a:defPPr>
              <a:defRPr lang="en-US"/>
            </a:defPPr>
            <a:lvl1pPr>
              <a:defRPr sz="1050">
                <a:latin typeface="+mn-ea"/>
                <a:cs typeface="Heiti SC Light" charset="-122"/>
              </a:defRPr>
            </a:lvl1pPr>
          </a:lstStyle>
          <a:p>
            <a:r>
              <a:rPr lang="ja-JP" altLang="en-US"/>
              <a:t>明信片行动</a:t>
            </a:r>
            <a:r>
              <a:rPr lang="zh-CN" altLang="en-US" dirty="0"/>
              <a:t>，</a:t>
            </a:r>
            <a:r>
              <a:rPr lang="ja-JP" altLang="en-US"/>
              <a:t>支持野生虎栖息地巡护员</a:t>
            </a:r>
          </a:p>
        </p:txBody>
      </p:sp>
      <p:sp>
        <p:nvSpPr>
          <p:cNvPr id="13" name="TextBox 12">
            <a:extLst>
              <a:ext uri="{FF2B5EF4-FFF2-40B4-BE49-F238E27FC236}">
                <a16:creationId xmlns:a16="http://schemas.microsoft.com/office/drawing/2014/main" id="{38CAA998-D617-2940-880E-2BB05433FBDF}"/>
              </a:ext>
            </a:extLst>
          </p:cNvPr>
          <p:cNvSpPr txBox="1"/>
          <p:nvPr/>
        </p:nvSpPr>
        <p:spPr>
          <a:xfrm>
            <a:off x="736067" y="1821645"/>
            <a:ext cx="1931554" cy="523220"/>
          </a:xfrm>
          <a:prstGeom prst="rect">
            <a:avLst/>
          </a:prstGeom>
          <a:noFill/>
        </p:spPr>
        <p:txBody>
          <a:bodyPr wrap="square" rtlCol="0">
            <a:spAutoFit/>
          </a:bodyPr>
          <a:lstStyle>
            <a:defPPr>
              <a:defRPr lang="en-US"/>
            </a:defPPr>
            <a:lvl1pPr>
              <a:buClr>
                <a:srgbClr val="2D97C8"/>
              </a:buClr>
              <a:defRPr sz="1400">
                <a:latin typeface="+mn-ea"/>
                <a:cs typeface="Heiti SC Light" charset="-122"/>
              </a:defRPr>
            </a:lvl1pPr>
          </a:lstStyle>
          <a:p>
            <a:pPr algn="just"/>
            <a:r>
              <a:rPr lang="ja-JP" altLang="en-US"/>
              <a:t>简单的传递环境保护的概念也是一种参与</a:t>
            </a:r>
          </a:p>
        </p:txBody>
      </p:sp>
      <p:sp>
        <p:nvSpPr>
          <p:cNvPr id="16" name="Rectangle 15">
            <a:extLst>
              <a:ext uri="{FF2B5EF4-FFF2-40B4-BE49-F238E27FC236}">
                <a16:creationId xmlns:a16="http://schemas.microsoft.com/office/drawing/2014/main" id="{8E414E7F-0FF5-C24E-8565-2085EC96E168}"/>
              </a:ext>
            </a:extLst>
          </p:cNvPr>
          <p:cNvSpPr/>
          <p:nvPr/>
        </p:nvSpPr>
        <p:spPr>
          <a:xfrm>
            <a:off x="662028" y="1499651"/>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文本框 3">
            <a:extLst>
              <a:ext uri="{FF2B5EF4-FFF2-40B4-BE49-F238E27FC236}">
                <a16:creationId xmlns:a16="http://schemas.microsoft.com/office/drawing/2014/main" id="{EAF43E10-AC4F-BA4A-8E5C-5967E2B38ACD}"/>
              </a:ext>
            </a:extLst>
          </p:cNvPr>
          <p:cNvSpPr txBox="1"/>
          <p:nvPr/>
        </p:nvSpPr>
        <p:spPr>
          <a:xfrm>
            <a:off x="1254623" y="1361722"/>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动动手指</a:t>
            </a:r>
            <a:endParaRPr lang="en-GB" sz="1400" dirty="0">
              <a:solidFill>
                <a:schemeClr val="bg1"/>
              </a:solidFill>
              <a:latin typeface="+mn-ea"/>
              <a:cs typeface="Heiti SC Light" charset="-122"/>
            </a:endParaRPr>
          </a:p>
        </p:txBody>
      </p:sp>
      <p:sp>
        <p:nvSpPr>
          <p:cNvPr id="22" name="Rectangle 21">
            <a:extLst>
              <a:ext uri="{FF2B5EF4-FFF2-40B4-BE49-F238E27FC236}">
                <a16:creationId xmlns:a16="http://schemas.microsoft.com/office/drawing/2014/main" id="{62FA638A-06F9-694A-99B7-193EFAE75E18}"/>
              </a:ext>
            </a:extLst>
          </p:cNvPr>
          <p:cNvSpPr/>
          <p:nvPr/>
        </p:nvSpPr>
        <p:spPr>
          <a:xfrm>
            <a:off x="2839642" y="1499650"/>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6B03440-6753-984D-B559-70CBC6ED5E69}"/>
              </a:ext>
            </a:extLst>
          </p:cNvPr>
          <p:cNvSpPr/>
          <p:nvPr/>
        </p:nvSpPr>
        <p:spPr>
          <a:xfrm>
            <a:off x="5017256" y="1494986"/>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D669918-1361-5F4F-ABDF-F3A34BA93238}"/>
              </a:ext>
            </a:extLst>
          </p:cNvPr>
          <p:cNvSpPr/>
          <p:nvPr/>
        </p:nvSpPr>
        <p:spPr>
          <a:xfrm>
            <a:off x="7194870" y="1494985"/>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0F037761-12C1-7140-A81E-4A17E95F3067}"/>
              </a:ext>
            </a:extLst>
          </p:cNvPr>
          <p:cNvSpPr/>
          <p:nvPr/>
        </p:nvSpPr>
        <p:spPr>
          <a:xfrm>
            <a:off x="9372482" y="1494985"/>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en-GB" dirty="0"/>
          </a:p>
        </p:txBody>
      </p:sp>
      <p:sp>
        <p:nvSpPr>
          <p:cNvPr id="26" name="文本框 3">
            <a:extLst>
              <a:ext uri="{FF2B5EF4-FFF2-40B4-BE49-F238E27FC236}">
                <a16:creationId xmlns:a16="http://schemas.microsoft.com/office/drawing/2014/main" id="{BA8260C4-2341-974D-A6D1-6CB14DF6B07A}"/>
              </a:ext>
            </a:extLst>
          </p:cNvPr>
          <p:cNvSpPr txBox="1"/>
          <p:nvPr/>
        </p:nvSpPr>
        <p:spPr>
          <a:xfrm>
            <a:off x="3432237" y="1334911"/>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小小行动</a:t>
            </a:r>
            <a:endParaRPr lang="en-GB" sz="1400" dirty="0">
              <a:solidFill>
                <a:schemeClr val="bg1"/>
              </a:solidFill>
              <a:latin typeface="+mn-ea"/>
              <a:cs typeface="Heiti SC Light" charset="-122"/>
            </a:endParaRPr>
          </a:p>
        </p:txBody>
      </p:sp>
      <p:sp>
        <p:nvSpPr>
          <p:cNvPr id="27" name="文本框 3">
            <a:extLst>
              <a:ext uri="{FF2B5EF4-FFF2-40B4-BE49-F238E27FC236}">
                <a16:creationId xmlns:a16="http://schemas.microsoft.com/office/drawing/2014/main" id="{7B8A5542-8BC1-B240-BBFF-8C9268CCBE9E}"/>
              </a:ext>
            </a:extLst>
          </p:cNvPr>
          <p:cNvSpPr txBox="1"/>
          <p:nvPr/>
        </p:nvSpPr>
        <p:spPr>
          <a:xfrm>
            <a:off x="5609851" y="1334911"/>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日常生活</a:t>
            </a:r>
            <a:endParaRPr lang="en-GB" sz="1400" dirty="0">
              <a:solidFill>
                <a:schemeClr val="bg1"/>
              </a:solidFill>
              <a:latin typeface="+mn-ea"/>
              <a:cs typeface="Heiti SC Light" charset="-122"/>
            </a:endParaRPr>
          </a:p>
        </p:txBody>
      </p:sp>
      <p:sp>
        <p:nvSpPr>
          <p:cNvPr id="28" name="文本框 3">
            <a:extLst>
              <a:ext uri="{FF2B5EF4-FFF2-40B4-BE49-F238E27FC236}">
                <a16:creationId xmlns:a16="http://schemas.microsoft.com/office/drawing/2014/main" id="{C30BBFB5-6EF1-864F-BED8-B19CFB3BB2F5}"/>
              </a:ext>
            </a:extLst>
          </p:cNvPr>
          <p:cNvSpPr txBox="1"/>
          <p:nvPr/>
        </p:nvSpPr>
        <p:spPr>
          <a:xfrm>
            <a:off x="7787465" y="1334911"/>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实地考察</a:t>
            </a:r>
            <a:endParaRPr lang="en-GB" sz="1400" dirty="0">
              <a:solidFill>
                <a:schemeClr val="bg1"/>
              </a:solidFill>
              <a:latin typeface="+mn-ea"/>
              <a:cs typeface="Heiti SC Light" charset="-122"/>
            </a:endParaRPr>
          </a:p>
        </p:txBody>
      </p:sp>
      <p:sp>
        <p:nvSpPr>
          <p:cNvPr id="29" name="文本框 3">
            <a:extLst>
              <a:ext uri="{FF2B5EF4-FFF2-40B4-BE49-F238E27FC236}">
                <a16:creationId xmlns:a16="http://schemas.microsoft.com/office/drawing/2014/main" id="{BF247D21-01D3-1048-AB49-9C27CBD93D2F}"/>
              </a:ext>
            </a:extLst>
          </p:cNvPr>
          <p:cNvSpPr txBox="1"/>
          <p:nvPr/>
        </p:nvSpPr>
        <p:spPr>
          <a:xfrm>
            <a:off x="9965077" y="1322274"/>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长期行动</a:t>
            </a:r>
            <a:endParaRPr lang="en-GB" sz="1400" dirty="0">
              <a:solidFill>
                <a:schemeClr val="bg1"/>
              </a:solidFill>
              <a:latin typeface="+mn-ea"/>
              <a:cs typeface="Heiti SC Light" charset="-122"/>
            </a:endParaRPr>
          </a:p>
        </p:txBody>
      </p:sp>
      <p:pic>
        <p:nvPicPr>
          <p:cNvPr id="7" name="Picture 6" descr="A screen shot of a monitor&#10;&#10;Description automatically generated">
            <a:extLst>
              <a:ext uri="{FF2B5EF4-FFF2-40B4-BE49-F238E27FC236}">
                <a16:creationId xmlns:a16="http://schemas.microsoft.com/office/drawing/2014/main" id="{85046C2D-513F-D04D-90C0-8AD8D2FCC05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2712" y="3162359"/>
            <a:ext cx="1753380" cy="3002589"/>
          </a:xfrm>
          <a:prstGeom prst="rect">
            <a:avLst/>
          </a:prstGeom>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C8E0ED7B-864D-CD49-8C90-E8E02A99D353}"/>
              </a:ext>
            </a:extLst>
          </p:cNvPr>
          <p:cNvSpPr/>
          <p:nvPr/>
        </p:nvSpPr>
        <p:spPr>
          <a:xfrm>
            <a:off x="882712" y="2556408"/>
            <a:ext cx="1667532" cy="577081"/>
          </a:xfrm>
          <a:prstGeom prst="rect">
            <a:avLst/>
          </a:prstGeom>
        </p:spPr>
        <p:txBody>
          <a:bodyPr wrap="square">
            <a:spAutoFit/>
          </a:bodyPr>
          <a:lstStyle/>
          <a:p>
            <a:r>
              <a:rPr lang="ja-JP" altLang="en-GB" sz="1050" b="1">
                <a:latin typeface="+mn-ea"/>
              </a:rPr>
              <a:t>发声系列</a:t>
            </a:r>
            <a:endParaRPr lang="en-GB" altLang="ja-JP" sz="1050" b="1" dirty="0">
              <a:latin typeface="+mn-ea"/>
            </a:endParaRPr>
          </a:p>
          <a:p>
            <a:r>
              <a:rPr lang="ja-JP" altLang="en-US" sz="1050">
                <a:latin typeface="+mn-ea"/>
              </a:rPr>
              <a:t>动动手指</a:t>
            </a:r>
            <a:r>
              <a:rPr lang="zh-CN" altLang="en-US" sz="1050" dirty="0">
                <a:latin typeface="+mn-ea"/>
              </a:rPr>
              <a:t>，</a:t>
            </a:r>
            <a:r>
              <a:rPr lang="ja-JP" altLang="en-US" sz="1050">
                <a:latin typeface="+mn-ea"/>
              </a:rPr>
              <a:t>通过转发传递环保概念</a:t>
            </a:r>
            <a:endParaRPr lang="en-GB" altLang="ja-JP" sz="1050" dirty="0">
              <a:latin typeface="+mn-ea"/>
            </a:endParaRPr>
          </a:p>
        </p:txBody>
      </p:sp>
      <p:sp>
        <p:nvSpPr>
          <p:cNvPr id="31" name="TextBox 30">
            <a:extLst>
              <a:ext uri="{FF2B5EF4-FFF2-40B4-BE49-F238E27FC236}">
                <a16:creationId xmlns:a16="http://schemas.microsoft.com/office/drawing/2014/main" id="{47533E0F-6D0A-5C4D-9E28-9DABE0C83BDA}"/>
              </a:ext>
            </a:extLst>
          </p:cNvPr>
          <p:cNvSpPr txBox="1"/>
          <p:nvPr/>
        </p:nvSpPr>
        <p:spPr>
          <a:xfrm>
            <a:off x="2931846" y="1822292"/>
            <a:ext cx="1930918" cy="523220"/>
          </a:xfrm>
          <a:prstGeom prst="rect">
            <a:avLst/>
          </a:prstGeom>
          <a:noFill/>
        </p:spPr>
        <p:txBody>
          <a:bodyPr wrap="square" rtlCol="0">
            <a:spAutoFit/>
          </a:bodyPr>
          <a:lstStyle>
            <a:defPPr>
              <a:defRPr lang="en-US"/>
            </a:defPPr>
            <a:lvl1pPr>
              <a:buClr>
                <a:srgbClr val="2D97C8"/>
              </a:buClr>
              <a:defRPr sz="1400">
                <a:latin typeface="+mn-ea"/>
                <a:cs typeface="Heiti SC Light" charset="-122"/>
              </a:defRPr>
            </a:lvl1pPr>
          </a:lstStyle>
          <a:p>
            <a:pPr algn="just"/>
            <a:r>
              <a:rPr lang="ja-JP" altLang="en-US"/>
              <a:t>通过简单的活动</a:t>
            </a:r>
            <a:r>
              <a:rPr lang="zh-CN" altLang="en-US" dirty="0"/>
              <a:t>，</a:t>
            </a:r>
            <a:r>
              <a:rPr lang="ja-JP" altLang="en-US"/>
              <a:t>参与到环保概念的传递</a:t>
            </a:r>
          </a:p>
        </p:txBody>
      </p:sp>
      <p:sp>
        <p:nvSpPr>
          <p:cNvPr id="32" name="Rectangle 31">
            <a:extLst>
              <a:ext uri="{FF2B5EF4-FFF2-40B4-BE49-F238E27FC236}">
                <a16:creationId xmlns:a16="http://schemas.microsoft.com/office/drawing/2014/main" id="{5FAC6ED1-0204-174F-8E60-995BEFD14C8F}"/>
              </a:ext>
            </a:extLst>
          </p:cNvPr>
          <p:cNvSpPr/>
          <p:nvPr/>
        </p:nvSpPr>
        <p:spPr>
          <a:xfrm>
            <a:off x="2926737" y="3882867"/>
            <a:ext cx="2004940" cy="738664"/>
          </a:xfrm>
          <a:prstGeom prst="rect">
            <a:avLst/>
          </a:prstGeom>
        </p:spPr>
        <p:txBody>
          <a:bodyPr wrap="square">
            <a:spAutoFit/>
          </a:bodyPr>
          <a:lstStyle/>
          <a:p>
            <a:r>
              <a:rPr lang="ja-JP" altLang="en-GB" sz="1050">
                <a:latin typeface="+mn-ea"/>
                <a:cs typeface="Heiti SC Light" charset="-122"/>
              </a:rPr>
              <a:t>张靓颖</a:t>
            </a:r>
            <a:r>
              <a:rPr lang="zh-CN" altLang="en-US" sz="1050" dirty="0">
                <a:latin typeface="+mn-ea"/>
                <a:cs typeface="Heiti SC Light" charset="-122"/>
              </a:rPr>
              <a:t>：</a:t>
            </a:r>
            <a:r>
              <a:rPr lang="ja-JP" altLang="en-US" sz="1050">
                <a:latin typeface="+mn-ea"/>
                <a:cs typeface="Heiti SC Light" charset="-122"/>
              </a:rPr>
              <a:t>歌声留住江豚的微笑</a:t>
            </a:r>
            <a:endParaRPr lang="en-GB" altLang="ja-JP" sz="1050" dirty="0">
              <a:solidFill>
                <a:srgbClr val="262626"/>
              </a:solidFill>
              <a:latin typeface="Arial" panose="020B0604020202020204" pitchFamily="34" charset="0"/>
            </a:endParaRPr>
          </a:p>
          <a:p>
            <a:r>
              <a:rPr lang="ja-JP" altLang="en-US" sz="1050">
                <a:solidFill>
                  <a:srgbClr val="262626"/>
                </a:solidFill>
                <a:latin typeface="Arial" panose="020B0604020202020204" pitchFamily="34" charset="0"/>
              </a:rPr>
              <a:t>收集到数千张微笑表情的照片，制作成充满感染力的</a:t>
            </a:r>
            <a:r>
              <a:rPr lang="en-US" altLang="ja-JP" sz="1050" dirty="0">
                <a:solidFill>
                  <a:srgbClr val="262626"/>
                </a:solidFill>
                <a:latin typeface="Arial" panose="020B0604020202020204" pitchFamily="34" charset="0"/>
              </a:rPr>
              <a:t>《</a:t>
            </a:r>
            <a:r>
              <a:rPr lang="ja-JP" altLang="en-US" sz="1050">
                <a:solidFill>
                  <a:srgbClr val="262626"/>
                </a:solidFill>
                <a:latin typeface="Arial" panose="020B0604020202020204" pitchFamily="34" charset="0"/>
              </a:rPr>
              <a:t>感谢</a:t>
            </a:r>
            <a:r>
              <a:rPr lang="en-US" altLang="ja-JP" sz="1050" dirty="0">
                <a:solidFill>
                  <a:srgbClr val="262626"/>
                </a:solidFill>
                <a:latin typeface="Arial" panose="020B0604020202020204" pitchFamily="34" charset="0"/>
              </a:rPr>
              <a:t>》</a:t>
            </a:r>
            <a:r>
              <a:rPr lang="en-GB" sz="1050" dirty="0">
                <a:solidFill>
                  <a:srgbClr val="262626"/>
                </a:solidFill>
                <a:latin typeface="Arial" panose="020B0604020202020204" pitchFamily="34" charset="0"/>
              </a:rPr>
              <a:t>MV</a:t>
            </a:r>
            <a:endParaRPr lang="en-GB" sz="1050" dirty="0"/>
          </a:p>
        </p:txBody>
      </p:sp>
      <p:pic>
        <p:nvPicPr>
          <p:cNvPr id="34" name="Picture 33" descr="A picture containing indoor, photo, monitor, screen&#10;&#10;Description automatically generated">
            <a:extLst>
              <a:ext uri="{FF2B5EF4-FFF2-40B4-BE49-F238E27FC236}">
                <a16:creationId xmlns:a16="http://schemas.microsoft.com/office/drawing/2014/main" id="{FB22E2E3-C720-F44C-B4AF-A0754B33D06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3531"/>
          <a:stretch/>
        </p:blipFill>
        <p:spPr>
          <a:xfrm>
            <a:off x="2975959" y="2458850"/>
            <a:ext cx="1662285" cy="1370775"/>
          </a:xfrm>
          <a:prstGeom prst="rect">
            <a:avLst/>
          </a:prstGeom>
          <a:effectLst>
            <a:outerShdw blurRad="50800" dist="38100" dir="2700000" algn="tl" rotWithShape="0">
              <a:prstClr val="black">
                <a:alpha val="40000"/>
              </a:prstClr>
            </a:outerShdw>
          </a:effectLst>
        </p:spPr>
      </p:pic>
      <p:pic>
        <p:nvPicPr>
          <p:cNvPr id="36" name="Picture 35" descr="A group of people posing for a picture in the snow&#10;&#10;Description automatically generated">
            <a:extLst>
              <a:ext uri="{FF2B5EF4-FFF2-40B4-BE49-F238E27FC236}">
                <a16:creationId xmlns:a16="http://schemas.microsoft.com/office/drawing/2014/main" id="{E0552F9E-04B8-4948-B663-86A88478C09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19090" y="4621531"/>
            <a:ext cx="1537436" cy="1153077"/>
          </a:xfrm>
          <a:prstGeom prst="rect">
            <a:avLst/>
          </a:prstGeom>
          <a:effectLst>
            <a:outerShdw blurRad="50800" dist="38100" dir="2700000" algn="tl" rotWithShape="0">
              <a:prstClr val="black">
                <a:alpha val="40000"/>
              </a:prstClr>
            </a:outerShdw>
          </a:effectLst>
        </p:spPr>
      </p:pic>
      <p:sp>
        <p:nvSpPr>
          <p:cNvPr id="37" name="TextBox 36">
            <a:extLst>
              <a:ext uri="{FF2B5EF4-FFF2-40B4-BE49-F238E27FC236}">
                <a16:creationId xmlns:a16="http://schemas.microsoft.com/office/drawing/2014/main" id="{9CCA7B3A-631F-5645-BE45-6B5650091726}"/>
              </a:ext>
            </a:extLst>
          </p:cNvPr>
          <p:cNvSpPr txBox="1"/>
          <p:nvPr/>
        </p:nvSpPr>
        <p:spPr>
          <a:xfrm>
            <a:off x="5034784" y="1821645"/>
            <a:ext cx="2006523" cy="523220"/>
          </a:xfrm>
          <a:prstGeom prst="rect">
            <a:avLst/>
          </a:prstGeom>
          <a:noFill/>
        </p:spPr>
        <p:txBody>
          <a:bodyPr wrap="square" rtlCol="0">
            <a:spAutoFit/>
          </a:bodyPr>
          <a:lstStyle>
            <a:defPPr>
              <a:defRPr lang="en-US"/>
            </a:defPPr>
            <a:lvl1pPr>
              <a:buClr>
                <a:srgbClr val="2D97C8"/>
              </a:buClr>
              <a:defRPr sz="1400">
                <a:latin typeface="+mn-ea"/>
                <a:cs typeface="Heiti SC Light" charset="-122"/>
              </a:defRPr>
            </a:lvl1pPr>
          </a:lstStyle>
          <a:p>
            <a:pPr algn="just"/>
            <a:r>
              <a:rPr lang="ja-JP" altLang="en-US"/>
              <a:t>在日常生活的点滴中参与到环保</a:t>
            </a:r>
          </a:p>
        </p:txBody>
      </p:sp>
      <p:pic>
        <p:nvPicPr>
          <p:cNvPr id="39" name="Picture 38" descr="A screenshot of a social media post&#10;&#10;Description automatically generated">
            <a:extLst>
              <a:ext uri="{FF2B5EF4-FFF2-40B4-BE49-F238E27FC236}">
                <a16:creationId xmlns:a16="http://schemas.microsoft.com/office/drawing/2014/main" id="{BE1B0198-A8F8-F542-B7FF-1BFF5EFBA97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7993" y="2537632"/>
            <a:ext cx="2006523" cy="1014032"/>
          </a:xfrm>
          <a:prstGeom prst="rect">
            <a:avLst/>
          </a:prstGeom>
          <a:effectLst>
            <a:outerShdw blurRad="50800" dist="38100" dir="2700000" algn="tl" rotWithShape="0">
              <a:prstClr val="black">
                <a:alpha val="40000"/>
              </a:prstClr>
            </a:outerShdw>
          </a:effectLst>
        </p:spPr>
      </p:pic>
      <p:pic>
        <p:nvPicPr>
          <p:cNvPr id="41" name="Picture 40" descr="A picture containing screenshot&#10;&#10;Description automatically generated">
            <a:extLst>
              <a:ext uri="{FF2B5EF4-FFF2-40B4-BE49-F238E27FC236}">
                <a16:creationId xmlns:a16="http://schemas.microsoft.com/office/drawing/2014/main" id="{3472B747-DB02-EC42-82A3-1F78D694E07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4066" y="4399630"/>
            <a:ext cx="1711933" cy="1425702"/>
          </a:xfrm>
          <a:prstGeom prst="rect">
            <a:avLst/>
          </a:prstGeom>
          <a:effectLst>
            <a:outerShdw blurRad="50800" dist="38100" dir="2700000" algn="tl" rotWithShape="0">
              <a:prstClr val="black">
                <a:alpha val="40000"/>
              </a:prstClr>
            </a:outerShdw>
          </a:effectLst>
        </p:spPr>
      </p:pic>
      <p:pic>
        <p:nvPicPr>
          <p:cNvPr id="43" name="Picture 42" descr="A screen shot of a person&#10;&#10;Description automatically generated">
            <a:extLst>
              <a:ext uri="{FF2B5EF4-FFF2-40B4-BE49-F238E27FC236}">
                <a16:creationId xmlns:a16="http://schemas.microsoft.com/office/drawing/2014/main" id="{0940AC36-AC8A-F84D-A79C-701CB8CDD4E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264727" y="4454079"/>
            <a:ext cx="1937467" cy="1316803"/>
          </a:xfrm>
          <a:prstGeom prst="rect">
            <a:avLst/>
          </a:prstGeom>
          <a:effectLst>
            <a:outerShdw blurRad="50800" dist="38100" dir="2700000" algn="tl" rotWithShape="0">
              <a:prstClr val="black">
                <a:alpha val="40000"/>
              </a:prstClr>
            </a:outerShdw>
          </a:effectLst>
        </p:spPr>
      </p:pic>
      <p:pic>
        <p:nvPicPr>
          <p:cNvPr id="45" name="Picture 44" descr="A screenshot of a cell phone&#10;&#10;Description automatically generated">
            <a:extLst>
              <a:ext uri="{FF2B5EF4-FFF2-40B4-BE49-F238E27FC236}">
                <a16:creationId xmlns:a16="http://schemas.microsoft.com/office/drawing/2014/main" id="{DC036FC5-A998-7E4E-8210-16D835741C6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291358" y="2516903"/>
            <a:ext cx="1823219" cy="1512339"/>
          </a:xfrm>
          <a:prstGeom prst="rect">
            <a:avLst/>
          </a:prstGeom>
          <a:effectLst>
            <a:outerShdw blurRad="50800" dist="38100" dir="2700000" algn="tl" rotWithShape="0">
              <a:prstClr val="black">
                <a:alpha val="40000"/>
              </a:prstClr>
            </a:outerShdw>
          </a:effectLst>
        </p:spPr>
      </p:pic>
      <p:sp>
        <p:nvSpPr>
          <p:cNvPr id="46" name="TextBox 45">
            <a:extLst>
              <a:ext uri="{FF2B5EF4-FFF2-40B4-BE49-F238E27FC236}">
                <a16:creationId xmlns:a16="http://schemas.microsoft.com/office/drawing/2014/main" id="{2ACCCF7B-9809-0242-B668-5A4D5B26C6E9}"/>
              </a:ext>
            </a:extLst>
          </p:cNvPr>
          <p:cNvSpPr txBox="1"/>
          <p:nvPr/>
        </p:nvSpPr>
        <p:spPr>
          <a:xfrm>
            <a:off x="7230858" y="1821645"/>
            <a:ext cx="1971336" cy="523220"/>
          </a:xfrm>
          <a:prstGeom prst="rect">
            <a:avLst/>
          </a:prstGeom>
          <a:noFill/>
        </p:spPr>
        <p:txBody>
          <a:bodyPr wrap="square" rtlCol="0">
            <a:spAutoFit/>
          </a:bodyPr>
          <a:lstStyle>
            <a:defPPr>
              <a:defRPr lang="en-US"/>
            </a:defPPr>
            <a:lvl1pPr>
              <a:buClr>
                <a:srgbClr val="2D97C8"/>
              </a:buClr>
              <a:defRPr sz="1400">
                <a:latin typeface="+mn-ea"/>
                <a:cs typeface="Heiti SC Light" charset="-122"/>
              </a:defRPr>
            </a:lvl1pPr>
          </a:lstStyle>
          <a:p>
            <a:pPr algn="just"/>
            <a:r>
              <a:rPr lang="ja-JP" altLang="en-US"/>
              <a:t>亲身实地体验</a:t>
            </a:r>
            <a:r>
              <a:rPr lang="en-US" altLang="zh-CN" dirty="0"/>
              <a:t>WWF</a:t>
            </a:r>
            <a:r>
              <a:rPr lang="ja-JP" altLang="en-US"/>
              <a:t>的环保工作</a:t>
            </a:r>
          </a:p>
        </p:txBody>
      </p:sp>
      <p:pic>
        <p:nvPicPr>
          <p:cNvPr id="50" name="Picture 49" descr="A screenshot of a cell phone&#10;&#10;Description automatically generated">
            <a:extLst>
              <a:ext uri="{FF2B5EF4-FFF2-40B4-BE49-F238E27FC236}">
                <a16:creationId xmlns:a16="http://schemas.microsoft.com/office/drawing/2014/main" id="{38FB4738-3A08-E84F-80B0-FADF11C6E3B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558900" y="2556408"/>
            <a:ext cx="1702010" cy="3448892"/>
          </a:xfrm>
          <a:prstGeom prst="rect">
            <a:avLst/>
          </a:prstGeom>
          <a:effectLst>
            <a:outerShdw blurRad="50800" dist="38100" dir="2700000" algn="tl" rotWithShape="0">
              <a:prstClr val="black">
                <a:alpha val="40000"/>
              </a:prstClr>
            </a:outerShdw>
          </a:effectLst>
        </p:spPr>
      </p:pic>
      <p:sp>
        <p:nvSpPr>
          <p:cNvPr id="44" name="Rectangle 43">
            <a:extLst>
              <a:ext uri="{FF2B5EF4-FFF2-40B4-BE49-F238E27FC236}">
                <a16:creationId xmlns:a16="http://schemas.microsoft.com/office/drawing/2014/main" id="{56DA4FD7-8D10-5141-BC44-BF4FBFE7EE3D}"/>
              </a:ext>
            </a:extLst>
          </p:cNvPr>
          <p:cNvSpPr/>
          <p:nvPr/>
        </p:nvSpPr>
        <p:spPr>
          <a:xfrm>
            <a:off x="5076870" y="3886906"/>
            <a:ext cx="2004940" cy="415498"/>
          </a:xfrm>
          <a:prstGeom prst="rect">
            <a:avLst/>
          </a:prstGeom>
        </p:spPr>
        <p:txBody>
          <a:bodyPr wrap="square">
            <a:spAutoFit/>
          </a:bodyPr>
          <a:lstStyle/>
          <a:p>
            <a:r>
              <a:rPr lang="ja-JP" altLang="en-GB" sz="1050">
                <a:latin typeface="+mn-ea"/>
                <a:cs typeface="Heiti SC Light" charset="-122"/>
              </a:rPr>
              <a:t>呼吁</a:t>
            </a:r>
            <a:r>
              <a:rPr lang="ja-JP" altLang="en-US" sz="1050">
                <a:latin typeface="+mn-ea"/>
                <a:cs typeface="Heiti SC Light" charset="-122"/>
              </a:rPr>
              <a:t>在日常做出小改变</a:t>
            </a:r>
            <a:r>
              <a:rPr lang="zh-CN" altLang="en-US" sz="1050" dirty="0">
                <a:latin typeface="+mn-ea"/>
                <a:cs typeface="Heiti SC Light" charset="-122"/>
              </a:rPr>
              <a:t>，</a:t>
            </a:r>
            <a:r>
              <a:rPr lang="ja-JP" altLang="en-US" sz="1050">
                <a:latin typeface="+mn-ea"/>
                <a:cs typeface="Heiti SC Light" charset="-122"/>
              </a:rPr>
              <a:t>将废纸变成资源</a:t>
            </a:r>
            <a:endParaRPr lang="en-GB" sz="1050" dirty="0"/>
          </a:p>
        </p:txBody>
      </p:sp>
      <p:sp>
        <p:nvSpPr>
          <p:cNvPr id="47" name="Rectangle 46">
            <a:extLst>
              <a:ext uri="{FF2B5EF4-FFF2-40B4-BE49-F238E27FC236}">
                <a16:creationId xmlns:a16="http://schemas.microsoft.com/office/drawing/2014/main" id="{99D1CF93-6160-7D4A-951E-1C8968037300}"/>
              </a:ext>
            </a:extLst>
          </p:cNvPr>
          <p:cNvSpPr/>
          <p:nvPr/>
        </p:nvSpPr>
        <p:spPr>
          <a:xfrm>
            <a:off x="5058785" y="5830368"/>
            <a:ext cx="2004940" cy="415498"/>
          </a:xfrm>
          <a:prstGeom prst="rect">
            <a:avLst/>
          </a:prstGeom>
        </p:spPr>
        <p:txBody>
          <a:bodyPr wrap="square">
            <a:spAutoFit/>
          </a:bodyPr>
          <a:lstStyle/>
          <a:p>
            <a:r>
              <a:rPr lang="ja-JP" altLang="en-GB" sz="1050"/>
              <a:t>用</a:t>
            </a:r>
            <a:r>
              <a:rPr lang="ja-JP" altLang="en-US" sz="1050"/>
              <a:t>正确的方式处理纸箱</a:t>
            </a:r>
            <a:r>
              <a:rPr lang="zh-CN" altLang="en-US" sz="1050" dirty="0"/>
              <a:t>，</a:t>
            </a:r>
            <a:r>
              <a:rPr lang="ja-JP" altLang="en-US" sz="1050"/>
              <a:t>日常为环保处力</a:t>
            </a:r>
            <a:endParaRPr lang="en-GB" sz="1050" dirty="0"/>
          </a:p>
        </p:txBody>
      </p:sp>
      <p:sp>
        <p:nvSpPr>
          <p:cNvPr id="48" name="Rectangle 47">
            <a:extLst>
              <a:ext uri="{FF2B5EF4-FFF2-40B4-BE49-F238E27FC236}">
                <a16:creationId xmlns:a16="http://schemas.microsoft.com/office/drawing/2014/main" id="{FE20FB21-4403-D249-8F51-3915FACE1151}"/>
              </a:ext>
            </a:extLst>
          </p:cNvPr>
          <p:cNvSpPr/>
          <p:nvPr/>
        </p:nvSpPr>
        <p:spPr>
          <a:xfrm>
            <a:off x="7240170" y="4087946"/>
            <a:ext cx="2004940" cy="253916"/>
          </a:xfrm>
          <a:prstGeom prst="rect">
            <a:avLst/>
          </a:prstGeom>
        </p:spPr>
        <p:txBody>
          <a:bodyPr wrap="square">
            <a:spAutoFit/>
          </a:bodyPr>
          <a:lstStyle/>
          <a:p>
            <a:r>
              <a:rPr lang="ja-JP" altLang="en-GB" sz="1050">
                <a:latin typeface="+mn-ea"/>
                <a:cs typeface="Heiti SC Light" charset="-122"/>
              </a:rPr>
              <a:t>地球一小时</a:t>
            </a:r>
            <a:r>
              <a:rPr lang="ja-JP" altLang="en-US" sz="1050">
                <a:latin typeface="+mn-ea"/>
                <a:cs typeface="Heiti SC Light" charset="-122"/>
              </a:rPr>
              <a:t>志愿者</a:t>
            </a:r>
            <a:endParaRPr lang="en-GB" sz="1050" dirty="0"/>
          </a:p>
        </p:txBody>
      </p:sp>
      <p:sp>
        <p:nvSpPr>
          <p:cNvPr id="49" name="Rectangle 48">
            <a:extLst>
              <a:ext uri="{FF2B5EF4-FFF2-40B4-BE49-F238E27FC236}">
                <a16:creationId xmlns:a16="http://schemas.microsoft.com/office/drawing/2014/main" id="{8A95AE61-E52C-DD44-8D5B-E8A20906B79E}"/>
              </a:ext>
            </a:extLst>
          </p:cNvPr>
          <p:cNvSpPr/>
          <p:nvPr/>
        </p:nvSpPr>
        <p:spPr>
          <a:xfrm>
            <a:off x="7264727" y="5911032"/>
            <a:ext cx="2004940" cy="253916"/>
          </a:xfrm>
          <a:prstGeom prst="rect">
            <a:avLst/>
          </a:prstGeom>
        </p:spPr>
        <p:txBody>
          <a:bodyPr wrap="square">
            <a:spAutoFit/>
          </a:bodyPr>
          <a:lstStyle/>
          <a:p>
            <a:r>
              <a:rPr lang="ja-JP" altLang="en-US" sz="1050">
                <a:latin typeface="+mn-ea"/>
              </a:rPr>
              <a:t>东北虎巡护员志愿者</a:t>
            </a:r>
            <a:endParaRPr lang="en-GB" sz="1050" dirty="0"/>
          </a:p>
        </p:txBody>
      </p:sp>
      <p:sp>
        <p:nvSpPr>
          <p:cNvPr id="55" name="TextBox 54">
            <a:extLst>
              <a:ext uri="{FF2B5EF4-FFF2-40B4-BE49-F238E27FC236}">
                <a16:creationId xmlns:a16="http://schemas.microsoft.com/office/drawing/2014/main" id="{C9067194-0393-E54C-AE74-DBC0223DD699}"/>
              </a:ext>
            </a:extLst>
          </p:cNvPr>
          <p:cNvSpPr txBox="1"/>
          <p:nvPr/>
        </p:nvSpPr>
        <p:spPr>
          <a:xfrm>
            <a:off x="9202195" y="6294968"/>
            <a:ext cx="2330994"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r>
              <a:rPr lang="zh-CN" altLang="en-US" sz="1000" dirty="0">
                <a:latin typeface="+mn-ea"/>
                <a:cs typeface="Heiti SC Light" charset="-122"/>
              </a:rPr>
              <a:t>，</a:t>
            </a:r>
            <a:r>
              <a:rPr lang="ja-JP" altLang="en-US" sz="1000">
                <a:latin typeface="+mn-ea"/>
                <a:cs typeface="Heiti SC Light" charset="-122"/>
              </a:rPr>
              <a:t>公开资料</a:t>
            </a:r>
            <a:endParaRPr lang="en-GB" altLang="ja-JP" sz="1000" dirty="0">
              <a:latin typeface="+mn-ea"/>
              <a:cs typeface="Heiti SC Light" charset="-122"/>
            </a:endParaRPr>
          </a:p>
        </p:txBody>
      </p:sp>
    </p:spTree>
    <p:extLst>
      <p:ext uri="{BB962C8B-B14F-4D97-AF65-F5344CB8AC3E}">
        <p14:creationId xmlns:p14="http://schemas.microsoft.com/office/powerpoint/2010/main" val="128041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优势分析：</a:t>
            </a:r>
            <a:r>
              <a:rPr lang="ja-JP" altLang="en-US" dirty="0"/>
              <a:t>与企业合作首先考虑其需求</a:t>
            </a:r>
            <a:r>
              <a:rPr lang="en-US" altLang="zh-CN" dirty="0"/>
              <a:t>,</a:t>
            </a:r>
            <a:r>
              <a:rPr lang="ja-JP" altLang="en-US" dirty="0"/>
              <a:t>能力以及愿景</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99</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9" name="Rectangle 8">
            <a:extLst>
              <a:ext uri="{FF2B5EF4-FFF2-40B4-BE49-F238E27FC236}">
                <a16:creationId xmlns:a16="http://schemas.microsoft.com/office/drawing/2014/main" id="{1287E9BC-4F84-FC48-922F-EC8DA4349F45}"/>
              </a:ext>
            </a:extLst>
          </p:cNvPr>
          <p:cNvSpPr/>
          <p:nvPr/>
        </p:nvSpPr>
        <p:spPr>
          <a:xfrm>
            <a:off x="890016" y="1530399"/>
            <a:ext cx="10565414" cy="1440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文本框 3">
            <a:extLst>
              <a:ext uri="{FF2B5EF4-FFF2-40B4-BE49-F238E27FC236}">
                <a16:creationId xmlns:a16="http://schemas.microsoft.com/office/drawing/2014/main" id="{292C8C85-A8BF-4F41-B206-1A223FE86D8D}"/>
              </a:ext>
            </a:extLst>
          </p:cNvPr>
          <p:cNvSpPr txBox="1"/>
          <p:nvPr/>
        </p:nvSpPr>
        <p:spPr>
          <a:xfrm>
            <a:off x="3428994" y="1076512"/>
            <a:ext cx="1261884"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GB" sz="1400">
                <a:solidFill>
                  <a:schemeClr val="bg1"/>
                </a:solidFill>
                <a:latin typeface="+mn-ea"/>
                <a:cs typeface="Heiti SC Light" charset="-122"/>
              </a:rPr>
              <a:t>企业</a:t>
            </a:r>
            <a:r>
              <a:rPr lang="ja-JP" altLang="en-US" sz="1400">
                <a:solidFill>
                  <a:schemeClr val="bg1"/>
                </a:solidFill>
                <a:latin typeface="+mn-ea"/>
                <a:cs typeface="Heiti SC Light" charset="-122"/>
              </a:rPr>
              <a:t>合作模式</a:t>
            </a:r>
            <a:endParaRPr lang="en-GB" sz="1400" dirty="0">
              <a:solidFill>
                <a:schemeClr val="bg1"/>
              </a:solidFill>
              <a:latin typeface="+mn-ea"/>
              <a:cs typeface="Heiti SC Light" charset="-122"/>
            </a:endParaRPr>
          </a:p>
        </p:txBody>
      </p:sp>
      <p:sp>
        <p:nvSpPr>
          <p:cNvPr id="14" name="Rectangle 13">
            <a:extLst>
              <a:ext uri="{FF2B5EF4-FFF2-40B4-BE49-F238E27FC236}">
                <a16:creationId xmlns:a16="http://schemas.microsoft.com/office/drawing/2014/main" id="{13802C9A-F25E-CA4B-9479-E21A2738AEA5}"/>
              </a:ext>
            </a:extLst>
          </p:cNvPr>
          <p:cNvSpPr/>
          <p:nvPr/>
        </p:nvSpPr>
        <p:spPr>
          <a:xfrm>
            <a:off x="890016" y="3107197"/>
            <a:ext cx="10559616" cy="1440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3">
            <a:extLst>
              <a:ext uri="{FF2B5EF4-FFF2-40B4-BE49-F238E27FC236}">
                <a16:creationId xmlns:a16="http://schemas.microsoft.com/office/drawing/2014/main" id="{087DB9C4-19B8-8749-A4E5-5229E3AF9135}"/>
              </a:ext>
            </a:extLst>
          </p:cNvPr>
          <p:cNvSpPr txBox="1"/>
          <p:nvPr/>
        </p:nvSpPr>
        <p:spPr>
          <a:xfrm>
            <a:off x="7656055" y="1061013"/>
            <a:ext cx="1454244"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对水基金的启发</a:t>
            </a:r>
            <a:endParaRPr lang="en-GB" sz="1400" dirty="0">
              <a:solidFill>
                <a:schemeClr val="bg1"/>
              </a:solidFill>
              <a:latin typeface="+mn-ea"/>
              <a:cs typeface="Heiti SC Light" charset="-122"/>
            </a:endParaRPr>
          </a:p>
        </p:txBody>
      </p:sp>
      <p:sp>
        <p:nvSpPr>
          <p:cNvPr id="15" name="文本框 3">
            <a:extLst>
              <a:ext uri="{FF2B5EF4-FFF2-40B4-BE49-F238E27FC236}">
                <a16:creationId xmlns:a16="http://schemas.microsoft.com/office/drawing/2014/main" id="{3A8F7A93-0948-B446-A0AA-CC1E597A847B}"/>
              </a:ext>
            </a:extLst>
          </p:cNvPr>
          <p:cNvSpPr txBox="1"/>
          <p:nvPr/>
        </p:nvSpPr>
        <p:spPr>
          <a:xfrm>
            <a:off x="736570" y="1773346"/>
            <a:ext cx="372902" cy="954107"/>
          </a:xfrm>
          <a:prstGeom prst="rect">
            <a:avLst/>
          </a:prstGeom>
          <a:solidFill>
            <a:schemeClr val="accent1"/>
          </a:solidFill>
          <a:ln>
            <a:solidFill>
              <a:schemeClr val="accent1"/>
            </a:solidFill>
          </a:ln>
        </p:spPr>
        <p:txBody>
          <a:bodyPr wrap="square" rtlCol="0">
            <a:spAutoFit/>
          </a:bodyPr>
          <a:lstStyle/>
          <a:p>
            <a:pPr>
              <a:buClr>
                <a:srgbClr val="2D97C8"/>
              </a:buClr>
            </a:pPr>
            <a:r>
              <a:rPr lang="ja-JP" altLang="en-US" sz="1400">
                <a:solidFill>
                  <a:schemeClr val="bg1"/>
                </a:solidFill>
                <a:latin typeface="+mn-ea"/>
                <a:cs typeface="Heiti SC Light" charset="-122"/>
              </a:rPr>
              <a:t>快消行业</a:t>
            </a:r>
            <a:endParaRPr lang="en-GB" sz="1400" dirty="0">
              <a:solidFill>
                <a:schemeClr val="bg1"/>
              </a:solidFill>
              <a:latin typeface="+mn-ea"/>
              <a:cs typeface="Heiti SC Light" charset="-122"/>
            </a:endParaRPr>
          </a:p>
        </p:txBody>
      </p:sp>
      <p:sp>
        <p:nvSpPr>
          <p:cNvPr id="16" name="文本框 3">
            <a:extLst>
              <a:ext uri="{FF2B5EF4-FFF2-40B4-BE49-F238E27FC236}">
                <a16:creationId xmlns:a16="http://schemas.microsoft.com/office/drawing/2014/main" id="{76E13BB5-50BF-5040-A021-8202B364C909}"/>
              </a:ext>
            </a:extLst>
          </p:cNvPr>
          <p:cNvSpPr txBox="1"/>
          <p:nvPr/>
        </p:nvSpPr>
        <p:spPr>
          <a:xfrm>
            <a:off x="742368" y="3457865"/>
            <a:ext cx="372902" cy="738664"/>
          </a:xfrm>
          <a:prstGeom prst="rect">
            <a:avLst/>
          </a:prstGeom>
          <a:solidFill>
            <a:schemeClr val="accent1"/>
          </a:solidFill>
          <a:ln>
            <a:solidFill>
              <a:schemeClr val="accent1"/>
            </a:solidFill>
          </a:ln>
        </p:spPr>
        <p:txBody>
          <a:bodyPr wrap="square" rtlCol="0">
            <a:spAutoFit/>
          </a:bodyPr>
          <a:lstStyle/>
          <a:p>
            <a:pPr>
              <a:buClr>
                <a:srgbClr val="2D97C8"/>
              </a:buClr>
            </a:pPr>
            <a:r>
              <a:rPr lang="ja-JP" altLang="en-US" sz="1400">
                <a:solidFill>
                  <a:schemeClr val="bg1"/>
                </a:solidFill>
                <a:latin typeface="+mn-ea"/>
                <a:cs typeface="Heiti SC Light" charset="-122"/>
              </a:rPr>
              <a:t>金融业</a:t>
            </a:r>
            <a:endParaRPr lang="en-GB" sz="1400" dirty="0">
              <a:solidFill>
                <a:schemeClr val="bg1"/>
              </a:solidFill>
              <a:latin typeface="+mn-ea"/>
              <a:cs typeface="Heiti SC Light" charset="-122"/>
            </a:endParaRPr>
          </a:p>
        </p:txBody>
      </p:sp>
      <p:sp>
        <p:nvSpPr>
          <p:cNvPr id="21" name="Rectangle 20">
            <a:extLst>
              <a:ext uri="{FF2B5EF4-FFF2-40B4-BE49-F238E27FC236}">
                <a16:creationId xmlns:a16="http://schemas.microsoft.com/office/drawing/2014/main" id="{5108C458-B955-1642-A6F9-8C5809CAB855}"/>
              </a:ext>
            </a:extLst>
          </p:cNvPr>
          <p:cNvSpPr/>
          <p:nvPr/>
        </p:nvSpPr>
        <p:spPr>
          <a:xfrm>
            <a:off x="890016" y="4683994"/>
            <a:ext cx="10559616" cy="1440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文本框 3">
            <a:extLst>
              <a:ext uri="{FF2B5EF4-FFF2-40B4-BE49-F238E27FC236}">
                <a16:creationId xmlns:a16="http://schemas.microsoft.com/office/drawing/2014/main" id="{4C55DD2B-2FE0-7F45-B2CC-39B440E7949E}"/>
              </a:ext>
            </a:extLst>
          </p:cNvPr>
          <p:cNvSpPr txBox="1"/>
          <p:nvPr/>
        </p:nvSpPr>
        <p:spPr>
          <a:xfrm>
            <a:off x="736570" y="5034662"/>
            <a:ext cx="372902" cy="738664"/>
          </a:xfrm>
          <a:prstGeom prst="rect">
            <a:avLst/>
          </a:prstGeom>
          <a:solidFill>
            <a:schemeClr val="accent1"/>
          </a:solidFill>
          <a:ln>
            <a:solidFill>
              <a:schemeClr val="accent1"/>
            </a:solidFill>
          </a:ln>
        </p:spPr>
        <p:txBody>
          <a:bodyPr wrap="square" rtlCol="0">
            <a:spAutoFit/>
          </a:bodyPr>
          <a:lstStyle/>
          <a:p>
            <a:pPr>
              <a:buClr>
                <a:srgbClr val="2D97C8"/>
              </a:buClr>
            </a:pPr>
            <a:r>
              <a:rPr lang="ja-JP" altLang="en-US" sz="1400">
                <a:solidFill>
                  <a:schemeClr val="bg1"/>
                </a:solidFill>
                <a:latin typeface="+mn-ea"/>
                <a:cs typeface="Heiti SC Light" charset="-122"/>
              </a:rPr>
              <a:t>娱乐业</a:t>
            </a:r>
            <a:endParaRPr lang="en-GB" sz="1400" dirty="0">
              <a:solidFill>
                <a:schemeClr val="bg1"/>
              </a:solidFill>
              <a:latin typeface="+mn-ea"/>
              <a:cs typeface="Heiti SC Light" charset="-122"/>
            </a:endParaRPr>
          </a:p>
        </p:txBody>
      </p:sp>
      <p:pic>
        <p:nvPicPr>
          <p:cNvPr id="4" name="Picture 3" descr="A picture containing drawing, food&#10;&#10;Description automatically generated">
            <a:extLst>
              <a:ext uri="{FF2B5EF4-FFF2-40B4-BE49-F238E27FC236}">
                <a16:creationId xmlns:a16="http://schemas.microsoft.com/office/drawing/2014/main" id="{50AFC92D-6201-C344-B0B3-C9EAFBC2FA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2918" y="1843354"/>
            <a:ext cx="1497584" cy="67056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ED90BBF2-6A17-164E-A1AD-4CF10C65E6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7677" y="3325547"/>
            <a:ext cx="1524000" cy="1003300"/>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12E14960-CF1E-0D44-A50B-ACB3A5F235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18853" y="4879336"/>
            <a:ext cx="1541649" cy="1049316"/>
          </a:xfrm>
          <a:prstGeom prst="rect">
            <a:avLst/>
          </a:prstGeom>
        </p:spPr>
      </p:pic>
      <p:pic>
        <p:nvPicPr>
          <p:cNvPr id="29" name="Picture 28">
            <a:extLst>
              <a:ext uri="{FF2B5EF4-FFF2-40B4-BE49-F238E27FC236}">
                <a16:creationId xmlns:a16="http://schemas.microsoft.com/office/drawing/2014/main" id="{A25BD0B9-F9A9-2944-89F2-978D07111EE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29046" y="2258100"/>
            <a:ext cx="2022739" cy="608577"/>
          </a:xfrm>
          <a:prstGeom prst="rect">
            <a:avLst/>
          </a:prstGeom>
          <a:effectLst>
            <a:outerShdw blurRad="50800" dist="38100" dir="2700000" algn="tl" rotWithShape="0">
              <a:prstClr val="black">
                <a:alpha val="40000"/>
              </a:prstClr>
            </a:outerShdw>
          </a:effectLst>
        </p:spPr>
      </p:pic>
      <p:sp>
        <p:nvSpPr>
          <p:cNvPr id="28" name="Rectangle 27">
            <a:extLst>
              <a:ext uri="{FF2B5EF4-FFF2-40B4-BE49-F238E27FC236}">
                <a16:creationId xmlns:a16="http://schemas.microsoft.com/office/drawing/2014/main" id="{EA2C944F-1749-384C-A81D-3B2C6FB59426}"/>
              </a:ext>
            </a:extLst>
          </p:cNvPr>
          <p:cNvSpPr/>
          <p:nvPr/>
        </p:nvSpPr>
        <p:spPr>
          <a:xfrm>
            <a:off x="3361746" y="2371962"/>
            <a:ext cx="1667532" cy="415498"/>
          </a:xfrm>
          <a:prstGeom prst="rect">
            <a:avLst/>
          </a:prstGeom>
        </p:spPr>
        <p:txBody>
          <a:bodyPr wrap="square">
            <a:spAutoFit/>
          </a:bodyPr>
          <a:lstStyle/>
          <a:p>
            <a:r>
              <a:rPr lang="ja-JP" altLang="en-US" sz="1050" b="1">
                <a:latin typeface="+mn-ea"/>
              </a:rPr>
              <a:t>联名广告</a:t>
            </a:r>
            <a:endParaRPr lang="en-GB" altLang="ja-JP" sz="1050" b="1" dirty="0">
              <a:latin typeface="+mn-ea"/>
            </a:endParaRPr>
          </a:p>
          <a:p>
            <a:r>
              <a:rPr lang="ja-JP" altLang="en-US" sz="1050">
                <a:latin typeface="+mn-ea"/>
              </a:rPr>
              <a:t>联名广告宣传保护北极熊</a:t>
            </a:r>
            <a:endParaRPr lang="en-GB" altLang="ja-JP" sz="1050" dirty="0">
              <a:latin typeface="+mn-ea"/>
            </a:endParaRPr>
          </a:p>
        </p:txBody>
      </p:sp>
      <p:sp>
        <p:nvSpPr>
          <p:cNvPr id="30" name="Rectangle 29">
            <a:extLst>
              <a:ext uri="{FF2B5EF4-FFF2-40B4-BE49-F238E27FC236}">
                <a16:creationId xmlns:a16="http://schemas.microsoft.com/office/drawing/2014/main" id="{64AEFA7C-8260-BA49-BD3D-9260716D646C}"/>
              </a:ext>
            </a:extLst>
          </p:cNvPr>
          <p:cNvSpPr/>
          <p:nvPr/>
        </p:nvSpPr>
        <p:spPr>
          <a:xfrm>
            <a:off x="3361745" y="1595987"/>
            <a:ext cx="3290723" cy="738664"/>
          </a:xfrm>
          <a:prstGeom prst="rect">
            <a:avLst/>
          </a:prstGeom>
        </p:spPr>
        <p:txBody>
          <a:bodyPr wrap="square">
            <a:spAutoFit/>
          </a:bodyPr>
          <a:lstStyle/>
          <a:p>
            <a:r>
              <a:rPr lang="ja-JP" altLang="en-US" sz="1050" b="1">
                <a:latin typeface="+mn-ea"/>
              </a:rPr>
              <a:t>资金支持</a:t>
            </a:r>
            <a:endParaRPr lang="en-GB" altLang="ja-JP" sz="1050" b="1" dirty="0">
              <a:latin typeface="+mn-ea"/>
            </a:endParaRPr>
          </a:p>
          <a:p>
            <a:r>
              <a:rPr lang="ja-JP" altLang="en-US" sz="1050">
                <a:latin typeface="+mn-ea"/>
              </a:rPr>
              <a:t>可口可乐通过可口可乐基金会直接向</a:t>
            </a:r>
            <a:r>
              <a:rPr lang="en-US" altLang="zh-CN" sz="1050" dirty="0">
                <a:latin typeface="+mn-ea"/>
              </a:rPr>
              <a:t>WWF</a:t>
            </a:r>
            <a:r>
              <a:rPr lang="ja-JP" altLang="en-US" sz="1050">
                <a:latin typeface="+mn-ea"/>
              </a:rPr>
              <a:t>长江项目和联合国开发计划署水资源管理项目捐助超过</a:t>
            </a:r>
            <a:r>
              <a:rPr lang="en-US" altLang="zh-CN" sz="1050" dirty="0">
                <a:latin typeface="+mn-ea"/>
              </a:rPr>
              <a:t>700</a:t>
            </a:r>
            <a:r>
              <a:rPr lang="ja-JP" altLang="en-US" sz="1050">
                <a:latin typeface="+mn-ea"/>
              </a:rPr>
              <a:t>万美元</a:t>
            </a:r>
            <a:endParaRPr lang="en-GB" altLang="ja-JP" sz="1050" dirty="0">
              <a:latin typeface="+mn-ea"/>
            </a:endParaRPr>
          </a:p>
        </p:txBody>
      </p:sp>
      <p:sp>
        <p:nvSpPr>
          <p:cNvPr id="26" name="Rectangle 25">
            <a:extLst>
              <a:ext uri="{FF2B5EF4-FFF2-40B4-BE49-F238E27FC236}">
                <a16:creationId xmlns:a16="http://schemas.microsoft.com/office/drawing/2014/main" id="{983F6FCA-E4BB-3A48-BE29-C569978A8AAD}"/>
              </a:ext>
            </a:extLst>
          </p:cNvPr>
          <p:cNvSpPr/>
          <p:nvPr/>
        </p:nvSpPr>
        <p:spPr>
          <a:xfrm>
            <a:off x="7656055" y="1756886"/>
            <a:ext cx="3484690" cy="900246"/>
          </a:xfrm>
          <a:prstGeom prst="rect">
            <a:avLst/>
          </a:prstGeom>
        </p:spPr>
        <p:txBody>
          <a:bodyPr wrap="square">
            <a:spAutoFit/>
          </a:bodyPr>
          <a:lstStyle/>
          <a:p>
            <a:r>
              <a:rPr lang="ja-JP" altLang="en-US" sz="1050" b="1">
                <a:latin typeface="+mn-ea"/>
              </a:rPr>
              <a:t>考虑企业愿景</a:t>
            </a:r>
            <a:endParaRPr lang="en-GB" altLang="ja-JP" sz="1050" dirty="0">
              <a:latin typeface="+mn-ea"/>
            </a:endParaRPr>
          </a:p>
          <a:p>
            <a:r>
              <a:rPr lang="ja-JP" altLang="en-US" sz="1050">
                <a:latin typeface="+mn-ea"/>
              </a:rPr>
              <a:t>可口可乐公司是</a:t>
            </a:r>
            <a:r>
              <a:rPr lang="ja-JP" altLang="en-US" sz="1050" b="1">
                <a:latin typeface="+mn-ea"/>
              </a:rPr>
              <a:t>全球第一家</a:t>
            </a:r>
            <a:r>
              <a:rPr lang="ja-JP" altLang="en-US" sz="1050">
                <a:latin typeface="+mn-ea"/>
              </a:rPr>
              <a:t>宣布以“水回馈”为己任的公司，一直致力于将饮料中的每一滴水归还于自然和社区。可口可乐在中国以生态方式协助积极投入水源地保护，与</a:t>
            </a:r>
            <a:r>
              <a:rPr lang="en-US" altLang="zh-CN" sz="1050" dirty="0">
                <a:latin typeface="+mn-ea"/>
              </a:rPr>
              <a:t>WWF</a:t>
            </a:r>
            <a:r>
              <a:rPr lang="ja-JP" altLang="en-US" sz="1050">
                <a:latin typeface="+mn-ea"/>
              </a:rPr>
              <a:t>的愿景不谋而合</a:t>
            </a:r>
            <a:r>
              <a:rPr lang="zh-CN" altLang="en-US" sz="1050" dirty="0">
                <a:latin typeface="+mn-ea"/>
              </a:rPr>
              <a:t>。</a:t>
            </a:r>
            <a:endParaRPr lang="en-GB" sz="1050" dirty="0">
              <a:latin typeface="+mn-ea"/>
            </a:endParaRPr>
          </a:p>
        </p:txBody>
      </p:sp>
      <p:sp>
        <p:nvSpPr>
          <p:cNvPr id="33" name="Rectangle 32">
            <a:extLst>
              <a:ext uri="{FF2B5EF4-FFF2-40B4-BE49-F238E27FC236}">
                <a16:creationId xmlns:a16="http://schemas.microsoft.com/office/drawing/2014/main" id="{F0B5EE28-7C59-EE45-A192-28BD00DA69D6}"/>
              </a:ext>
            </a:extLst>
          </p:cNvPr>
          <p:cNvSpPr/>
          <p:nvPr/>
        </p:nvSpPr>
        <p:spPr>
          <a:xfrm>
            <a:off x="3358974" y="3152636"/>
            <a:ext cx="3290723" cy="577081"/>
          </a:xfrm>
          <a:prstGeom prst="rect">
            <a:avLst/>
          </a:prstGeom>
        </p:spPr>
        <p:txBody>
          <a:bodyPr wrap="square">
            <a:spAutoFit/>
          </a:bodyPr>
          <a:lstStyle/>
          <a:p>
            <a:r>
              <a:rPr lang="ja-JP" altLang="en-US" sz="1050" b="1">
                <a:latin typeface="+mn-ea"/>
              </a:rPr>
              <a:t>资金支持</a:t>
            </a:r>
            <a:endParaRPr lang="en-GB" altLang="ja-JP" sz="1050" b="1" dirty="0">
              <a:latin typeface="+mn-ea"/>
            </a:endParaRPr>
          </a:p>
          <a:p>
            <a:r>
              <a:rPr lang="en-US" altLang="zh-CN" sz="1050" dirty="0">
                <a:latin typeface="+mn-ea"/>
              </a:rPr>
              <a:t>2002</a:t>
            </a:r>
            <a:r>
              <a:rPr lang="ja-JP" altLang="en-US" sz="1050">
                <a:latin typeface="+mn-ea"/>
              </a:rPr>
              <a:t>年起</a:t>
            </a:r>
            <a:r>
              <a:rPr lang="en-US" altLang="zh-CN" sz="1050" dirty="0">
                <a:latin typeface="+mn-ea"/>
              </a:rPr>
              <a:t>,</a:t>
            </a:r>
            <a:r>
              <a:rPr lang="ja-JP" altLang="en-US" sz="1050">
                <a:latin typeface="+mn-ea"/>
              </a:rPr>
              <a:t>汇丰投资</a:t>
            </a:r>
            <a:r>
              <a:rPr lang="en-US" altLang="ja-JP" sz="1050" dirty="0">
                <a:latin typeface="+mn-ea"/>
              </a:rPr>
              <a:t>210</a:t>
            </a:r>
            <a:r>
              <a:rPr lang="ja-JP" altLang="en-US" sz="1050">
                <a:latin typeface="+mn-ea"/>
              </a:rPr>
              <a:t>万英镑开展世界自然基金会</a:t>
            </a:r>
            <a:r>
              <a:rPr lang="en-US" altLang="ja-JP" sz="1050" dirty="0">
                <a:latin typeface="+mn-ea"/>
              </a:rPr>
              <a:t>—</a:t>
            </a:r>
            <a:r>
              <a:rPr lang="ja-JP" altLang="en-US" sz="1050">
                <a:latin typeface="+mn-ea"/>
              </a:rPr>
              <a:t>汇丰银行长江项目</a:t>
            </a:r>
            <a:endParaRPr lang="en-GB" altLang="ja-JP" sz="1050" dirty="0">
              <a:latin typeface="+mn-ea"/>
            </a:endParaRPr>
          </a:p>
        </p:txBody>
      </p:sp>
      <p:sp>
        <p:nvSpPr>
          <p:cNvPr id="34" name="Rectangle 33">
            <a:extLst>
              <a:ext uri="{FF2B5EF4-FFF2-40B4-BE49-F238E27FC236}">
                <a16:creationId xmlns:a16="http://schemas.microsoft.com/office/drawing/2014/main" id="{57E1288D-976C-5447-B531-610DB25F633A}"/>
              </a:ext>
            </a:extLst>
          </p:cNvPr>
          <p:cNvSpPr/>
          <p:nvPr/>
        </p:nvSpPr>
        <p:spPr>
          <a:xfrm>
            <a:off x="3358973" y="3776927"/>
            <a:ext cx="3290723" cy="738664"/>
          </a:xfrm>
          <a:prstGeom prst="rect">
            <a:avLst/>
          </a:prstGeom>
        </p:spPr>
        <p:txBody>
          <a:bodyPr wrap="square">
            <a:spAutoFit/>
          </a:bodyPr>
          <a:lstStyle/>
          <a:p>
            <a:r>
              <a:rPr lang="ja-JP" altLang="en-US" sz="1050" b="1">
                <a:latin typeface="+mn-ea"/>
              </a:rPr>
              <a:t>为农民提供贷款</a:t>
            </a:r>
            <a:endParaRPr lang="en-GB" altLang="ja-JP" sz="1050" b="1" dirty="0">
              <a:latin typeface="+mn-ea"/>
            </a:endParaRPr>
          </a:p>
          <a:p>
            <a:r>
              <a:rPr lang="ja-JP" altLang="en-US" sz="1050">
                <a:latin typeface="+mn-ea"/>
              </a:rPr>
              <a:t>在</a:t>
            </a:r>
            <a:r>
              <a:rPr lang="en-GB" altLang="ja-JP" sz="1050" dirty="0">
                <a:latin typeface="+mn-ea"/>
              </a:rPr>
              <a:t>WWF</a:t>
            </a:r>
            <a:r>
              <a:rPr lang="ja-JP" altLang="en-US" sz="1050">
                <a:latin typeface="+mn-ea"/>
              </a:rPr>
              <a:t>的共同参与下，汇丰银行通过制定一系列对环保负责的贷款政策来管理和改善其商业行为</a:t>
            </a:r>
            <a:r>
              <a:rPr lang="en-US" altLang="zh-CN" sz="1050" dirty="0">
                <a:latin typeface="+mn-ea"/>
              </a:rPr>
              <a:t>,</a:t>
            </a:r>
            <a:r>
              <a:rPr lang="ja-JP" altLang="en-US" sz="1050">
                <a:latin typeface="+mn-ea"/>
              </a:rPr>
              <a:t>支持长江水资源保护</a:t>
            </a:r>
            <a:endParaRPr lang="en-GB" altLang="ja-JP" sz="1050" dirty="0">
              <a:latin typeface="+mn-ea"/>
            </a:endParaRPr>
          </a:p>
        </p:txBody>
      </p:sp>
      <p:sp>
        <p:nvSpPr>
          <p:cNvPr id="35" name="Rectangle 34">
            <a:extLst>
              <a:ext uri="{FF2B5EF4-FFF2-40B4-BE49-F238E27FC236}">
                <a16:creationId xmlns:a16="http://schemas.microsoft.com/office/drawing/2014/main" id="{FADC5AD8-076D-BC4A-B51E-B8D0447289AE}"/>
              </a:ext>
            </a:extLst>
          </p:cNvPr>
          <p:cNvSpPr/>
          <p:nvPr/>
        </p:nvSpPr>
        <p:spPr>
          <a:xfrm>
            <a:off x="3358972" y="4683994"/>
            <a:ext cx="3484690" cy="738664"/>
          </a:xfrm>
          <a:prstGeom prst="rect">
            <a:avLst/>
          </a:prstGeom>
        </p:spPr>
        <p:txBody>
          <a:bodyPr wrap="square">
            <a:spAutoFit/>
          </a:bodyPr>
          <a:lstStyle/>
          <a:p>
            <a:r>
              <a:rPr lang="ja-JP" altLang="en-GB" sz="1050" b="1">
                <a:latin typeface="+mn-ea"/>
              </a:rPr>
              <a:t>项目</a:t>
            </a:r>
            <a:r>
              <a:rPr lang="ja-JP" altLang="en-US" sz="1050" b="1">
                <a:latin typeface="+mn-ea"/>
              </a:rPr>
              <a:t>创意合作</a:t>
            </a:r>
            <a:endParaRPr lang="en-GB" altLang="ja-JP" sz="1050" b="1" dirty="0">
              <a:latin typeface="+mn-ea"/>
            </a:endParaRPr>
          </a:p>
          <a:p>
            <a:r>
              <a:rPr lang="ja-JP" altLang="en-US" sz="1050">
                <a:latin typeface="+mn-ea"/>
              </a:rPr>
              <a:t>与</a:t>
            </a:r>
            <a:r>
              <a:rPr lang="en-US" altLang="zh-CN" sz="1050" dirty="0">
                <a:latin typeface="+mn-ea"/>
              </a:rPr>
              <a:t>WWF</a:t>
            </a:r>
            <a:r>
              <a:rPr lang="ja-JP" altLang="en-US" sz="1050">
                <a:latin typeface="+mn-ea"/>
              </a:rPr>
              <a:t>联合发起</a:t>
            </a:r>
            <a:r>
              <a:rPr lang="en-US" altLang="zh-CN" sz="1050" dirty="0">
                <a:latin typeface="+mn-ea"/>
              </a:rPr>
              <a:t>2019</a:t>
            </a:r>
            <a:r>
              <a:rPr lang="ja-JP" altLang="en-US" sz="1050">
                <a:latin typeface="+mn-ea"/>
              </a:rPr>
              <a:t>年草莓音乐节</a:t>
            </a:r>
            <a:r>
              <a:rPr lang="ja-JP" altLang="en-US" sz="1050"/>
              <a:t>年度主题「循环世界 </a:t>
            </a:r>
            <a:r>
              <a:rPr lang="en-GB" sz="1050" dirty="0"/>
              <a:t>Circular World」，</a:t>
            </a:r>
            <a:r>
              <a:rPr lang="ja-JP" altLang="en-GB" sz="1050"/>
              <a:t>通过</a:t>
            </a:r>
            <a:r>
              <a:rPr lang="ja-JP" altLang="en-US" sz="1050"/>
              <a:t>对于音乐节上塑料瓶的回收</a:t>
            </a:r>
            <a:r>
              <a:rPr lang="en-US" altLang="zh-CN" sz="1050" dirty="0"/>
              <a:t>,</a:t>
            </a:r>
            <a:r>
              <a:rPr lang="ja-JP" altLang="en-US" sz="1050"/>
              <a:t>制作环保再生品</a:t>
            </a:r>
            <a:r>
              <a:rPr lang="en-US" altLang="zh-CN" sz="1050" dirty="0"/>
              <a:t>,</a:t>
            </a:r>
            <a:r>
              <a:rPr lang="ja-JP" altLang="en-US" sz="1050"/>
              <a:t>再售卖的方式将受益捐赠给</a:t>
            </a:r>
            <a:r>
              <a:rPr lang="en-US" altLang="zh-CN" sz="1050" dirty="0"/>
              <a:t>WWF</a:t>
            </a:r>
            <a:endParaRPr lang="en-GB" altLang="ja-JP" sz="1050" dirty="0">
              <a:latin typeface="+mn-ea"/>
            </a:endParaRPr>
          </a:p>
        </p:txBody>
      </p:sp>
      <p:sp>
        <p:nvSpPr>
          <p:cNvPr id="36" name="Rectangle 35">
            <a:extLst>
              <a:ext uri="{FF2B5EF4-FFF2-40B4-BE49-F238E27FC236}">
                <a16:creationId xmlns:a16="http://schemas.microsoft.com/office/drawing/2014/main" id="{79CF423F-D798-DF4F-AD37-9B2E262EBF5F}"/>
              </a:ext>
            </a:extLst>
          </p:cNvPr>
          <p:cNvSpPr/>
          <p:nvPr/>
        </p:nvSpPr>
        <p:spPr>
          <a:xfrm>
            <a:off x="3358971" y="5373830"/>
            <a:ext cx="3290723" cy="738664"/>
          </a:xfrm>
          <a:prstGeom prst="rect">
            <a:avLst/>
          </a:prstGeom>
        </p:spPr>
        <p:txBody>
          <a:bodyPr wrap="square">
            <a:spAutoFit/>
          </a:bodyPr>
          <a:lstStyle/>
          <a:p>
            <a:r>
              <a:rPr lang="ja-JP" altLang="en-GB" sz="1050" b="1">
                <a:latin typeface="+mn-ea"/>
              </a:rPr>
              <a:t>合作</a:t>
            </a:r>
            <a:r>
              <a:rPr lang="ja-JP" altLang="en-US" sz="1050" b="1">
                <a:latin typeface="+mn-ea"/>
              </a:rPr>
              <a:t>宣传</a:t>
            </a:r>
            <a:endParaRPr lang="en-GB" altLang="ja-JP" sz="1050" b="1" dirty="0">
              <a:latin typeface="+mn-ea"/>
            </a:endParaRPr>
          </a:p>
          <a:p>
            <a:r>
              <a:rPr lang="en-US" altLang="zh-CN" sz="1050" dirty="0">
                <a:latin typeface="+mn-ea"/>
              </a:rPr>
              <a:t>2020</a:t>
            </a:r>
            <a:r>
              <a:rPr lang="ja-JP" altLang="en-US" sz="1050">
                <a:latin typeface="+mn-ea"/>
              </a:rPr>
              <a:t>年地球一小时与摩登天空合作</a:t>
            </a:r>
            <a:r>
              <a:rPr lang="en-US" altLang="zh-CN" sz="1050" dirty="0">
                <a:latin typeface="+mn-ea"/>
              </a:rPr>
              <a:t>,</a:t>
            </a:r>
            <a:r>
              <a:rPr lang="ja-JP" altLang="en-US" sz="1050">
                <a:latin typeface="+mn-ea"/>
              </a:rPr>
              <a:t>通过音乐人进行活动宣传</a:t>
            </a:r>
            <a:r>
              <a:rPr lang="en-US" altLang="zh-CN" sz="1050" dirty="0">
                <a:latin typeface="+mn-ea"/>
              </a:rPr>
              <a:t>;</a:t>
            </a:r>
            <a:r>
              <a:rPr lang="ja-JP" altLang="en-US" sz="1050">
                <a:latin typeface="+mn-ea"/>
              </a:rPr>
              <a:t>其视觉创意厂牌</a:t>
            </a:r>
            <a:r>
              <a:rPr lang="en-GB" altLang="ja-JP" sz="1050" dirty="0">
                <a:latin typeface="+mn-ea"/>
              </a:rPr>
              <a:t>MVM</a:t>
            </a:r>
            <a:r>
              <a:rPr lang="ja-JP" altLang="en-US" sz="1050">
                <a:latin typeface="+mn-ea"/>
              </a:rPr>
              <a:t>原创</a:t>
            </a:r>
            <a:r>
              <a:rPr lang="en-GB" altLang="ja-JP" sz="1050" dirty="0">
                <a:latin typeface="+mn-ea"/>
              </a:rPr>
              <a:t>IP</a:t>
            </a:r>
            <a:r>
              <a:rPr lang="ja-JP" altLang="en-GB" sz="1050">
                <a:latin typeface="+mn-ea"/>
              </a:rPr>
              <a:t>通过</a:t>
            </a:r>
            <a:r>
              <a:rPr lang="ja-JP" altLang="en-US" sz="1050">
                <a:latin typeface="+mn-ea"/>
              </a:rPr>
              <a:t>创意海报</a:t>
            </a:r>
            <a:r>
              <a:rPr lang="en-US" altLang="zh-CN" sz="1050" dirty="0">
                <a:latin typeface="+mn-ea"/>
              </a:rPr>
              <a:t>,</a:t>
            </a:r>
            <a:r>
              <a:rPr lang="ja-JP" altLang="en-US" sz="1050">
                <a:latin typeface="+mn-ea"/>
              </a:rPr>
              <a:t>开启特别企划来为地球一小时活动做宣传</a:t>
            </a:r>
            <a:endParaRPr lang="en-GB" altLang="ja-JP" sz="1050" dirty="0">
              <a:latin typeface="+mn-ea"/>
            </a:endParaRPr>
          </a:p>
        </p:txBody>
      </p:sp>
      <p:sp>
        <p:nvSpPr>
          <p:cNvPr id="38" name="Rectangle 37">
            <a:extLst>
              <a:ext uri="{FF2B5EF4-FFF2-40B4-BE49-F238E27FC236}">
                <a16:creationId xmlns:a16="http://schemas.microsoft.com/office/drawing/2014/main" id="{A22A2A9B-C9D2-964F-BFE8-75BFCC170B58}"/>
              </a:ext>
            </a:extLst>
          </p:cNvPr>
          <p:cNvSpPr/>
          <p:nvPr/>
        </p:nvSpPr>
        <p:spPr>
          <a:xfrm>
            <a:off x="7656055" y="3333625"/>
            <a:ext cx="3484690" cy="900246"/>
          </a:xfrm>
          <a:prstGeom prst="rect">
            <a:avLst/>
          </a:prstGeom>
        </p:spPr>
        <p:txBody>
          <a:bodyPr wrap="square">
            <a:spAutoFit/>
          </a:bodyPr>
          <a:lstStyle/>
          <a:p>
            <a:r>
              <a:rPr lang="ja-JP" altLang="en-GB" sz="1050" b="1">
                <a:latin typeface="+mn-ea"/>
              </a:rPr>
              <a:t>考虑</a:t>
            </a:r>
            <a:r>
              <a:rPr lang="ja-JP" altLang="en-US" sz="1050" b="1">
                <a:latin typeface="+mn-ea"/>
              </a:rPr>
              <a:t>企业需求与能力</a:t>
            </a:r>
            <a:endParaRPr lang="en-GB" altLang="ja-JP" sz="1050" b="1" dirty="0">
              <a:latin typeface="+mn-ea"/>
            </a:endParaRPr>
          </a:p>
          <a:p>
            <a:r>
              <a:rPr lang="en-US" altLang="zh-CN" sz="1050" dirty="0">
                <a:latin typeface="+mn-ea"/>
              </a:rPr>
              <a:t>HSBC</a:t>
            </a:r>
            <a:r>
              <a:rPr lang="ja-JP" altLang="en-US" sz="1050">
                <a:latin typeface="+mn-ea"/>
              </a:rPr>
              <a:t>作为全世界最大的金融服务机构之一，与</a:t>
            </a:r>
            <a:r>
              <a:rPr lang="en-US" altLang="zh-CN" sz="1050" dirty="0">
                <a:latin typeface="+mn-ea"/>
              </a:rPr>
              <a:t>WWF</a:t>
            </a:r>
            <a:r>
              <a:rPr lang="ja-JP" altLang="en-US" sz="1050">
                <a:latin typeface="+mn-ea"/>
              </a:rPr>
              <a:t>建立了为期五年的全球自然保护伙伴关系。在为农民提供贷款改善其商业行为的同时也可以帮助汇丰拓展其在中国农村地区的影响力</a:t>
            </a:r>
            <a:r>
              <a:rPr lang="zh-CN" altLang="en-US" sz="1050" dirty="0">
                <a:latin typeface="+mn-ea"/>
              </a:rPr>
              <a:t>，</a:t>
            </a:r>
            <a:r>
              <a:rPr lang="ja-JP" altLang="en-US" sz="1050">
                <a:latin typeface="+mn-ea"/>
              </a:rPr>
              <a:t>实现双赢的效果</a:t>
            </a:r>
            <a:r>
              <a:rPr lang="zh-CN" altLang="en-US" sz="1050" dirty="0">
                <a:latin typeface="+mn-ea"/>
              </a:rPr>
              <a:t>。</a:t>
            </a:r>
            <a:endParaRPr lang="en-GB" altLang="ja-JP" sz="1050" dirty="0">
              <a:latin typeface="+mn-ea"/>
            </a:endParaRPr>
          </a:p>
        </p:txBody>
      </p:sp>
      <p:sp>
        <p:nvSpPr>
          <p:cNvPr id="39" name="Rectangle 38">
            <a:extLst>
              <a:ext uri="{FF2B5EF4-FFF2-40B4-BE49-F238E27FC236}">
                <a16:creationId xmlns:a16="http://schemas.microsoft.com/office/drawing/2014/main" id="{D3E9DDC8-5661-A84F-800D-634776A139AB}"/>
              </a:ext>
            </a:extLst>
          </p:cNvPr>
          <p:cNvSpPr/>
          <p:nvPr/>
        </p:nvSpPr>
        <p:spPr>
          <a:xfrm>
            <a:off x="7656055" y="4826913"/>
            <a:ext cx="3484690" cy="738664"/>
          </a:xfrm>
          <a:prstGeom prst="rect">
            <a:avLst/>
          </a:prstGeom>
        </p:spPr>
        <p:txBody>
          <a:bodyPr wrap="square">
            <a:spAutoFit/>
          </a:bodyPr>
          <a:lstStyle/>
          <a:p>
            <a:r>
              <a:rPr lang="ja-JP" altLang="en-GB" sz="1050" b="1">
                <a:latin typeface="+mn-ea"/>
              </a:rPr>
              <a:t>考虑</a:t>
            </a:r>
            <a:r>
              <a:rPr lang="ja-JP" altLang="en-US" sz="1050" b="1">
                <a:latin typeface="+mn-ea"/>
              </a:rPr>
              <a:t>企业</a:t>
            </a:r>
            <a:r>
              <a:rPr lang="ja-JP" altLang="en-GB" sz="1050" b="1">
                <a:latin typeface="+mn-ea"/>
              </a:rPr>
              <a:t>特色</a:t>
            </a:r>
            <a:endParaRPr lang="en-GB" altLang="ja-JP" sz="1050" b="1" dirty="0">
              <a:latin typeface="+mn-ea"/>
            </a:endParaRPr>
          </a:p>
          <a:p>
            <a:r>
              <a:rPr lang="ja-JP" altLang="en-US" sz="1050">
                <a:latin typeface="+mn-ea"/>
              </a:rPr>
              <a:t>摩登天空作为中国最大规模的新音乐独立唱片公司</a:t>
            </a:r>
            <a:r>
              <a:rPr lang="zh-CN" altLang="en-US" sz="1050" dirty="0">
                <a:latin typeface="+mn-ea"/>
              </a:rPr>
              <a:t>，</a:t>
            </a:r>
            <a:r>
              <a:rPr lang="ja-JP" altLang="en-US" sz="1050">
                <a:latin typeface="+mn-ea"/>
              </a:rPr>
              <a:t>有着创新</a:t>
            </a:r>
            <a:r>
              <a:rPr lang="zh-CN" altLang="en-US" sz="1050" dirty="0">
                <a:latin typeface="+mn-ea"/>
              </a:rPr>
              <a:t>，</a:t>
            </a:r>
            <a:r>
              <a:rPr lang="ja-JP" altLang="en-US" sz="1050">
                <a:latin typeface="+mn-ea"/>
              </a:rPr>
              <a:t>年轻</a:t>
            </a:r>
            <a:r>
              <a:rPr lang="zh-CN" altLang="en-US" sz="1050" dirty="0">
                <a:latin typeface="+mn-ea"/>
              </a:rPr>
              <a:t>，</a:t>
            </a:r>
            <a:r>
              <a:rPr lang="ja-JP" altLang="en-US" sz="1050">
                <a:latin typeface="+mn-ea"/>
              </a:rPr>
              <a:t>潮流的形象</a:t>
            </a:r>
            <a:r>
              <a:rPr lang="zh-CN" altLang="en-US" sz="1050" dirty="0">
                <a:latin typeface="+mn-ea"/>
              </a:rPr>
              <a:t>。</a:t>
            </a:r>
            <a:r>
              <a:rPr lang="ja-JP" altLang="en-US" sz="1050">
                <a:latin typeface="+mn-ea"/>
              </a:rPr>
              <a:t>抓住其面向年轻人的特点</a:t>
            </a:r>
            <a:r>
              <a:rPr lang="zh-CN" altLang="en-US" sz="1050" dirty="0">
                <a:latin typeface="+mn-ea"/>
              </a:rPr>
              <a:t>，</a:t>
            </a:r>
            <a:r>
              <a:rPr lang="ja-JP" altLang="en-US" sz="1050">
                <a:latin typeface="+mn-ea"/>
              </a:rPr>
              <a:t>合作举办创新项目</a:t>
            </a:r>
            <a:r>
              <a:rPr lang="zh-CN" altLang="en-US" sz="1050" dirty="0">
                <a:latin typeface="+mn-ea"/>
              </a:rPr>
              <a:t>，</a:t>
            </a:r>
            <a:r>
              <a:rPr lang="ja-JP" altLang="en-US" sz="1050">
                <a:latin typeface="+mn-ea"/>
              </a:rPr>
              <a:t>吸引年轻人的目光</a:t>
            </a:r>
            <a:r>
              <a:rPr lang="zh-CN" altLang="en-US" sz="1050" dirty="0">
                <a:latin typeface="+mn-ea"/>
              </a:rPr>
              <a:t>。</a:t>
            </a:r>
            <a:endParaRPr lang="en-GB" altLang="ja-JP" sz="1050" dirty="0">
              <a:latin typeface="+mn-ea"/>
            </a:endParaRPr>
          </a:p>
        </p:txBody>
      </p:sp>
    </p:spTree>
    <p:extLst>
      <p:ext uri="{BB962C8B-B14F-4D97-AF65-F5344CB8AC3E}">
        <p14:creationId xmlns:p14="http://schemas.microsoft.com/office/powerpoint/2010/main" val="152603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2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3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4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ISLIDE.ICON" val="#138571;#391973;#27828;#90116;#67463;#70279;#166406;"/>
</p:tagLst>
</file>

<file path=ppt/tags/tag6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0.xml><?xml version="1.0" encoding="utf-8"?>
<p:tagLst xmlns:a="http://schemas.openxmlformats.org/drawingml/2006/main" xmlns:r="http://schemas.openxmlformats.org/officeDocument/2006/relationships" xmlns:p="http://schemas.openxmlformats.org/presentationml/2006/main">
  <p:tag name="ISLIDE.ICON" val="#370532;#400129;#140674;"/>
</p:tagLst>
</file>

<file path=ppt/tags/tag81.xml><?xml version="1.0" encoding="utf-8"?>
<p:tagLst xmlns:a="http://schemas.openxmlformats.org/drawingml/2006/main" xmlns:r="http://schemas.openxmlformats.org/officeDocument/2006/relationships" xmlns:p="http://schemas.openxmlformats.org/presentationml/2006/main">
  <p:tag name="ISLIDE.ICON" val="#370532;#400129;#140674;"/>
</p:tagLst>
</file>

<file path=ppt/tags/tag82.xml><?xml version="1.0" encoding="utf-8"?>
<p:tagLst xmlns:a="http://schemas.openxmlformats.org/drawingml/2006/main" xmlns:r="http://schemas.openxmlformats.org/officeDocument/2006/relationships" xmlns:p="http://schemas.openxmlformats.org/presentationml/2006/main">
  <p:tag name="ISLIDE.ICON" val="#399541;#175421;#30312;"/>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q5U8iuUy1exP2f7i4j_yQQ"/>
</p:tagLst>
</file>

<file path=ppt/tags/tag85.xml><?xml version="1.0" encoding="utf-8"?>
<p:tagLst xmlns:a="http://schemas.openxmlformats.org/drawingml/2006/main" xmlns:r="http://schemas.openxmlformats.org/officeDocument/2006/relationships" xmlns:p="http://schemas.openxmlformats.org/presentationml/2006/main">
  <p:tag name="ISLIDE.ICON" val="#399541;#175421;#30312;"/>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q5U8iuUy1exP2f7i4j_yQQ"/>
</p:tagLst>
</file>

<file path=ppt/tags/tag88.xml><?xml version="1.0" encoding="utf-8"?>
<p:tagLst xmlns:a="http://schemas.openxmlformats.org/drawingml/2006/main" xmlns:r="http://schemas.openxmlformats.org/officeDocument/2006/relationships" xmlns:p="http://schemas.openxmlformats.org/presentationml/2006/main">
  <p:tag name="ISLIDE.ICON" val="#399541;#175421;#30312;"/>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q5U8iuUy1exP2f7i4j_yQQ"/>
</p:tagLst>
</file>

<file path=ppt/tags/tag91.xml><?xml version="1.0" encoding="utf-8"?>
<p:tagLst xmlns:a="http://schemas.openxmlformats.org/drawingml/2006/main" xmlns:r="http://schemas.openxmlformats.org/officeDocument/2006/relationships" xmlns:p="http://schemas.openxmlformats.org/presentationml/2006/main">
  <p:tag name="ISLIDE.ICON" val="#399541;#175421;#30312;"/>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q5U8iuUy1exP2f7i4j_yQQ"/>
</p:tagLst>
</file>

<file path=ppt/tags/tag94.xml><?xml version="1.0" encoding="utf-8"?>
<p:tagLst xmlns:a="http://schemas.openxmlformats.org/drawingml/2006/main" xmlns:r="http://schemas.openxmlformats.org/officeDocument/2006/relationships" xmlns:p="http://schemas.openxmlformats.org/presentationml/2006/main">
  <p:tag name="ISLIDE.ICON" val="#167169;#100210;#171930;#399327;#59481;"/>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ISLIDE.ICON" val="#405337;#405337;#405337;#405337;#405337;"/>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ABC New Template">
      <a:dk1>
        <a:sysClr val="windowText" lastClr="000000"/>
      </a:dk1>
      <a:lt1>
        <a:sysClr val="window" lastClr="FFFFFF"/>
      </a:lt1>
      <a:dk2>
        <a:srgbClr val="242852"/>
      </a:dk2>
      <a:lt2>
        <a:srgbClr val="ACCBF9"/>
      </a:lt2>
      <a:accent1>
        <a:srgbClr val="2898D8"/>
      </a:accent1>
      <a:accent2>
        <a:srgbClr val="3E89D8"/>
      </a:accent2>
      <a:accent3>
        <a:srgbClr val="7EC8E4"/>
      </a:accent3>
      <a:accent4>
        <a:srgbClr val="6BABD6"/>
      </a:accent4>
      <a:accent5>
        <a:srgbClr val="7F7F7F"/>
      </a:accent5>
      <a:accent6>
        <a:srgbClr val="FFFFFF"/>
      </a:accent6>
      <a:hlink>
        <a:srgbClr val="7F7F7F"/>
      </a:hlink>
      <a:folHlink>
        <a:srgbClr val="3EBBF0"/>
      </a:folHlink>
    </a:clrScheme>
    <a:fontScheme name="ABC New Template">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buClr>
            <a:srgbClr val="2D97C8"/>
          </a:buClr>
          <a:defRPr sz="1400" dirty="0" smtClean="0">
            <a:latin typeface="+mn-ea"/>
            <a:cs typeface="Heiti SC Light" charset="-122"/>
          </a:defRPr>
        </a:defPPr>
      </a:lstStyle>
    </a:txDef>
  </a:objectDefaults>
  <a:extraClrSchemeLst/>
  <a:extLst>
    <a:ext uri="{05A4C25C-085E-4340-85A3-A5531E510DB2}">
      <thm15:themeFamily xmlns:thm15="http://schemas.microsoft.com/office/thememl/2012/main" name="ABC New Template.pptx" id="{982EB18B-2BAA-4D08-9FCA-61D5DCD8CD1D}" vid="{9ACCB4AA-4B5C-4954-83BD-1F95C54CFF66}"/>
    </a:ext>
  </a:extLst>
</a:theme>
</file>

<file path=ppt/theme/theme2.xml><?xml version="1.0" encoding="utf-8"?>
<a:theme xmlns:a="http://schemas.openxmlformats.org/drawingml/2006/main" name="EY light projection">
  <a:themeElements>
    <a:clrScheme name="Custom 1">
      <a:dk1>
        <a:srgbClr val="000000"/>
      </a:dk1>
      <a:lt1>
        <a:srgbClr val="808080"/>
      </a:lt1>
      <a:dk2>
        <a:srgbClr val="FFFFFF"/>
      </a:dk2>
      <a:lt2>
        <a:srgbClr val="80808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ABC_18春季训练营第二组_V0.1</Template>
  <TotalTime>26071</TotalTime>
  <Words>12925</Words>
  <Application>Microsoft Office PowerPoint</Application>
  <PresentationFormat>宽屏</PresentationFormat>
  <Paragraphs>1808</Paragraphs>
  <Slides>103</Slides>
  <Notes>40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3</vt:i4>
      </vt:variant>
      <vt:variant>
        <vt:lpstr>幻灯片标题</vt:lpstr>
      </vt:variant>
      <vt:variant>
        <vt:i4>103</vt:i4>
      </vt:variant>
    </vt:vector>
  </HeadingPairs>
  <TitlesOfParts>
    <vt:vector size="116" baseType="lpstr">
      <vt:lpstr>Heiti SC Light</vt:lpstr>
      <vt:lpstr>Source Sans Pro Regular</vt:lpstr>
      <vt:lpstr>等线</vt:lpstr>
      <vt:lpstr>微软雅黑</vt:lpstr>
      <vt:lpstr>微软雅黑</vt:lpstr>
      <vt:lpstr>Arial</vt:lpstr>
      <vt:lpstr>Impact</vt:lpstr>
      <vt:lpstr>Wingdings</vt:lpstr>
      <vt:lpstr>Office 主题</vt:lpstr>
      <vt:lpstr>EY light projection</vt:lpstr>
      <vt:lpstr>think-cell Slide</vt:lpstr>
      <vt:lpstr>think-cell 幻灯片</vt:lpstr>
      <vt:lpstr>Worksheet</vt:lpstr>
      <vt:lpstr>千岛湖水基金 品牌咨询项目</vt:lpstr>
      <vt:lpstr>PowerPoint 演示文稿</vt:lpstr>
      <vt:lpstr>PowerPoint 演示文稿</vt:lpstr>
      <vt:lpstr>项目进度回顾</vt:lpstr>
      <vt:lpstr>品牌定位回顾，明确了品牌信仰、形象关键词、组织优势、利益点、Big idea等</vt:lpstr>
      <vt:lpstr>PowerPoint 演示文稿</vt:lpstr>
      <vt:lpstr>水基金整体传播策略</vt:lpstr>
      <vt:lpstr>PowerPoint 演示文稿</vt:lpstr>
      <vt:lpstr>在设计传播方案时，我们需要考虑…</vt:lpstr>
      <vt:lpstr>PowerPoint 演示文稿</vt:lpstr>
      <vt:lpstr>公益传播宏观环境：门槛低、场景广、媒介多</vt:lpstr>
      <vt:lpstr>消费者最青睐的可持续产品推广方式：公益接力活动、多屏互动游戏</vt:lpstr>
      <vt:lpstr>PowerPoint 演示文稿</vt:lpstr>
      <vt:lpstr>通过场景分析，水基金可从核心需求、内容属性、以及传播渠道三个角度提高内容营销的精准性和有效性</vt:lpstr>
      <vt:lpstr>水基金可重点接触追求高品质消费、关注健康环保的人群，建设多类媒介渠道，与目标企业共建绿色健康的公益形象</vt:lpstr>
      <vt:lpstr>PowerPoint 演示文稿</vt:lpstr>
      <vt:lpstr>对标结论总览</vt:lpstr>
      <vt:lpstr>对外传播是基础，对内传播要统一品牌认知</vt:lpstr>
      <vt:lpstr>为了达到传播目的，传播手段可以多样化</vt:lpstr>
      <vt:lpstr>触传播渠道多样化，着重KOL传播，通过4个关键词有效触达受众</vt:lpstr>
      <vt:lpstr>设计人人皆可参与的传播活动，两个关键词促使受众主动传播</vt:lpstr>
      <vt:lpstr>与NGO合作，互利共赢，有效精准触达受众</vt:lpstr>
      <vt:lpstr>传播中要有严格的合作筛选制度</vt:lpstr>
      <vt:lpstr>PowerPoint 演示文稿</vt:lpstr>
      <vt:lpstr>一阶段的传播工作将包含以下内容</vt:lpstr>
      <vt:lpstr>PowerPoint 演示文稿</vt:lpstr>
      <vt:lpstr>PowerPoint 演示文稿</vt:lpstr>
      <vt:lpstr>内容建议</vt:lpstr>
      <vt:lpstr>内容建议-作为公益机构</vt:lpstr>
      <vt:lpstr>内容建议-作为社会企业</vt:lpstr>
      <vt:lpstr>我们是谁？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微信H5：使用微信H5长图插画形式，建立“学院场景”，形象有趣介绍水基金</vt:lpstr>
      <vt:lpstr>联系网站建立：使用浮动式网页，展现“学院”场景，提供机构介绍及联系方式</vt:lpstr>
      <vt:lpstr>为什么“学院”是最适合水基金的概念？</vt:lpstr>
      <vt:lpstr>PowerPoint 演示文稿</vt:lpstr>
      <vt:lpstr>基于产品的沟通策略</vt:lpstr>
      <vt:lpstr>水基金自有渠道建议</vt:lpstr>
      <vt:lpstr>小红书引流，微信提供完整内容，微博互动</vt:lpstr>
      <vt:lpstr>为什么选择首先建立小红书渠道？</vt:lpstr>
      <vt:lpstr>小红书：通过提供优质内容，可实现受众精准触达，为社群培养提供基础</vt:lpstr>
      <vt:lpstr>微信公众号：作为水基金核心传播平台，应提供完整全面的信息，转化用户，建立“核心”朋友圈</vt:lpstr>
      <vt:lpstr>微信公众号内容板块建议-水源保安室</vt:lpstr>
      <vt:lpstr>微信公众号内容板块建议-水的校园</vt:lpstr>
      <vt:lpstr>微信公众号内容板块建议-水基金</vt:lpstr>
      <vt:lpstr>微博：定位微博为交流互动中心，创造“学院君”人设，与粉丝、外部机构积极互动，并与微信联动、双向引导</vt:lpstr>
      <vt:lpstr>壹基金微博运营案例：建立趣味又真实的微博公益形象，创造#壹家人#等话题标签</vt:lpstr>
      <vt:lpstr>壹基金微博运营案例：多维讲述公益人和受助者的故事</vt:lpstr>
      <vt:lpstr>仪式感塑造之一：统一的水基金学院蓝</vt:lpstr>
      <vt:lpstr>仪式感塑造之二：统一的字体</vt:lpstr>
      <vt:lpstr>仪式感塑造之三： “学院”文化符号的强调</vt:lpstr>
      <vt:lpstr>仪式感塑造之四：“带得走”的水基金学院——衍生品的设计</vt:lpstr>
      <vt:lpstr>PowerPoint 演示文稿</vt:lpstr>
      <vt:lpstr>PowerPoint 演示文稿</vt:lpstr>
      <vt:lpstr># 寻找千岛岛主（全年活动）</vt:lpstr>
      <vt:lpstr># 和水写一首情诗（七夕节）</vt:lpstr>
      <vt:lpstr>#“极客”水健康（世界水日）</vt:lpstr>
      <vt:lpstr>#水邻居系列活动（春夏秋）</vt:lpstr>
      <vt:lpstr>#千岛端午夏日祭（端午节）</vt:lpstr>
      <vt:lpstr>#年度总结：水足迹我今年走了多”远”</vt:lpstr>
      <vt:lpstr>PowerPoint 演示文稿</vt:lpstr>
      <vt:lpstr>对外合作建议包含三个方面，具体合作需与合作对象协商后敲定细节</vt:lpstr>
      <vt:lpstr>对外合作建议包含三个方面</vt:lpstr>
      <vt:lpstr>通过前期企业问卷，我们发现潜在合作企业可按意愿程度划分为三类</vt:lpstr>
      <vt:lpstr>影响企业合作意愿的因素</vt:lpstr>
      <vt:lpstr>有较高合作意愿的企业中，企业提出期望合作的方式包括五类</vt:lpstr>
      <vt:lpstr>除以上方式外，我们认为还可以有以下合作方式</vt:lpstr>
      <vt:lpstr>对外合作建议包含三个方面</vt:lpstr>
      <vt:lpstr>NGO合作建议</vt:lpstr>
      <vt:lpstr>对外合作建议包含三个方面</vt:lpstr>
      <vt:lpstr>媒体合作建议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lpstr>PowerPoint 演示文稿</vt:lpstr>
      <vt:lpstr>对标机构总览</vt:lpstr>
      <vt:lpstr>红树林是一家致力于保护滨海湿地的保护和教育机构</vt:lpstr>
      <vt:lpstr>红树林优势分析：品牌形象统一</vt:lpstr>
      <vt:lpstr>红树林优势分析：真实展现权威背书，提高可信度</vt:lpstr>
      <vt:lpstr>红树林优势分析：切实提高受众的参与度，增强价值感</vt:lpstr>
      <vt:lpstr>红树林优势分析：专注于各种交互渠道的用户体验，提升受众对品牌的认同感</vt:lpstr>
      <vt:lpstr>WWF致力于促进人与自然和谐相处的保护和教育机构</vt:lpstr>
      <vt:lpstr>WWF优势分析：多方式增加影响力</vt:lpstr>
      <vt:lpstr>WWF优势分析：多维度精准投放</vt:lpstr>
      <vt:lpstr>WWF优势分析：多角度唤醒大众情绪</vt:lpstr>
      <vt:lpstr>WWF优势分析：以人人皆可参与的方式，强化亲民的品牌形象</vt:lpstr>
      <vt:lpstr>WWF优势分析：与企业合作首先考虑其需求,能力以及愿景</vt:lpstr>
      <vt:lpstr>PowerPoint 演示文稿</vt:lpstr>
      <vt:lpstr>PowerPoint 演示文稿</vt:lpstr>
      <vt:lpstr>PowerPoint 演示文稿</vt:lpstr>
      <vt:lpstr>桃花源优势分析：用高品质打造桃花制产品，多渠道发力推广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公益行动者</dc:title>
  <dc:creator>秋月张</dc:creator>
  <cp:lastModifiedBy>Theia CC</cp:lastModifiedBy>
  <cp:revision>684</cp:revision>
  <cp:lastPrinted>2018-03-28T14:54:35Z</cp:lastPrinted>
  <dcterms:created xsi:type="dcterms:W3CDTF">2018-03-13T15:07:49Z</dcterms:created>
  <dcterms:modified xsi:type="dcterms:W3CDTF">2020-06-21T14:29:21Z</dcterms:modified>
</cp:coreProperties>
</file>